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9" r:id="rId4"/>
    <p:sldId id="259" r:id="rId5"/>
    <p:sldId id="269" r:id="rId6"/>
    <p:sldId id="261" r:id="rId7"/>
    <p:sldId id="268" r:id="rId8"/>
    <p:sldId id="263" r:id="rId9"/>
    <p:sldId id="276" r:id="rId10"/>
    <p:sldId id="273" r:id="rId11"/>
    <p:sldId id="277" r:id="rId12"/>
    <p:sldId id="272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53B0-3299-41BF-9F5E-CCD142E8CB02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8AF51-035F-46CF-94F2-1767311D63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07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1)Few times in the project I’ve spent a day just reading lots of documentation and understanding a new software/platform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5) Sanjay </a:t>
            </a:r>
            <a:r>
              <a:rPr lang="en-GB" dirty="0" err="1"/>
              <a:t>Shahay</a:t>
            </a:r>
            <a:r>
              <a:rPr lang="en-GB" dirty="0"/>
              <a:t> (Digital Marketing)- </a:t>
            </a:r>
            <a:r>
              <a:rPr lang="en-GB" sz="18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Everyone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a lot of ideas, but people who are able to execute it and scale it, are going be successful. Ideation is easy, persistence is more important.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8AF51-035F-46CF-94F2-1767311D63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26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B9DC-7633-4260-99FC-A6919669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136AA-2039-412C-BEA0-287090B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E615-DF32-4CCA-A6B6-EE0980A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2254-1F39-4A70-AE89-14D88399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38DA-0CBB-4A50-85C6-F58AC8BB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2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416-61AE-49E3-AF0E-63D6F30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5832D-84B8-4D44-BD48-FBA53C84F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BD87-A9EA-4631-9642-6E2E807B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81F4-C948-4E39-87B5-61442A6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8039-F1B6-454D-A4ED-D041CC58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5146-31D7-4454-BB25-1B2BDC1F5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27ABB-82EB-4AF0-8F6C-84F7D873E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AEED-DD00-4677-BF78-EFF9FBAE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20A8B-9CC3-46FD-95D9-6E1B8F32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977E-D54E-4C97-A93D-CF940276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FCA1-25AA-4406-9D7A-2197A28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9677-B9A4-4744-89E1-620F2A3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BCE77-A09F-447B-88FB-E6254AEE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7ABC4-FCDA-4FBE-9AF1-1061CD0E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F746F-FC08-4889-8A0F-FAC41FC8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864-A85E-4B42-979D-529A7F4A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3DC83-2249-4FE5-89B0-27B043BCF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33B7-D7DB-4034-B477-4A043F5C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1C07A-DA05-476B-8AFE-185BDC17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C104-753A-4E6C-9344-8962B77C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6BF5-038A-4652-8925-F2B509B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68F-D0E2-4BB8-BA1B-C0FC7BC61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C7A5-7267-47E9-9DF9-F2BF53B5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9A241-F21A-4439-B433-8765769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53C63-86E0-4A67-96CC-1D34EF8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BC885-47D3-413C-9725-E3AB74FE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2D7C-48DE-476F-AE67-F761D796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CB56F-EC06-40EE-9443-88D4811C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07B0-E265-4A3E-B3D5-96FDE051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10DD9-0A4F-4008-AF6D-BBC66C92B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31062-224D-4459-92F6-4456C30E8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CCAE1-0047-45EA-98AD-C328598F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2958C-73FF-4759-B494-0EAA864B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62DDB-221C-4B2D-AEB5-659B796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9B76-838A-4C32-9407-1CA78065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F0F9A-FCEC-4191-B4A0-D5BCD27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9DCB-B09F-452C-8469-6EB138CA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DE24-5757-44E2-B855-E0F65F69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C3842-2B5B-4F62-BE69-FF60046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BE011-4373-49D7-8890-50CF29AB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9B49A-7717-432B-A7BF-FA722528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9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1B50-C92B-436B-B941-6C5A739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C96A1-2817-4836-BA57-873C8FC4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968E1-5573-470E-BF6C-50699B9B8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40FA-935C-4AF6-8CC6-8472295C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62FC-3A40-4319-8FF5-D33FCE64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D3B2-35A2-490B-878E-F2DD9931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C407-B41F-4164-8FC9-6EC74CC7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87B71-0819-41A8-A8E9-49C15BD5B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F7B4-CAE3-4BEA-9175-8E16A50E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8CBF4-5D79-49FC-B4BF-9F2D64BA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5CB0-288B-4F92-8493-79B3DAAB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6CBCD-9A76-45A8-8CDC-33659293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66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18C61-A39A-451A-BD56-64A9EBCD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BDB4-7F81-4D16-8621-7CD7DB1C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7DD9-0E8B-457A-872A-E1828F664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38060-BA10-4D6D-8DD4-9C6EB1B8C7A9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AADFB-CE7D-42C3-8C5F-00DA2405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C243-870C-4561-BF4B-03EC64CC5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A23A-B421-4921-A4DB-8A1F5ED6C6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0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5E7F5-D4AF-4DE7-9F74-5419B57B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58" y="1137993"/>
            <a:ext cx="10662081" cy="3274592"/>
          </a:xfrm>
        </p:spPr>
        <p:txBody>
          <a:bodyPr anchor="ctr">
            <a:normAutofit/>
          </a:bodyPr>
          <a:lstStyle/>
          <a:p>
            <a:r>
              <a:rPr lang="en-GB" sz="7200" dirty="0"/>
              <a:t>HTTP Triggers to manage Snowflake table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380A9-12BF-4530-A9D5-77B50931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430587"/>
            <a:ext cx="9144000" cy="651910"/>
          </a:xfrm>
        </p:spPr>
        <p:txBody>
          <a:bodyPr anchor="ctr">
            <a:noAutofit/>
          </a:bodyPr>
          <a:lstStyle/>
          <a:p>
            <a:r>
              <a:rPr lang="en-GB" sz="1800" dirty="0"/>
              <a:t>Final Presentation – Data And Analytics Unit</a:t>
            </a:r>
          </a:p>
          <a:p>
            <a:r>
              <a:rPr lang="en-GB" sz="1800" dirty="0"/>
              <a:t>By Gavin Aren</a:t>
            </a:r>
          </a:p>
          <a:p>
            <a:r>
              <a:rPr lang="en-GB" sz="1800" dirty="0"/>
              <a:t>Mentor: Marella Anji Reddy</a:t>
            </a:r>
          </a:p>
        </p:txBody>
      </p:sp>
      <p:cxnSp>
        <p:nvCxnSpPr>
          <p:cNvPr id="39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9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Brief Look at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the Python </a:t>
            </a:r>
            <a:r>
              <a:rPr lang="en-US" sz="7200" dirty="0"/>
              <a:t>Solution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4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 of the Key Steps and 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8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Final Reflection on Workflow doc</a:t>
            </a: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D18BF3-54FD-4E3C-A167-696F3A69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50" y="2953396"/>
            <a:ext cx="5589054" cy="2903921"/>
          </a:xfrm>
          <a:prstGeom prst="rect">
            <a:avLst/>
          </a:prstGeom>
        </p:spPr>
      </p:pic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D652764-719C-48A2-A0DC-89DAB3FD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712" y="3613606"/>
            <a:ext cx="155013" cy="155013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D139CB30-3347-418B-94AA-003F1AE8D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631" y="4273816"/>
            <a:ext cx="155013" cy="155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278FA-4E18-4701-B87F-8C06AFA12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49" y="3027826"/>
            <a:ext cx="5470784" cy="1830208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36305C04-C1CF-4BA9-B32C-F198B5192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1181" y="3435659"/>
            <a:ext cx="197896" cy="197896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59D4E332-3B70-491B-818A-358E0F3D3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038" y="3613606"/>
            <a:ext cx="197896" cy="197896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C1060394-3EC6-4C4C-8756-415B4D1DF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670" y="3764124"/>
            <a:ext cx="197896" cy="197896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C7DBD0CC-DF09-490C-95FB-9C2898A87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670" y="3944354"/>
            <a:ext cx="197896" cy="197896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32F98FCE-39DC-4DBD-B008-68FB9C66F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4084" y="4106712"/>
            <a:ext cx="197896" cy="197896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5EE47FF4-3937-4DD3-9C70-E845CCFE7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6670" y="4304814"/>
            <a:ext cx="197896" cy="197896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7DA83812-10F7-4FC0-BA5A-139B79BC5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9651" y="4484629"/>
            <a:ext cx="197896" cy="197896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D73C98D5-1A4B-4B07-9172-5BB29B16D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266" y="4646775"/>
            <a:ext cx="197896" cy="197896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CEF58A39-9374-4710-87A4-12CAF6AD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270" y="5089039"/>
            <a:ext cx="176455" cy="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Things I have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364377"/>
            <a:ext cx="9941319" cy="381776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Programmers must familiarise themselves with using documentation</a:t>
            </a:r>
          </a:p>
          <a:p>
            <a:r>
              <a:rPr lang="en-GB" sz="2400" dirty="0"/>
              <a:t>Professionals must operate with responsibility and set their own deadlines and reflect on it</a:t>
            </a:r>
          </a:p>
          <a:p>
            <a:r>
              <a:rPr lang="en-GB" sz="2400" dirty="0"/>
              <a:t>It is a part of the job to know how to resolve your own technical issues and raise tickets etc.</a:t>
            </a:r>
          </a:p>
          <a:p>
            <a:r>
              <a:rPr lang="en-GB" sz="2400" dirty="0"/>
              <a:t>Enjoyed solving problems on my own, gained confidence, sometimes got a new perspective from Anji on various issues</a:t>
            </a:r>
          </a:p>
          <a:p>
            <a:r>
              <a:rPr lang="en-GB" sz="2400" dirty="0"/>
              <a:t>Exec Lounge talks have been absolutely excellent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25" descr="Office Worker">
            <a:extLst>
              <a:ext uri="{FF2B5EF4-FFF2-40B4-BE49-F238E27FC236}">
                <a16:creationId xmlns:a16="http://schemas.microsoft.com/office/drawing/2014/main" id="{2E69CC44-EC95-4A75-ADA2-CE899ECB6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4426" y="888303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Closing thoughts..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I have thoroughly enjoyed working on this project and getting a glimpse of what every-day work might be like in the industry.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 would like to thank all the employees involved with </a:t>
            </a:r>
            <a:r>
              <a:rPr lang="en-GB" sz="2400" dirty="0" err="1"/>
              <a:t>InStep</a:t>
            </a:r>
            <a:r>
              <a:rPr lang="en-GB" sz="2400" dirty="0"/>
              <a:t> and Infosys for granting me this opportunity and I look forward to applying to work at Infosys after I graduate.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áfico 75" descr="Business Growth">
            <a:extLst>
              <a:ext uri="{FF2B5EF4-FFF2-40B4-BE49-F238E27FC236}">
                <a16:creationId xmlns:a16="http://schemas.microsoft.com/office/drawing/2014/main" id="{B8397B4F-6722-47E1-92AD-3A965A32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4426" y="888303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What are Azure and Snowflake?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8" y="2364378"/>
            <a:ext cx="11456116" cy="43116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Azure </a:t>
            </a:r>
          </a:p>
          <a:p>
            <a:pPr lvl="1"/>
            <a:r>
              <a:rPr lang="en-GB" dirty="0"/>
              <a:t>A range of </a:t>
            </a:r>
            <a:r>
              <a:rPr lang="en-GB" dirty="0">
                <a:solidFill>
                  <a:srgbClr val="FF0000"/>
                </a:solidFill>
              </a:rPr>
              <a:t>cloud services</a:t>
            </a:r>
            <a:r>
              <a:rPr lang="en-GB" dirty="0"/>
              <a:t>, including </a:t>
            </a:r>
            <a:r>
              <a:rPr lang="en-GB" b="1" dirty="0"/>
              <a:t>compute, analytics</a:t>
            </a:r>
            <a:r>
              <a:rPr lang="en-GB" dirty="0"/>
              <a:t>, </a:t>
            </a:r>
            <a:r>
              <a:rPr lang="en-GB" b="1" dirty="0"/>
              <a:t>storage</a:t>
            </a:r>
            <a:r>
              <a:rPr lang="en-GB" dirty="0"/>
              <a:t> and </a:t>
            </a:r>
            <a:r>
              <a:rPr lang="en-GB" b="1" dirty="0"/>
              <a:t>networking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 am using Azure Functions, allows me to deploy blocks of code to their server and it is an always-on service so my service will be always be available. I don’t have to worry about any server maintenance, running costs, updates etc.</a:t>
            </a:r>
          </a:p>
          <a:p>
            <a:pPr marL="0" indent="0" algn="ctr">
              <a:buNone/>
            </a:pPr>
            <a:r>
              <a:rPr lang="en-GB" sz="2400" b="1" dirty="0"/>
              <a:t>Snowflake</a:t>
            </a:r>
            <a:r>
              <a:rPr lang="en-GB" sz="2400" dirty="0"/>
              <a:t> </a:t>
            </a:r>
          </a:p>
          <a:p>
            <a:pPr lvl="1"/>
            <a:r>
              <a:rPr lang="en-GB" dirty="0"/>
              <a:t>Cloud based </a:t>
            </a:r>
            <a:r>
              <a:rPr lang="en-GB" dirty="0">
                <a:solidFill>
                  <a:srgbClr val="FF0000"/>
                </a:solidFill>
              </a:rPr>
              <a:t>data-warehousing company</a:t>
            </a:r>
            <a:r>
              <a:rPr lang="en-GB" dirty="0"/>
              <a:t>. Allows you to mobilise data with near unlimited scale, concurrency and great performance. </a:t>
            </a:r>
          </a:p>
          <a:p>
            <a:pPr lvl="1"/>
            <a:r>
              <a:rPr lang="en-GB" dirty="0"/>
              <a:t>Separates storage from compute so customers can pay for storage and compute separately, and its cheap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0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5920388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38" y="2364378"/>
            <a:ext cx="11456116" cy="431163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dirty="0"/>
              <a:t>  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CE816-070A-4254-AE23-C555E9EF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5" y="2183020"/>
            <a:ext cx="4496458" cy="4257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F30080-687C-43B9-9506-A392A01DD376}"/>
              </a:ext>
            </a:extLst>
          </p:cNvPr>
          <p:cNvSpPr txBox="1"/>
          <p:nvPr/>
        </p:nvSpPr>
        <p:spPr>
          <a:xfrm>
            <a:off x="5536096" y="3313531"/>
            <a:ext cx="59243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managed VM that is running managed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Known as </a:t>
            </a:r>
            <a:r>
              <a:rPr lang="en-GB" sz="2400" dirty="0">
                <a:solidFill>
                  <a:srgbClr val="FF0000"/>
                </a:solidFill>
              </a:rPr>
              <a:t>Serverless Compute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Only responsible for the code and data, nothing 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Very cost-effective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DE5031-4E30-47F2-BAE1-C4C6AABA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229" y="2818271"/>
            <a:ext cx="6494781" cy="453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0A14D5-3CA6-4DF3-84E2-DB8DF32F1A30}"/>
              </a:ext>
            </a:extLst>
          </p:cNvPr>
          <p:cNvSpPr txBox="1"/>
          <p:nvPr/>
        </p:nvSpPr>
        <p:spPr>
          <a:xfrm>
            <a:off x="8070574" y="6569766"/>
            <a:ext cx="403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https://www.youtube.com/watch?v=NKEFWyqJ5XA</a:t>
            </a:r>
          </a:p>
        </p:txBody>
      </p:sp>
      <p:pic>
        <p:nvPicPr>
          <p:cNvPr id="21" name="Picture 2" descr="Things I Learnt in My First Azure Functions Project | by Zhongming Chen |  The ASOS Tech Blog | Medium">
            <a:extLst>
              <a:ext uri="{FF2B5EF4-FFF2-40B4-BE49-F238E27FC236}">
                <a16:creationId xmlns:a16="http://schemas.microsoft.com/office/drawing/2014/main" id="{9D5130A8-E8D5-4097-AA17-B0692367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707" y="1155939"/>
            <a:ext cx="1427093" cy="95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Explanation of my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51F2-B7CB-4B3C-ACCD-16421DE7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61020"/>
            <a:ext cx="10252121" cy="3831961"/>
          </a:xfrm>
        </p:spPr>
        <p:txBody>
          <a:bodyPr anchor="ctr">
            <a:normAutofit/>
          </a:bodyPr>
          <a:lstStyle/>
          <a:p>
            <a:r>
              <a:rPr lang="en-GB" sz="2200" dirty="0"/>
              <a:t>I am creating HTTP endpoints that trigger a function when given the right parameters.</a:t>
            </a:r>
          </a:p>
          <a:p>
            <a:r>
              <a:rPr lang="en-GB" sz="2200" dirty="0"/>
              <a:t>Meaning, given the right input, the endpoint will trigger some Python code in the back-end, process this input.</a:t>
            </a:r>
          </a:p>
          <a:p>
            <a:r>
              <a:rPr lang="en-GB" sz="2200" dirty="0"/>
              <a:t>I have been making 4 triggers, </a:t>
            </a:r>
            <a:r>
              <a:rPr lang="en-GB" sz="2200" dirty="0">
                <a:solidFill>
                  <a:srgbClr val="FF0000"/>
                </a:solidFill>
              </a:rPr>
              <a:t>GET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FF0000"/>
                </a:solidFill>
              </a:rPr>
              <a:t>POST</a:t>
            </a:r>
            <a:r>
              <a:rPr lang="en-GB" sz="2200" dirty="0"/>
              <a:t>, </a:t>
            </a:r>
            <a:r>
              <a:rPr lang="en-GB" sz="2200" dirty="0">
                <a:solidFill>
                  <a:srgbClr val="FF0000"/>
                </a:solidFill>
              </a:rPr>
              <a:t>DELETE</a:t>
            </a:r>
            <a:r>
              <a:rPr lang="en-GB" sz="2200" dirty="0"/>
              <a:t> and </a:t>
            </a:r>
            <a:r>
              <a:rPr lang="en-GB" sz="2200" dirty="0">
                <a:solidFill>
                  <a:srgbClr val="FF0000"/>
                </a:solidFill>
              </a:rPr>
              <a:t>UPDATE</a:t>
            </a:r>
            <a:r>
              <a:rPr lang="en-GB" sz="2200" dirty="0"/>
              <a:t> (PUT), each of which come with a unique URL to access them. These trigger the appropriate action (such as fetching, adding or deleting data) to a Snowflake table they are connected to.</a:t>
            </a:r>
          </a:p>
          <a:p>
            <a:r>
              <a:rPr lang="en-GB" sz="2200" dirty="0"/>
              <a:t>Finally, to avoid putting the user’s credentials to access the Snowflake table in plaintext in the code, I stored and referenced these credentials using Azure </a:t>
            </a:r>
            <a:r>
              <a:rPr lang="en-GB" sz="2200" dirty="0" err="1">
                <a:solidFill>
                  <a:srgbClr val="FF0000"/>
                </a:solidFill>
              </a:rPr>
              <a:t>KeyVault</a:t>
            </a:r>
            <a:r>
              <a:rPr lang="en-GB" sz="2200" dirty="0"/>
              <a:t>  </a:t>
            </a:r>
          </a:p>
        </p:txBody>
      </p:sp>
      <p:pic>
        <p:nvPicPr>
          <p:cNvPr id="13" name="Gráfico 75" descr="Beaker with solid fill">
            <a:extLst>
              <a:ext uri="{FF2B5EF4-FFF2-40B4-BE49-F238E27FC236}">
                <a16:creationId xmlns:a16="http://schemas.microsoft.com/office/drawing/2014/main" id="{788749B1-86C4-4991-82E3-25A74242B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20999" y="396495"/>
            <a:ext cx="1397669" cy="1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4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3AD72-3072-4C6F-A629-AB4436D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W</a:t>
            </a:r>
            <a:r>
              <a:rPr lang="en-US" sz="7200" dirty="0"/>
              <a:t>orkflow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Management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28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75245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Weekly plan in the 5</a:t>
            </a:r>
            <a:r>
              <a:rPr lang="en-US" sz="37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7AEBB-0876-480D-8326-28866919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41" y="1615440"/>
            <a:ext cx="8061739" cy="3708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9F8F3-951C-43ED-B9EA-1F48D6A2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Weekly Plan (Week 5 onwards)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145DD-D5AB-4854-8C70-9F0A94CB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4" y="1028925"/>
            <a:ext cx="8082632" cy="44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Meter </a:t>
            </a:r>
            <a:r>
              <a:rPr lang="en-US" sz="7200" dirty="0"/>
              <a:t>D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ata </a:t>
            </a:r>
            <a:r>
              <a:rPr lang="en-US" sz="7200" dirty="0"/>
              <a:t>D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emo with all Triggers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4A116-CEA4-4A7F-8BA8-36B3B347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752456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 Diagram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BAF25B-105E-452B-8CE2-6980D6D8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3" y="782016"/>
            <a:ext cx="8082631" cy="53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0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513890D-AF90-4D3B-8633-ECD8948F8ED8}">
  <we:reference id="c5523a33-b9ac-4e01-bd6f-21be1b4d5ea2" version="1.0.1.0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535</Words>
  <Application>Microsoft Office PowerPoint</Application>
  <PresentationFormat>Widescreen</PresentationFormat>
  <Paragraphs>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HTTP Triggers to manage Snowflake table data</vt:lpstr>
      <vt:lpstr>What are Azure and Snowflake?</vt:lpstr>
      <vt:lpstr>Azure Functions</vt:lpstr>
      <vt:lpstr>Explanation of my project</vt:lpstr>
      <vt:lpstr>My Workflow Management System</vt:lpstr>
      <vt:lpstr>Weekly plan in the 5th week</vt:lpstr>
      <vt:lpstr>New Weekly Plan (Week 5 onwards)</vt:lpstr>
      <vt:lpstr>Real Meter Data Demo with all Triggers</vt:lpstr>
      <vt:lpstr>System Architecture Diagram</vt:lpstr>
      <vt:lpstr>Brief Look at the Python Solution</vt:lpstr>
      <vt:lpstr>Documentation of the Key Steps and Challenges</vt:lpstr>
      <vt:lpstr>Final Reflection on Workflow doc</vt:lpstr>
      <vt:lpstr>Things I have learnt</vt:lpstr>
      <vt:lpstr>Closing thoughts..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Aren</dc:creator>
  <cp:lastModifiedBy>Gavin Aren</cp:lastModifiedBy>
  <cp:revision>17</cp:revision>
  <dcterms:created xsi:type="dcterms:W3CDTF">2022-07-08T13:19:09Z</dcterms:created>
  <dcterms:modified xsi:type="dcterms:W3CDTF">2022-08-08T17:05:44Z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2022-07-19T17:21:32Z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fc052783-c181-4d22-aec9-4944d3c3febc</vt:lpwstr>
  </property>
  <property fmtid="{D5CDD505-2E9C-101B-9397-08002B2CF9AE}" pid="8" name="MSIP_Label_a0819fa7-4367-4500-ba88-dd630d977609_ContentBits">
    <vt:lpwstr>0</vt:lpwstr>
  </property>
</Properties>
</file>