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13"/>
  </p:notesMasterIdLst>
  <p:sldIdLst>
    <p:sldId id="256" r:id="rId2"/>
    <p:sldId id="263" r:id="rId3"/>
    <p:sldId id="257" r:id="rId4"/>
    <p:sldId id="261" r:id="rId5"/>
    <p:sldId id="262" r:id="rId6"/>
    <p:sldId id="267" r:id="rId7"/>
    <p:sldId id="264" r:id="rId8"/>
    <p:sldId id="265" r:id="rId9"/>
    <p:sldId id="266" r:id="rId10"/>
    <p:sldId id="258"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69"/>
    <p:restoredTop sz="94710"/>
  </p:normalViewPr>
  <p:slideViewPr>
    <p:cSldViewPr snapToGrid="0">
      <p:cViewPr varScale="1">
        <p:scale>
          <a:sx n="150" d="100"/>
          <a:sy n="150" d="100"/>
        </p:scale>
        <p:origin x="34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gavinb4415/Desktop/Finance%20Projects/Gavin%20Bowen%20-%20Intern%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gavinb4415/Desktop/Finance%20Projects/Intern%20Finance%20Project%201/Gavin%20Bowen%20-%20Intern%20Project%201%20Excel%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gavinb4415/Desktop/Finance%20Projects/Intern%20Finance%20Project%201/Gavin%20Bowen%20-%20Intern%20Project%201%20Excel%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gavinb4415/Desktop/Finance%20Projects/Intern%20Finance%20Project%201/Gavin%20Bowen%20-%20Intern%20Project%201%20Excel%20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gavinb4415/Desktop/Finance%20Projects/Intern%20Finance%20Project%201/Gavin%20Bowen%20-%20Intern%20Project%201%20Excel%20Data.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Arial Rounded MT Bold" panose="020F0704030504030204" pitchFamily="34" charset="77"/>
                <a:ea typeface="+mn-ea"/>
                <a:cs typeface="+mn-cs"/>
              </a:defRPr>
            </a:pPr>
            <a:r>
              <a:rPr lang="en-US">
                <a:latin typeface="Arial Rounded MT Bold" panose="020F0704030504030204" pitchFamily="34" charset="77"/>
              </a:rPr>
              <a:t>Annualized Return </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Arial Rounded MT Bold" panose="020F0704030504030204" pitchFamily="34" charset="77"/>
              <a:ea typeface="+mn-ea"/>
              <a:cs typeface="+mn-cs"/>
            </a:defRPr>
          </a:pPr>
          <a:endParaRPr lang="en-US"/>
        </a:p>
      </c:txPr>
    </c:title>
    <c:autoTitleDeleted val="0"/>
    <c:plotArea>
      <c:layout>
        <c:manualLayout>
          <c:layoutTarget val="inner"/>
          <c:xMode val="edge"/>
          <c:yMode val="edge"/>
          <c:x val="8.6164772092221203E-2"/>
          <c:y val="0.10163400408282298"/>
          <c:w val="0.88678724597817615"/>
          <c:h val="0.45113458734324874"/>
        </c:manualLayout>
      </c:layout>
      <c:barChart>
        <c:barDir val="col"/>
        <c:grouping val="clustered"/>
        <c:varyColors val="0"/>
        <c:ser>
          <c:idx val="0"/>
          <c:order val="0"/>
          <c:spPr>
            <a:solidFill>
              <a:schemeClr val="accent1">
                <a:alpha val="85000"/>
              </a:schemeClr>
            </a:solidFill>
            <a:ln w="9525" cap="flat" cmpd="sng" algn="ctr">
              <a:solidFill>
                <a:schemeClr val="lt1">
                  <a:alpha val="50000"/>
                </a:schemeClr>
              </a:solidFill>
              <a:round/>
            </a:ln>
            <a:effectLst/>
          </c:spPr>
          <c:invertIfNegative val="0"/>
          <c:dLbls>
            <c:delete val="1"/>
          </c:dLbls>
          <c:cat>
            <c:strRef>
              <c:f>'Task 2 Summary'!$B$3:$B$31</c:f>
              <c:strCache>
                <c:ptCount val="29"/>
                <c:pt idx="0">
                  <c:v>S&amp;P 500 Momentum</c:v>
                </c:pt>
                <c:pt idx="1">
                  <c:v>S&amp;P 500 Quality</c:v>
                </c:pt>
                <c:pt idx="2">
                  <c:v>S&amp;P 500 Low Volatility</c:v>
                </c:pt>
                <c:pt idx="3">
                  <c:v>S&amp;P 500 Dividend</c:v>
                </c:pt>
                <c:pt idx="4">
                  <c:v>S&amp;P 500</c:v>
                </c:pt>
                <c:pt idx="5">
                  <c:v>S&amp;P 500 Growth</c:v>
                </c:pt>
                <c:pt idx="6">
                  <c:v>Russell 2000</c:v>
                </c:pt>
                <c:pt idx="7">
                  <c:v>NASDAQ-100</c:v>
                </c:pt>
                <c:pt idx="8">
                  <c:v>S&amp;P 500 Value</c:v>
                </c:pt>
                <c:pt idx="9">
                  <c:v>S&amp;P Global BMI Index</c:v>
                </c:pt>
                <c:pt idx="10">
                  <c:v>MSCI Emerging Markets</c:v>
                </c:pt>
                <c:pt idx="11">
                  <c:v>Commodity Index</c:v>
                </c:pt>
                <c:pt idx="12">
                  <c:v>S&amp;P Global REIT Index</c:v>
                </c:pt>
                <c:pt idx="13">
                  <c:v>9% U.S. Equity Buffer - Jan</c:v>
                </c:pt>
                <c:pt idx="14">
                  <c:v>MSCI EAFE</c:v>
                </c:pt>
                <c:pt idx="15">
                  <c:v>MSCI World</c:v>
                </c:pt>
                <c:pt idx="16">
                  <c:v>MSCI ACWI</c:v>
                </c:pt>
                <c:pt idx="17">
                  <c:v>US Corporate High Yield Bond Index</c:v>
                </c:pt>
                <c:pt idx="18">
                  <c:v>15% U.S. Equity Buffer - Jan</c:v>
                </c:pt>
                <c:pt idx="19">
                  <c:v>30% U.S. Equity Buffer - Jan</c:v>
                </c:pt>
                <c:pt idx="20">
                  <c:v>MSCI World ex-US</c:v>
                </c:pt>
                <c:pt idx="21">
                  <c:v>Exchange-Listed Preferred &amp; Hybrid Securities Index</c:v>
                </c:pt>
                <c:pt idx="22">
                  <c:v>US TIPS Index</c:v>
                </c:pt>
                <c:pt idx="23">
                  <c:v>US Aggregate Bond Index</c:v>
                </c:pt>
                <c:pt idx="24">
                  <c:v>US Treasury 20+ Year Index</c:v>
                </c:pt>
                <c:pt idx="25">
                  <c:v>20% Quarterly U.S. Equity Buffer</c:v>
                </c:pt>
                <c:pt idx="26">
                  <c:v>US Treasury Bills Index</c:v>
                </c:pt>
                <c:pt idx="27">
                  <c:v>Municipal Bond Index</c:v>
                </c:pt>
                <c:pt idx="28">
                  <c:v>U.S. Treausry 1-3 Year Index</c:v>
                </c:pt>
              </c:strCache>
            </c:strRef>
          </c:cat>
          <c:val>
            <c:numRef>
              <c:f>'Task 2 Summary'!$C$3:$C$31</c:f>
              <c:numCache>
                <c:formatCode>0.00%</c:formatCode>
                <c:ptCount val="29"/>
                <c:pt idx="0">
                  <c:v>0.13506384775529501</c:v>
                </c:pt>
                <c:pt idx="1">
                  <c:v>0.13451658681672241</c:v>
                </c:pt>
                <c:pt idx="2">
                  <c:v>0.11695374921129753</c:v>
                </c:pt>
                <c:pt idx="3">
                  <c:v>0.11143748748787607</c:v>
                </c:pt>
                <c:pt idx="4">
                  <c:v>0.10890578843067278</c:v>
                </c:pt>
                <c:pt idx="5">
                  <c:v>0.1086649138033946</c:v>
                </c:pt>
                <c:pt idx="6">
                  <c:v>0.10819135026039794</c:v>
                </c:pt>
                <c:pt idx="7">
                  <c:v>9.9262404202852483E-2</c:v>
                </c:pt>
                <c:pt idx="8">
                  <c:v>9.2127139341745323E-2</c:v>
                </c:pt>
                <c:pt idx="9">
                  <c:v>8.1952904758427314E-2</c:v>
                </c:pt>
                <c:pt idx="10">
                  <c:v>7.8849624443098953E-2</c:v>
                </c:pt>
                <c:pt idx="11">
                  <c:v>7.7545230163615697E-2</c:v>
                </c:pt>
                <c:pt idx="12">
                  <c:v>7.7256869280915241E-2</c:v>
                </c:pt>
                <c:pt idx="13">
                  <c:v>7.5983614622664009E-2</c:v>
                </c:pt>
                <c:pt idx="14">
                  <c:v>7.1986279731798941E-2</c:v>
                </c:pt>
                <c:pt idx="15">
                  <c:v>6.9286035448694383E-2</c:v>
                </c:pt>
                <c:pt idx="16">
                  <c:v>6.7925149598121237E-2</c:v>
                </c:pt>
                <c:pt idx="17">
                  <c:v>6.210406507123456E-2</c:v>
                </c:pt>
                <c:pt idx="18">
                  <c:v>5.9566578952965132E-2</c:v>
                </c:pt>
                <c:pt idx="19">
                  <c:v>5.5562502010677139E-2</c:v>
                </c:pt>
                <c:pt idx="20">
                  <c:v>5.262285852243731E-2</c:v>
                </c:pt>
                <c:pt idx="21">
                  <c:v>4.8072698421514071E-2</c:v>
                </c:pt>
                <c:pt idx="22">
                  <c:v>4.660511412640389E-2</c:v>
                </c:pt>
                <c:pt idx="23">
                  <c:v>4.5857773408503277E-2</c:v>
                </c:pt>
                <c:pt idx="24">
                  <c:v>4.4078953152203892E-2</c:v>
                </c:pt>
                <c:pt idx="25">
                  <c:v>4.2514748596692131E-2</c:v>
                </c:pt>
                <c:pt idx="26">
                  <c:v>4.0631421832644898E-2</c:v>
                </c:pt>
                <c:pt idx="27">
                  <c:v>3.912091669176454E-2</c:v>
                </c:pt>
                <c:pt idx="28">
                  <c:v>1.8146124059053026E-2</c:v>
                </c:pt>
              </c:numCache>
            </c:numRef>
          </c:val>
          <c:extLst>
            <c:ext xmlns:c16="http://schemas.microsoft.com/office/drawing/2014/chart" uri="{C3380CC4-5D6E-409C-BE32-E72D297353CC}">
              <c16:uniqueId val="{0000001D-04C6-1E42-938E-574329B3DB56}"/>
            </c:ext>
          </c:extLst>
        </c:ser>
        <c:dLbls>
          <c:dLblPos val="inEnd"/>
          <c:showLegendKey val="0"/>
          <c:showVal val="1"/>
          <c:showCatName val="0"/>
          <c:showSerName val="0"/>
          <c:showPercent val="0"/>
          <c:showBubbleSize val="0"/>
        </c:dLbls>
        <c:gapWidth val="65"/>
        <c:axId val="1047245743"/>
        <c:axId val="1046846463"/>
      </c:barChart>
      <c:catAx>
        <c:axId val="1047245743"/>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Arial Rounded MT Bold" panose="020F0704030504030204" pitchFamily="34" charset="77"/>
                    <a:ea typeface="+mn-ea"/>
                    <a:cs typeface="+mn-cs"/>
                  </a:defRPr>
                </a:pPr>
                <a:r>
                  <a:rPr lang="en-US">
                    <a:latin typeface="Arial Rounded MT Bold" panose="020F0704030504030204" pitchFamily="34" charset="77"/>
                  </a:rPr>
                  <a:t>Asset Class</a:t>
                </a:r>
              </a:p>
            </c:rich>
          </c:tx>
          <c:layout>
            <c:manualLayout>
              <c:xMode val="edge"/>
              <c:yMode val="edge"/>
              <c:x val="0.20735664020046046"/>
              <c:y val="0.93075491739620508"/>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Arial Rounded MT Bold" panose="020F0704030504030204" pitchFamily="34" charset="77"/>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050" b="1" i="0" u="none" strike="noStrike" kern="1200" cap="all" baseline="0">
                <a:solidFill>
                  <a:schemeClr val="dk1">
                    <a:lumMod val="75000"/>
                    <a:lumOff val="25000"/>
                  </a:schemeClr>
                </a:solidFill>
                <a:latin typeface="Arial Rounded MT Bold" panose="020F0704030504030204" pitchFamily="34" charset="77"/>
                <a:ea typeface="+mn-ea"/>
                <a:cs typeface="+mn-cs"/>
              </a:defRPr>
            </a:pPr>
            <a:endParaRPr lang="en-US"/>
          </a:p>
        </c:txPr>
        <c:crossAx val="1046846463"/>
        <c:crosses val="autoZero"/>
        <c:auto val="1"/>
        <c:lblAlgn val="ctr"/>
        <c:lblOffset val="100"/>
        <c:noMultiLvlLbl val="0"/>
      </c:catAx>
      <c:valAx>
        <c:axId val="1046846463"/>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Arial Rounded MT Bold" panose="020F0704030504030204" pitchFamily="34" charset="77"/>
                    <a:ea typeface="+mn-ea"/>
                    <a:cs typeface="+mn-cs"/>
                  </a:defRPr>
                </a:pPr>
                <a:r>
                  <a:rPr lang="en-US">
                    <a:latin typeface="Arial Rounded MT Bold" panose="020F0704030504030204" pitchFamily="34" charset="77"/>
                  </a:rPr>
                  <a:t>Return (%)</a:t>
                </a:r>
              </a:p>
            </c:rich>
          </c:tx>
          <c:layout>
            <c:manualLayout>
              <c:xMode val="edge"/>
              <c:yMode val="edge"/>
              <c:x val="5.6014932347778499E-3"/>
              <c:y val="0.27274759405074367"/>
            </c:manualLayout>
          </c:layout>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Arial Rounded MT Bold" panose="020F0704030504030204" pitchFamily="34" charset="77"/>
                  <a:ea typeface="+mn-ea"/>
                  <a:cs typeface="+mn-cs"/>
                </a:defRPr>
              </a:pPr>
              <a:endParaRPr lang="en-US"/>
            </a:p>
          </c:txPr>
        </c:title>
        <c:numFmt formatCode="0.00%" sourceLinked="1"/>
        <c:majorTickMark val="none"/>
        <c:minorTickMark val="none"/>
        <c:tickLblPos val="nextTo"/>
        <c:crossAx val="10472457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Arial Rounded MT Bold" panose="020F0704030504030204" pitchFamily="34" charset="77"/>
                <a:ea typeface="+mn-ea"/>
                <a:cs typeface="+mn-cs"/>
              </a:defRPr>
            </a:pPr>
            <a:r>
              <a:rPr lang="en-US" sz="2200">
                <a:latin typeface="Arial Rounded MT Bold" panose="020F0704030504030204" pitchFamily="34" charset="77"/>
              </a:rPr>
              <a:t>Annualized Volatility</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Arial Rounded MT Bold" panose="020F0704030504030204" pitchFamily="34" charset="77"/>
              <a:ea typeface="+mn-ea"/>
              <a:cs typeface="+mn-cs"/>
            </a:defRPr>
          </a:pPr>
          <a:endParaRPr lang="en-US"/>
        </a:p>
      </c:txPr>
    </c:title>
    <c:autoTitleDeleted val="0"/>
    <c:plotArea>
      <c:layout/>
      <c:barChart>
        <c:barDir val="col"/>
        <c:grouping val="clustered"/>
        <c:varyColors val="0"/>
        <c:ser>
          <c:idx val="0"/>
          <c:order val="0"/>
          <c:spPr>
            <a:solidFill>
              <a:schemeClr val="accent1">
                <a:alpha val="85000"/>
              </a:schemeClr>
            </a:solidFill>
            <a:ln w="9525" cap="flat" cmpd="sng" algn="ctr">
              <a:solidFill>
                <a:schemeClr val="lt1">
                  <a:alpha val="50000"/>
                </a:schemeClr>
              </a:solidFill>
              <a:round/>
            </a:ln>
            <a:effectLst/>
          </c:spPr>
          <c:invertIfNegative val="0"/>
          <c:dLbls>
            <c:delete val="1"/>
          </c:dLbls>
          <c:cat>
            <c:strRef>
              <c:f>'Task 1 Data Summary'!$E$3:$E$31</c:f>
              <c:strCache>
                <c:ptCount val="29"/>
                <c:pt idx="0">
                  <c:v>NASDAQ-100</c:v>
                </c:pt>
                <c:pt idx="1">
                  <c:v>Russell 2000</c:v>
                </c:pt>
                <c:pt idx="2">
                  <c:v>S&amp;P 500 Growth</c:v>
                </c:pt>
                <c:pt idx="3">
                  <c:v>S&amp;P 500 Dividend</c:v>
                </c:pt>
                <c:pt idx="4">
                  <c:v>S&amp;P 500 Value</c:v>
                </c:pt>
                <c:pt idx="5">
                  <c:v>S&amp;P 500 Momentum</c:v>
                </c:pt>
                <c:pt idx="6">
                  <c:v>MSCI Emerging Markets</c:v>
                </c:pt>
                <c:pt idx="7">
                  <c:v>S&amp;P 500 Quality</c:v>
                </c:pt>
                <c:pt idx="8">
                  <c:v>S&amp;P 500</c:v>
                </c:pt>
                <c:pt idx="9">
                  <c:v>MSCI World ex-US</c:v>
                </c:pt>
                <c:pt idx="10">
                  <c:v>Exchange-Listed Preferred &amp; Hybrid Securities Index</c:v>
                </c:pt>
                <c:pt idx="11">
                  <c:v>S&amp;P Global REIT Index</c:v>
                </c:pt>
                <c:pt idx="12">
                  <c:v>MSCI World</c:v>
                </c:pt>
                <c:pt idx="13">
                  <c:v>MSCI ACWI</c:v>
                </c:pt>
                <c:pt idx="14">
                  <c:v>MSCI EAFE</c:v>
                </c:pt>
                <c:pt idx="15">
                  <c:v>9% U.S. Equity Buffer - Jan</c:v>
                </c:pt>
                <c:pt idx="16">
                  <c:v>S&amp;P Global BMI Index</c:v>
                </c:pt>
                <c:pt idx="17">
                  <c:v>Commodity Index</c:v>
                </c:pt>
                <c:pt idx="18">
                  <c:v>US Treasury 20+ Year Index</c:v>
                </c:pt>
                <c:pt idx="19">
                  <c:v>S&amp;P 500 Low Volatility</c:v>
                </c:pt>
                <c:pt idx="20">
                  <c:v>15% U.S. Equity Buffer - Jan</c:v>
                </c:pt>
                <c:pt idx="21">
                  <c:v>30% U.S. Equity Buffer - Jan</c:v>
                </c:pt>
                <c:pt idx="22">
                  <c:v>20% Quarterly U.S. Equity Buffer</c:v>
                </c:pt>
                <c:pt idx="23">
                  <c:v>US TIPS Index</c:v>
                </c:pt>
                <c:pt idx="24">
                  <c:v>US Corporate High Yield Bond Index</c:v>
                </c:pt>
                <c:pt idx="25">
                  <c:v>US Aggregate Bond Index</c:v>
                </c:pt>
                <c:pt idx="26">
                  <c:v>Municipal Bond Index</c:v>
                </c:pt>
                <c:pt idx="27">
                  <c:v>U.S. Treasury 1-3 Year Index</c:v>
                </c:pt>
                <c:pt idx="28">
                  <c:v>US Treasury Bills Index</c:v>
                </c:pt>
              </c:strCache>
            </c:strRef>
          </c:cat>
          <c:val>
            <c:numRef>
              <c:f>'Task 1 Data Summary'!$F$3:$F$31</c:f>
              <c:numCache>
                <c:formatCode>0.00%</c:formatCode>
                <c:ptCount val="29"/>
                <c:pt idx="0">
                  <c:v>0.27813549471635018</c:v>
                </c:pt>
                <c:pt idx="1">
                  <c:v>0.20114724975410853</c:v>
                </c:pt>
                <c:pt idx="2">
                  <c:v>0.19776766250763159</c:v>
                </c:pt>
                <c:pt idx="3">
                  <c:v>0.19521032057098034</c:v>
                </c:pt>
                <c:pt idx="4">
                  <c:v>0.18979941364772074</c:v>
                </c:pt>
                <c:pt idx="5">
                  <c:v>0.187381379705614</c:v>
                </c:pt>
                <c:pt idx="6">
                  <c:v>0.18330794554515983</c:v>
                </c:pt>
                <c:pt idx="7">
                  <c:v>0.18085298949537348</c:v>
                </c:pt>
                <c:pt idx="8">
                  <c:v>0.17949222016843788</c:v>
                </c:pt>
                <c:pt idx="9">
                  <c:v>0.17009304193614649</c:v>
                </c:pt>
                <c:pt idx="10">
                  <c:v>0.16864974101292196</c:v>
                </c:pt>
                <c:pt idx="11">
                  <c:v>0.16526543642659372</c:v>
                </c:pt>
                <c:pt idx="12">
                  <c:v>0.16211686241515255</c:v>
                </c:pt>
                <c:pt idx="13">
                  <c:v>0.15852382029231399</c:v>
                </c:pt>
                <c:pt idx="14">
                  <c:v>0.15287307427956678</c:v>
                </c:pt>
                <c:pt idx="15">
                  <c:v>0.15227370836996149</c:v>
                </c:pt>
                <c:pt idx="16">
                  <c:v>0.14552237926178388</c:v>
                </c:pt>
                <c:pt idx="17">
                  <c:v>0.14116947192991672</c:v>
                </c:pt>
                <c:pt idx="18">
                  <c:v>0.13716912959016211</c:v>
                </c:pt>
                <c:pt idx="19">
                  <c:v>0.13242387945915168</c:v>
                </c:pt>
                <c:pt idx="20">
                  <c:v>0.11737402465313357</c:v>
                </c:pt>
                <c:pt idx="21">
                  <c:v>9.0340869172698138E-2</c:v>
                </c:pt>
                <c:pt idx="22">
                  <c:v>6.3297066015074149E-2</c:v>
                </c:pt>
                <c:pt idx="23">
                  <c:v>5.6370038742015897E-2</c:v>
                </c:pt>
                <c:pt idx="24">
                  <c:v>5.1326519206393188E-2</c:v>
                </c:pt>
                <c:pt idx="25">
                  <c:v>4.1773438243527236E-2</c:v>
                </c:pt>
                <c:pt idx="26">
                  <c:v>3.1400153661285721E-2</c:v>
                </c:pt>
                <c:pt idx="27">
                  <c:v>1.4246200501799743E-2</c:v>
                </c:pt>
                <c:pt idx="28">
                  <c:v>1.6284584088667653E-3</c:v>
                </c:pt>
              </c:numCache>
            </c:numRef>
          </c:val>
          <c:extLst>
            <c:ext xmlns:c16="http://schemas.microsoft.com/office/drawing/2014/chart" uri="{C3380CC4-5D6E-409C-BE32-E72D297353CC}">
              <c16:uniqueId val="{0000001C-5DBE-8641-9CCF-70EF400155BE}"/>
            </c:ext>
          </c:extLst>
        </c:ser>
        <c:dLbls>
          <c:dLblPos val="inEnd"/>
          <c:showLegendKey val="0"/>
          <c:showVal val="1"/>
          <c:showCatName val="0"/>
          <c:showSerName val="0"/>
          <c:showPercent val="0"/>
          <c:showBubbleSize val="0"/>
        </c:dLbls>
        <c:gapWidth val="65"/>
        <c:axId val="823992383"/>
        <c:axId val="802715199"/>
      </c:barChart>
      <c:catAx>
        <c:axId val="823992383"/>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dk1">
                        <a:lumMod val="75000"/>
                        <a:lumOff val="25000"/>
                      </a:schemeClr>
                    </a:solidFill>
                    <a:latin typeface="Arial Rounded MT Bold" panose="020F0704030504030204" pitchFamily="34" charset="77"/>
                    <a:ea typeface="+mn-ea"/>
                    <a:cs typeface="+mn-cs"/>
                  </a:defRPr>
                </a:pPr>
                <a:r>
                  <a:rPr lang="en-US" sz="1200">
                    <a:latin typeface="Arial Rounded MT Bold" panose="020F0704030504030204" pitchFamily="34" charset="77"/>
                  </a:rPr>
                  <a:t>Asset Class</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dk1">
                      <a:lumMod val="75000"/>
                      <a:lumOff val="25000"/>
                    </a:schemeClr>
                  </a:solidFill>
                  <a:latin typeface="Arial Rounded MT Bold" panose="020F0704030504030204" pitchFamily="34" charset="77"/>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050" b="1" i="0" u="none" strike="noStrike" kern="1200" cap="all" baseline="0">
                <a:solidFill>
                  <a:schemeClr val="dk1">
                    <a:lumMod val="75000"/>
                    <a:lumOff val="25000"/>
                  </a:schemeClr>
                </a:solidFill>
                <a:latin typeface="Arial Rounded MT Bold" panose="020F0704030504030204" pitchFamily="34" charset="77"/>
                <a:ea typeface="+mn-ea"/>
                <a:cs typeface="+mn-cs"/>
              </a:defRPr>
            </a:pPr>
            <a:endParaRPr lang="en-US"/>
          </a:p>
        </c:txPr>
        <c:crossAx val="802715199"/>
        <c:crosses val="autoZero"/>
        <c:auto val="1"/>
        <c:lblAlgn val="ctr"/>
        <c:lblOffset val="100"/>
        <c:noMultiLvlLbl val="0"/>
      </c:catAx>
      <c:valAx>
        <c:axId val="802715199"/>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1200" b="1" i="0" u="none" strike="noStrike" kern="1200" baseline="0">
                    <a:solidFill>
                      <a:schemeClr val="dk1">
                        <a:lumMod val="75000"/>
                        <a:lumOff val="25000"/>
                      </a:schemeClr>
                    </a:solidFill>
                    <a:latin typeface="Arial Rounded MT Bold" panose="020F0704030504030204" pitchFamily="34" charset="77"/>
                    <a:ea typeface="+mn-ea"/>
                    <a:cs typeface="+mn-cs"/>
                  </a:defRPr>
                </a:pPr>
                <a:r>
                  <a:rPr lang="en-US" sz="1200" b="1">
                    <a:latin typeface="Arial Rounded MT Bold" panose="020F0704030504030204" pitchFamily="34" charset="77"/>
                  </a:rPr>
                  <a:t>Volatility (%)</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dk1">
                      <a:lumMod val="75000"/>
                      <a:lumOff val="25000"/>
                    </a:schemeClr>
                  </a:solidFill>
                  <a:latin typeface="Arial Rounded MT Bold" panose="020F0704030504030204" pitchFamily="34" charset="77"/>
                  <a:ea typeface="+mn-ea"/>
                  <a:cs typeface="+mn-cs"/>
                </a:defRPr>
              </a:pPr>
              <a:endParaRPr lang="en-US"/>
            </a:p>
          </c:txPr>
        </c:title>
        <c:numFmt formatCode="0.00%" sourceLinked="1"/>
        <c:majorTickMark val="none"/>
        <c:minorTickMark val="none"/>
        <c:tickLblPos val="nextTo"/>
        <c:crossAx val="8239923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sz="10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baseline="0">
                <a:solidFill>
                  <a:schemeClr val="dk1">
                    <a:lumMod val="75000"/>
                    <a:lumOff val="25000"/>
                  </a:schemeClr>
                </a:solidFill>
                <a:latin typeface="Arial Rounded MT Bold" panose="020F0704030504030204" pitchFamily="34" charset="77"/>
                <a:ea typeface="+mn-ea"/>
                <a:cs typeface="+mn-cs"/>
              </a:defRPr>
            </a:pPr>
            <a:r>
              <a:rPr lang="en-US" sz="2200" dirty="0"/>
              <a:t>Risk Adjusted Return </a:t>
            </a:r>
          </a:p>
        </c:rich>
      </c:tx>
      <c:overlay val="0"/>
      <c:spPr>
        <a:noFill/>
        <a:ln>
          <a:noFill/>
        </a:ln>
        <a:effectLst/>
      </c:spPr>
      <c:txPr>
        <a:bodyPr rot="0" spcFirstLastPara="1" vertOverflow="ellipsis" vert="horz" wrap="square" anchor="ctr" anchorCtr="1"/>
        <a:lstStyle/>
        <a:p>
          <a:pPr>
            <a:defRPr sz="3600" b="1" i="0" u="none" strike="noStrike" kern="1200" baseline="0">
              <a:solidFill>
                <a:schemeClr val="dk1">
                  <a:lumMod val="75000"/>
                  <a:lumOff val="25000"/>
                </a:schemeClr>
              </a:solidFill>
              <a:latin typeface="Arial Rounded MT Bold" panose="020F0704030504030204" pitchFamily="34" charset="77"/>
              <a:ea typeface="+mn-ea"/>
              <a:cs typeface="+mn-cs"/>
            </a:defRPr>
          </a:pPr>
          <a:endParaRPr lang="en-US"/>
        </a:p>
      </c:txPr>
    </c:title>
    <c:autoTitleDeleted val="0"/>
    <c:plotArea>
      <c:layout/>
      <c:barChart>
        <c:barDir val="col"/>
        <c:grouping val="clustered"/>
        <c:varyColors val="0"/>
        <c:ser>
          <c:idx val="0"/>
          <c:order val="0"/>
          <c:tx>
            <c:strRef>
              <c:f>'Task 1 Data Summary'!$L$2</c:f>
              <c:strCache>
                <c:ptCount val="1"/>
                <c:pt idx="0">
                  <c:v>Risk Adjusted Return </c:v>
                </c:pt>
              </c:strCache>
            </c:strRef>
          </c:tx>
          <c:spPr>
            <a:solidFill>
              <a:schemeClr val="accent1">
                <a:alpha val="85000"/>
              </a:schemeClr>
            </a:solidFill>
            <a:ln w="9525" cap="flat" cmpd="sng" algn="ctr">
              <a:solidFill>
                <a:schemeClr val="lt1">
                  <a:alpha val="50000"/>
                </a:schemeClr>
              </a:solidFill>
              <a:round/>
            </a:ln>
            <a:effectLst/>
          </c:spPr>
          <c:invertIfNegative val="0"/>
          <c:dLbls>
            <c:delete val="1"/>
          </c:dLbls>
          <c:cat>
            <c:strRef>
              <c:f>'Task 1 Data Summary'!$K$3:$K$31</c:f>
              <c:strCache>
                <c:ptCount val="29"/>
                <c:pt idx="0">
                  <c:v>US Treasury Bills Index</c:v>
                </c:pt>
                <c:pt idx="1">
                  <c:v>U.S. Treasury 1-3 Year Index</c:v>
                </c:pt>
                <c:pt idx="2">
                  <c:v>Municipal Bond Index</c:v>
                </c:pt>
                <c:pt idx="3">
                  <c:v>US Corporate High Yield Bond Index</c:v>
                </c:pt>
                <c:pt idx="4">
                  <c:v>US Aggregate Bond Index</c:v>
                </c:pt>
                <c:pt idx="5">
                  <c:v>S&amp;P 500 Low Volatility</c:v>
                </c:pt>
                <c:pt idx="6">
                  <c:v>US TIPS Index</c:v>
                </c:pt>
                <c:pt idx="7">
                  <c:v>S&amp;P 500 Quality</c:v>
                </c:pt>
                <c:pt idx="8">
                  <c:v>S&amp;P 500 Momentum</c:v>
                </c:pt>
                <c:pt idx="9">
                  <c:v>20% Quarterly U.S. Equity Buffer</c:v>
                </c:pt>
                <c:pt idx="10">
                  <c:v>30% U.S. Equity Buffer - Jan</c:v>
                </c:pt>
                <c:pt idx="11">
                  <c:v>S&amp;P 500</c:v>
                </c:pt>
                <c:pt idx="12">
                  <c:v>S&amp;P 500 Dividend</c:v>
                </c:pt>
                <c:pt idx="13">
                  <c:v>S&amp;P Global BMI Index</c:v>
                </c:pt>
                <c:pt idx="14">
                  <c:v>Commodity Index</c:v>
                </c:pt>
                <c:pt idx="15">
                  <c:v>S&amp;P 500 Growth</c:v>
                </c:pt>
                <c:pt idx="16">
                  <c:v>Russell 2000</c:v>
                </c:pt>
                <c:pt idx="17">
                  <c:v>15% U.S. Equity Buffer - Jan</c:v>
                </c:pt>
                <c:pt idx="18">
                  <c:v>9% U.S. Equity Buffer - Jan</c:v>
                </c:pt>
                <c:pt idx="19">
                  <c:v>S&amp;P 500 Value</c:v>
                </c:pt>
                <c:pt idx="20">
                  <c:v>MSCI EAFE</c:v>
                </c:pt>
                <c:pt idx="21">
                  <c:v>S&amp;P Global REIT Index</c:v>
                </c:pt>
                <c:pt idx="22">
                  <c:v>MSCI Emerging Markets</c:v>
                </c:pt>
                <c:pt idx="23">
                  <c:v>MSCI ACWI</c:v>
                </c:pt>
                <c:pt idx="24">
                  <c:v>MSCI World</c:v>
                </c:pt>
                <c:pt idx="25">
                  <c:v>NASDAQ-100</c:v>
                </c:pt>
                <c:pt idx="26">
                  <c:v>US Treasury 20+ Year Index</c:v>
                </c:pt>
                <c:pt idx="27">
                  <c:v>MSCI World ex-US</c:v>
                </c:pt>
                <c:pt idx="28">
                  <c:v>Exchange-Listed Preferred &amp; Hybrid Securities Index</c:v>
                </c:pt>
              </c:strCache>
            </c:strRef>
          </c:cat>
          <c:val>
            <c:numRef>
              <c:f>'Task 1 Data Summary'!$L$3:$L$31</c:f>
              <c:numCache>
                <c:formatCode>0.0000</c:formatCode>
                <c:ptCount val="29"/>
                <c:pt idx="0">
                  <c:v>24.9508502098743</c:v>
                </c:pt>
                <c:pt idx="1">
                  <c:v>1.273751836972995</c:v>
                </c:pt>
                <c:pt idx="2">
                  <c:v>1.2458829696746994</c:v>
                </c:pt>
                <c:pt idx="3">
                  <c:v>1.2099800654999207</c:v>
                </c:pt>
                <c:pt idx="4">
                  <c:v>1.0977734976270215</c:v>
                </c:pt>
                <c:pt idx="5">
                  <c:v>0.88317718593476058</c:v>
                </c:pt>
                <c:pt idx="6">
                  <c:v>0.82677101464658675</c:v>
                </c:pt>
                <c:pt idx="7">
                  <c:v>0.74378967797025863</c:v>
                </c:pt>
                <c:pt idx="8">
                  <c:v>0.72079652720823928</c:v>
                </c:pt>
                <c:pt idx="9">
                  <c:v>0.67167013059605762</c:v>
                </c:pt>
                <c:pt idx="10">
                  <c:v>0.6150317405565614</c:v>
                </c:pt>
                <c:pt idx="11">
                  <c:v>0.60674378158827236</c:v>
                </c:pt>
                <c:pt idx="12">
                  <c:v>0.57085858556006186</c:v>
                </c:pt>
                <c:pt idx="13">
                  <c:v>0.56316358469510841</c:v>
                </c:pt>
                <c:pt idx="14">
                  <c:v>0.54930594485833917</c:v>
                </c:pt>
                <c:pt idx="15">
                  <c:v>0.54945744124978657</c:v>
                </c:pt>
                <c:pt idx="16">
                  <c:v>0.53787138721834837</c:v>
                </c:pt>
                <c:pt idx="17">
                  <c:v>0.50749370764952184</c:v>
                </c:pt>
                <c:pt idx="18">
                  <c:v>0.49899365711942584</c:v>
                </c:pt>
                <c:pt idx="19">
                  <c:v>0.48539211776880881</c:v>
                </c:pt>
                <c:pt idx="20">
                  <c:v>0.47088920054131939</c:v>
                </c:pt>
                <c:pt idx="21">
                  <c:v>0.46747142627872212</c:v>
                </c:pt>
                <c:pt idx="22">
                  <c:v>0.43014842705589934</c:v>
                </c:pt>
                <c:pt idx="23">
                  <c:v>0.42848544447685494</c:v>
                </c:pt>
                <c:pt idx="24">
                  <c:v>0.42738327411780969</c:v>
                </c:pt>
                <c:pt idx="25">
                  <c:v>0.35688506533149561</c:v>
                </c:pt>
                <c:pt idx="26">
                  <c:v>0.32134747288915705</c:v>
                </c:pt>
                <c:pt idx="27">
                  <c:v>0.30937690291994491</c:v>
                </c:pt>
                <c:pt idx="28">
                  <c:v>0.28504460269423559</c:v>
                </c:pt>
              </c:numCache>
            </c:numRef>
          </c:val>
          <c:extLst>
            <c:ext xmlns:c16="http://schemas.microsoft.com/office/drawing/2014/chart" uri="{C3380CC4-5D6E-409C-BE32-E72D297353CC}">
              <c16:uniqueId val="{0000001D-46A0-A342-9778-77D1D67B0AAC}"/>
            </c:ext>
          </c:extLst>
        </c:ser>
        <c:dLbls>
          <c:dLblPos val="inEnd"/>
          <c:showLegendKey val="0"/>
          <c:showVal val="1"/>
          <c:showCatName val="0"/>
          <c:showSerName val="0"/>
          <c:showPercent val="0"/>
          <c:showBubbleSize val="0"/>
        </c:dLbls>
        <c:gapWidth val="65"/>
        <c:axId val="1858647263"/>
        <c:axId val="19772255"/>
      </c:barChart>
      <c:catAx>
        <c:axId val="1858647263"/>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dk1">
                        <a:lumMod val="75000"/>
                        <a:lumOff val="25000"/>
                      </a:schemeClr>
                    </a:solidFill>
                    <a:latin typeface="Arial Rounded MT Bold" panose="020F0704030504030204" pitchFamily="34" charset="77"/>
                    <a:ea typeface="+mn-ea"/>
                    <a:cs typeface="+mn-cs"/>
                  </a:defRPr>
                </a:pPr>
                <a:r>
                  <a:rPr lang="en-US" sz="1200">
                    <a:latin typeface="Arial Rounded MT Bold" panose="020F0704030504030204" pitchFamily="34" charset="77"/>
                  </a:rPr>
                  <a:t>Asset Class</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dk1">
                      <a:lumMod val="75000"/>
                      <a:lumOff val="25000"/>
                    </a:schemeClr>
                  </a:solidFill>
                  <a:latin typeface="Arial Rounded MT Bold" panose="020F0704030504030204" pitchFamily="34" charset="77"/>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050" b="1" i="0" u="none" strike="noStrike" kern="1200" cap="all" baseline="0">
                <a:solidFill>
                  <a:schemeClr val="dk1">
                    <a:lumMod val="75000"/>
                    <a:lumOff val="25000"/>
                  </a:schemeClr>
                </a:solidFill>
                <a:latin typeface="Arial Rounded MT Bold" panose="020F0704030504030204" pitchFamily="34" charset="77"/>
                <a:ea typeface="+mn-ea"/>
                <a:cs typeface="+mn-cs"/>
              </a:defRPr>
            </a:pPr>
            <a:endParaRPr lang="en-US"/>
          </a:p>
        </c:txPr>
        <c:crossAx val="19772255"/>
        <c:crosses val="autoZero"/>
        <c:auto val="1"/>
        <c:lblAlgn val="ctr"/>
        <c:lblOffset val="100"/>
        <c:noMultiLvlLbl val="0"/>
      </c:catAx>
      <c:valAx>
        <c:axId val="19772255"/>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1200" b="1" i="0" u="none" strike="noStrike" kern="1200" baseline="0">
                    <a:solidFill>
                      <a:schemeClr val="dk1">
                        <a:lumMod val="75000"/>
                        <a:lumOff val="25000"/>
                      </a:schemeClr>
                    </a:solidFill>
                    <a:latin typeface="Arial Rounded MT Bold" panose="020F0704030504030204" pitchFamily="34" charset="77"/>
                    <a:ea typeface="+mn-ea"/>
                    <a:cs typeface="+mn-cs"/>
                  </a:defRPr>
                </a:pPr>
                <a:r>
                  <a:rPr lang="en-US" sz="1200">
                    <a:latin typeface="Arial Rounded MT Bold" panose="020F0704030504030204" pitchFamily="34" charset="77"/>
                  </a:rPr>
                  <a:t>Return</a:t>
                </a:r>
                <a:r>
                  <a:rPr lang="en-US" sz="1200" baseline="0">
                    <a:latin typeface="Arial Rounded MT Bold" panose="020F0704030504030204" pitchFamily="34" charset="77"/>
                  </a:rPr>
                  <a:t> </a:t>
                </a:r>
                <a:endParaRPr lang="en-US" sz="1200">
                  <a:latin typeface="Arial Rounded MT Bold" panose="020F0704030504030204" pitchFamily="34" charset="77"/>
                </a:endParaRP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dk1">
                      <a:lumMod val="75000"/>
                      <a:lumOff val="25000"/>
                    </a:schemeClr>
                  </a:solidFill>
                  <a:latin typeface="Arial Rounded MT Bold" panose="020F0704030504030204" pitchFamily="34" charset="77"/>
                  <a:ea typeface="+mn-ea"/>
                  <a:cs typeface="+mn-cs"/>
                </a:defRPr>
              </a:pPr>
              <a:endParaRPr lang="en-US"/>
            </a:p>
          </c:txPr>
        </c:title>
        <c:numFmt formatCode="0.0000" sourceLinked="1"/>
        <c:majorTickMark val="none"/>
        <c:minorTickMark val="none"/>
        <c:tickLblPos val="nextTo"/>
        <c:crossAx val="18586472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Arial Rounded MT Bold" panose="020F0704030504030204" pitchFamily="34" charset="77"/>
                <a:ea typeface="+mn-ea"/>
                <a:cs typeface="+mn-cs"/>
              </a:defRPr>
            </a:pPr>
            <a:r>
              <a:rPr lang="en-US" sz="1600"/>
              <a:t>Dynamimc Return and Volatility Chart Comparison</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Arial Rounded MT Bold" panose="020F0704030504030204" pitchFamily="34" charset="77"/>
              <a:ea typeface="+mn-ea"/>
              <a:cs typeface="+mn-cs"/>
            </a:defRPr>
          </a:pPr>
          <a:endParaRPr lang="en-US"/>
        </a:p>
      </c:txPr>
    </c:title>
    <c:autoTitleDeleted val="0"/>
    <c:plotArea>
      <c:layout>
        <c:manualLayout>
          <c:layoutTarget val="inner"/>
          <c:xMode val="edge"/>
          <c:yMode val="edge"/>
          <c:x val="0.13847814907848027"/>
          <c:y val="0.2545005971439756"/>
          <c:w val="0.83462586177386844"/>
          <c:h val="0.57671578841859394"/>
        </c:manualLayout>
      </c:layout>
      <c:barChart>
        <c:barDir val="col"/>
        <c:grouping val="clustered"/>
        <c:varyColors val="0"/>
        <c:ser>
          <c:idx val="0"/>
          <c:order val="0"/>
          <c:tx>
            <c:strRef>
              <c:f>'Task 5 Data Validation'!$B$4:$C$4</c:f>
              <c:strCache>
                <c:ptCount val="2"/>
                <c:pt idx="0">
                  <c:v>S&amp;P 500</c:v>
                </c:pt>
                <c:pt idx="1">
                  <c:v>10-Year</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0"/>
              <c:tx>
                <c:rich>
                  <a:bodyPr/>
                  <a:lstStyle/>
                  <a:p>
                    <a:r>
                      <a:rPr lang="en-US" sz="1000" b="0" i="0" u="none" strike="noStrike" kern="1200" baseline="0">
                        <a:solidFill>
                          <a:sysClr val="window" lastClr="FFFFFF">
                            <a:lumMod val="85000"/>
                          </a:sysClr>
                        </a:solidFill>
                      </a:rPr>
                      <a:t>Time Sensitive Return = </a:t>
                    </a:r>
                    <a:fld id="{6A7F1D51-CF63-0F49-9D9A-A57A44ECDC99}" type="VALUE">
                      <a:rPr lang="en-US" sz="1000"/>
                      <a:pPr/>
                      <a:t>[VALUE]</a:t>
                    </a:fld>
                    <a:endParaRPr lang="en-US" sz="1000" b="0" i="0" u="none" strike="noStrike" kern="1200" baseline="0">
                      <a:solidFill>
                        <a:sysClr val="window" lastClr="FFFFFF">
                          <a:lumMod val="85000"/>
                        </a:sysClr>
                      </a:solidFill>
                    </a:endParaRP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1C2B-F744-9774-050870A12735}"/>
                </c:ext>
              </c:extLst>
            </c:dLbl>
            <c:dLbl>
              <c:idx val="1"/>
              <c:tx>
                <c:rich>
                  <a:bodyPr/>
                  <a:lstStyle/>
                  <a:p>
                    <a:r>
                      <a:rPr lang="en-US"/>
                      <a:t>Time Sensitive</a:t>
                    </a:r>
                    <a:r>
                      <a:rPr lang="en-US" baseline="0"/>
                      <a:t> Volatility = </a:t>
                    </a:r>
                    <a:fld id="{B81FD6BF-DDE0-984B-8FC1-704CC1E489E1}" type="VALUE">
                      <a:rPr lang="en-US"/>
                      <a:pPr/>
                      <a:t>[VALUE]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1C2B-F744-9774-050870A12735}"/>
                </c:ext>
              </c:extLst>
            </c:dLbl>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Arial Rounded MT Bold" panose="020F0704030504030204" pitchFamily="34" charset="77"/>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'Task 5 Data Validation'!$D$4:$E$4</c:f>
              <c:numCache>
                <c:formatCode>0.00%</c:formatCode>
                <c:ptCount val="2"/>
                <c:pt idx="0">
                  <c:v>0.1240722543509285</c:v>
                </c:pt>
                <c:pt idx="1">
                  <c:v>0.14766615744693118</c:v>
                </c:pt>
              </c:numCache>
            </c:numRef>
          </c:val>
          <c:extLst>
            <c:ext xmlns:c16="http://schemas.microsoft.com/office/drawing/2014/chart" uri="{C3380CC4-5D6E-409C-BE32-E72D297353CC}">
              <c16:uniqueId val="{00000002-1C2B-F744-9774-050870A12735}"/>
            </c:ext>
          </c:extLst>
        </c:ser>
        <c:ser>
          <c:idx val="1"/>
          <c:order val="1"/>
          <c:tx>
            <c:strRef>
              <c:f>'Task 5 Data Validation'!$B$5:$C$5</c:f>
              <c:strCache>
                <c:ptCount val="2"/>
                <c:pt idx="0">
                  <c:v>Russell 2000</c:v>
                </c:pt>
                <c:pt idx="1">
                  <c:v>10-Year</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0"/>
              <c:tx>
                <c:rich>
                  <a:bodyPr/>
                  <a:lstStyle/>
                  <a:p>
                    <a:fld id="{765C149D-E728-154E-A0A7-E9C28D6C37DA}" type="CELLRANGE">
                      <a:rPr lang="en-US"/>
                      <a:pPr/>
                      <a:t>[CELLRANGE]</a:t>
                    </a:fld>
                    <a:r>
                      <a:rPr lang="en-US" baseline="0"/>
                      <a:t>= </a:t>
                    </a:r>
                    <a:fld id="{F2E76A25-D5B1-0741-8455-8E498BDE6938}" type="VALUE">
                      <a:rPr lang="en-US" baseline="0"/>
                      <a:pPr/>
                      <a:t>[VALUE]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1C2B-F744-9774-050870A12735}"/>
                </c:ext>
              </c:extLst>
            </c:dLbl>
            <c:dLbl>
              <c:idx val="1"/>
              <c:tx>
                <c:rich>
                  <a:bodyPr/>
                  <a:lstStyle/>
                  <a:p>
                    <a:fld id="{31D78C94-6611-1940-9A6A-237B36D0C905}" type="CELLRANGE">
                      <a:rPr lang="en-US"/>
                      <a:pPr/>
                      <a:t>[CELLRANGE]</a:t>
                    </a:fld>
                    <a:r>
                      <a:rPr lang="en-US" baseline="0"/>
                      <a:t>= </a:t>
                    </a:r>
                    <a:fld id="{CC9DDFDE-7DE2-774D-8401-B9E6D32E2DD6}" type="VALUE">
                      <a:rPr lang="en-US" baseline="0"/>
                      <a:pPr/>
                      <a:t>[VALUE]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1C2B-F744-9774-050870A12735}"/>
                </c:ext>
              </c:extLst>
            </c:dLbl>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Arial Rounded MT Bold" panose="020F0704030504030204" pitchFamily="34" charset="77"/>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a:solidFill>
                        <a:schemeClr val="lt1">
                          <a:lumMod val="95000"/>
                          <a:alpha val="54000"/>
                        </a:schemeClr>
                      </a:solidFill>
                    </a:ln>
                    <a:effectLst/>
                  </c:spPr>
                </c15:leaderLines>
              </c:ext>
            </c:extLst>
          </c:dLbls>
          <c:val>
            <c:numRef>
              <c:f>'Task 5 Data Validation'!$D$5:$E$5</c:f>
              <c:numCache>
                <c:formatCode>0.00%</c:formatCode>
                <c:ptCount val="2"/>
                <c:pt idx="0">
                  <c:v>7.2191624457213388E-2</c:v>
                </c:pt>
                <c:pt idx="1">
                  <c:v>0.18884817025981451</c:v>
                </c:pt>
              </c:numCache>
            </c:numRef>
          </c:val>
          <c:extLst>
            <c:ext xmlns:c15="http://schemas.microsoft.com/office/drawing/2012/chart" uri="{02D57815-91ED-43cb-92C2-25804820EDAC}">
              <c15:datalabelsRange>
                <c15:f>'Task 5 Data Validation'!$D$3:$E$3</c15:f>
                <c15:dlblRangeCache>
                  <c:ptCount val="2"/>
                  <c:pt idx="0">
                    <c:v>Time Sensitive Return </c:v>
                  </c:pt>
                  <c:pt idx="1">
                    <c:v>Time Sensitive Volatility </c:v>
                  </c:pt>
                </c15:dlblRangeCache>
              </c15:datalabelsRange>
            </c:ext>
            <c:ext xmlns:c16="http://schemas.microsoft.com/office/drawing/2014/chart" uri="{C3380CC4-5D6E-409C-BE32-E72D297353CC}">
              <c16:uniqueId val="{00000005-1C2B-F744-9774-050870A12735}"/>
            </c:ext>
          </c:extLst>
        </c:ser>
        <c:dLbls>
          <c:showLegendKey val="0"/>
          <c:showVal val="0"/>
          <c:showCatName val="0"/>
          <c:showSerName val="0"/>
          <c:showPercent val="0"/>
          <c:showBubbleSize val="0"/>
        </c:dLbls>
        <c:gapWidth val="100"/>
        <c:overlap val="-24"/>
        <c:axId val="480365279"/>
        <c:axId val="1463577519"/>
      </c:barChart>
      <c:catAx>
        <c:axId val="480365279"/>
        <c:scaling>
          <c:orientation val="minMax"/>
        </c:scaling>
        <c:delete val="0"/>
        <c:axPos val="b"/>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Arial Rounded MT Bold" panose="020F0704030504030204" pitchFamily="34" charset="77"/>
                <a:ea typeface="+mn-ea"/>
                <a:cs typeface="+mn-cs"/>
              </a:defRPr>
            </a:pPr>
            <a:endParaRPr lang="en-US"/>
          </a:p>
        </c:txPr>
        <c:crossAx val="1463577519"/>
        <c:crosses val="autoZero"/>
        <c:auto val="1"/>
        <c:lblAlgn val="ctr"/>
        <c:lblOffset val="100"/>
        <c:noMultiLvlLbl val="0"/>
      </c:catAx>
      <c:valAx>
        <c:axId val="1463577519"/>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lt1">
                    <a:lumMod val="85000"/>
                  </a:schemeClr>
                </a:solidFill>
                <a:latin typeface="Arial Rounded MT Bold" panose="020F0704030504030204" pitchFamily="34" charset="77"/>
                <a:ea typeface="+mn-ea"/>
                <a:cs typeface="+mn-cs"/>
              </a:defRPr>
            </a:pPr>
            <a:endParaRPr lang="en-US"/>
          </a:p>
        </c:txPr>
        <c:crossAx val="4803652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Arial Rounded MT Bold" panose="020F0704030504030204" pitchFamily="34" charset="77"/>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latin typeface="Arial Rounded MT Bold" panose="020F0704030504030204" pitchFamily="34" charset="77"/>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Arial Rounded MT Bold" panose="020F0704030504030204" pitchFamily="34" charset="77"/>
                <a:ea typeface="+mn-ea"/>
                <a:cs typeface="+mn-cs"/>
              </a:defRPr>
            </a:pPr>
            <a:r>
              <a:rPr lang="en-US" sz="1600"/>
              <a:t>Dynamic Risk Adjusted Return</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Arial Rounded MT Bold" panose="020F0704030504030204" pitchFamily="34" charset="77"/>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Arial Rounded MT Bold" panose="020F0704030504030204" pitchFamily="34" charset="77"/>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'Task 5 Data Validation'!$B$4:$B$5</c:f>
              <c:strCache>
                <c:ptCount val="2"/>
                <c:pt idx="0">
                  <c:v>S&amp;P 500</c:v>
                </c:pt>
                <c:pt idx="1">
                  <c:v>Russell 2000</c:v>
                </c:pt>
              </c:strCache>
            </c:strRef>
          </c:cat>
          <c:val>
            <c:numRef>
              <c:f>'Task 5 Data Validation'!$F$4:$F$5</c:f>
              <c:numCache>
                <c:formatCode>0.00</c:formatCode>
                <c:ptCount val="2"/>
                <c:pt idx="0">
                  <c:v>0.84022132420909001</c:v>
                </c:pt>
                <c:pt idx="1">
                  <c:v>0.38227335937591145</c:v>
                </c:pt>
              </c:numCache>
            </c:numRef>
          </c:val>
          <c:extLst>
            <c:ext xmlns:c16="http://schemas.microsoft.com/office/drawing/2014/chart" uri="{C3380CC4-5D6E-409C-BE32-E72D297353CC}">
              <c16:uniqueId val="{00000000-3346-874E-92DF-B652A06A192C}"/>
            </c:ext>
          </c:extLst>
        </c:ser>
        <c:dLbls>
          <c:showLegendKey val="0"/>
          <c:showVal val="0"/>
          <c:showCatName val="0"/>
          <c:showSerName val="0"/>
          <c:showPercent val="0"/>
          <c:showBubbleSize val="0"/>
        </c:dLbls>
        <c:gapWidth val="100"/>
        <c:overlap val="-24"/>
        <c:axId val="185946399"/>
        <c:axId val="1529660559"/>
      </c:barChart>
      <c:catAx>
        <c:axId val="18594639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Arial Rounded MT Bold" panose="020F0704030504030204" pitchFamily="34" charset="77"/>
                <a:ea typeface="+mn-ea"/>
                <a:cs typeface="+mn-cs"/>
              </a:defRPr>
            </a:pPr>
            <a:endParaRPr lang="en-US"/>
          </a:p>
        </c:txPr>
        <c:crossAx val="1529660559"/>
        <c:crosses val="autoZero"/>
        <c:auto val="1"/>
        <c:lblAlgn val="ctr"/>
        <c:lblOffset val="100"/>
        <c:noMultiLvlLbl val="0"/>
      </c:catAx>
      <c:valAx>
        <c:axId val="1529660559"/>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lt1">
                    <a:lumMod val="85000"/>
                  </a:schemeClr>
                </a:solidFill>
                <a:latin typeface="Arial Rounded MT Bold" panose="020F0704030504030204" pitchFamily="34" charset="77"/>
                <a:ea typeface="+mn-ea"/>
                <a:cs typeface="+mn-cs"/>
              </a:defRPr>
            </a:pPr>
            <a:endParaRPr lang="en-US"/>
          </a:p>
        </c:txPr>
        <c:crossAx val="1859463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latin typeface="Arial Rounded MT Bold" panose="020F0704030504030204" pitchFamily="34" charset="77"/>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A32C2D-E238-4AA8-B612-5A1C1437D2E9}"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9E661735-7472-47BA-90E9-2A888BAF7E3D}">
      <dgm:prSet/>
      <dgm:spPr/>
      <dgm:t>
        <a:bodyPr/>
        <a:lstStyle/>
        <a:p>
          <a:pPr>
            <a:lnSpc>
              <a:spcPct val="100000"/>
            </a:lnSpc>
          </a:pPr>
          <a:r>
            <a:rPr lang="en-US" b="1" dirty="0">
              <a:latin typeface="Arial Rounded MT Bold" panose="020F0704030504030204" pitchFamily="34" charset="77"/>
            </a:rPr>
            <a:t>Calculate annualized return, annualized volatility, and risk adjusted return for dates up to inception for 29 different asset classes </a:t>
          </a:r>
          <a:r>
            <a:rPr lang="en-US" b="1">
              <a:latin typeface="Arial Rounded MT Bold" panose="020F0704030504030204" pitchFamily="34" charset="77"/>
            </a:rPr>
            <a:t>and . </a:t>
          </a:r>
          <a:endParaRPr lang="en-US" b="1" dirty="0">
            <a:latin typeface="Arial Rounded MT Bold" panose="020F0704030504030204" pitchFamily="34" charset="77"/>
          </a:endParaRPr>
        </a:p>
      </dgm:t>
    </dgm:pt>
    <dgm:pt modelId="{46DCFC51-A817-495F-8887-800A430B0FBC}" type="parTrans" cxnId="{1EA9C986-4F07-4C9A-9336-4D0272BD2036}">
      <dgm:prSet/>
      <dgm:spPr/>
      <dgm:t>
        <a:bodyPr/>
        <a:lstStyle/>
        <a:p>
          <a:endParaRPr lang="en-US"/>
        </a:p>
      </dgm:t>
    </dgm:pt>
    <dgm:pt modelId="{D44E6729-AAB2-4AD8-8E45-2CAFCFBF781A}" type="sibTrans" cxnId="{1EA9C986-4F07-4C9A-9336-4D0272BD2036}">
      <dgm:prSet/>
      <dgm:spPr/>
      <dgm:t>
        <a:bodyPr/>
        <a:lstStyle/>
        <a:p>
          <a:endParaRPr lang="en-US"/>
        </a:p>
      </dgm:t>
    </dgm:pt>
    <dgm:pt modelId="{D3990767-2339-43B8-B39F-A0DD26128D24}">
      <dgm:prSet/>
      <dgm:spPr/>
      <dgm:t>
        <a:bodyPr/>
        <a:lstStyle/>
        <a:p>
          <a:pPr>
            <a:lnSpc>
              <a:spcPct val="100000"/>
            </a:lnSpc>
          </a:pPr>
          <a:r>
            <a:rPr lang="en-US" b="1" dirty="0">
              <a:latin typeface="Arial Rounded MT Bold" panose="020F0704030504030204" pitchFamily="34" charset="77"/>
            </a:rPr>
            <a:t>Analyze what should be added to portfolios to maximize risk adjusted return and still achieve investment goals.</a:t>
          </a:r>
        </a:p>
      </dgm:t>
    </dgm:pt>
    <dgm:pt modelId="{AC317EA2-C05B-4BDE-AE78-E0DE175D5761}" type="parTrans" cxnId="{F5BEF83D-9BFA-4AE4-B930-EE01285D9B0D}">
      <dgm:prSet/>
      <dgm:spPr/>
      <dgm:t>
        <a:bodyPr/>
        <a:lstStyle/>
        <a:p>
          <a:endParaRPr lang="en-US"/>
        </a:p>
      </dgm:t>
    </dgm:pt>
    <dgm:pt modelId="{05AD74C7-ED7D-418D-9E45-FA1E7CE62C89}" type="sibTrans" cxnId="{F5BEF83D-9BFA-4AE4-B930-EE01285D9B0D}">
      <dgm:prSet/>
      <dgm:spPr/>
      <dgm:t>
        <a:bodyPr/>
        <a:lstStyle/>
        <a:p>
          <a:endParaRPr lang="en-US"/>
        </a:p>
      </dgm:t>
    </dgm:pt>
    <dgm:pt modelId="{619D5A7D-36EB-4FEC-AD84-B4F839787539}">
      <dgm:prSet/>
      <dgm:spPr/>
      <dgm:t>
        <a:bodyPr/>
        <a:lstStyle/>
        <a:p>
          <a:pPr>
            <a:lnSpc>
              <a:spcPct val="100000"/>
            </a:lnSpc>
          </a:pPr>
          <a:r>
            <a:rPr lang="en-US" b="1">
              <a:latin typeface="Arial Rounded MT Bold" panose="020F0704030504030204" pitchFamily="34" charset="77"/>
            </a:rPr>
            <a:t>Decide on a singular asset class to invest in based on 1-year, 5-years, and 30 years time periods.</a:t>
          </a:r>
        </a:p>
      </dgm:t>
    </dgm:pt>
    <dgm:pt modelId="{A830D635-A7CE-46DC-82F3-0990724B4594}" type="parTrans" cxnId="{8C500824-10C7-43A2-91DD-F3039DDC721D}">
      <dgm:prSet/>
      <dgm:spPr/>
      <dgm:t>
        <a:bodyPr/>
        <a:lstStyle/>
        <a:p>
          <a:endParaRPr lang="en-US"/>
        </a:p>
      </dgm:t>
    </dgm:pt>
    <dgm:pt modelId="{7CEF9FA6-7D6F-4308-8C26-EB9EF790CB25}" type="sibTrans" cxnId="{8C500824-10C7-43A2-91DD-F3039DDC721D}">
      <dgm:prSet/>
      <dgm:spPr/>
      <dgm:t>
        <a:bodyPr/>
        <a:lstStyle/>
        <a:p>
          <a:endParaRPr lang="en-US"/>
        </a:p>
      </dgm:t>
    </dgm:pt>
    <dgm:pt modelId="{85AECC7F-AED7-4310-938B-43D9D4EAEDEE}">
      <dgm:prSet/>
      <dgm:spPr/>
      <dgm:t>
        <a:bodyPr/>
        <a:lstStyle/>
        <a:p>
          <a:pPr>
            <a:lnSpc>
              <a:spcPct val="100000"/>
            </a:lnSpc>
          </a:pPr>
          <a:r>
            <a:rPr lang="en-US" b="1" dirty="0">
              <a:latin typeface="Arial Rounded MT Bold" panose="020F0704030504030204" pitchFamily="34" charset="77"/>
            </a:rPr>
            <a:t>Create a summation of dynamic data using excel functions used to compare different asset class metrics during 1-year, 3-year, 5-year, 10-year, and since inception periods.</a:t>
          </a:r>
        </a:p>
      </dgm:t>
    </dgm:pt>
    <dgm:pt modelId="{669BABBA-1AFC-406E-8B0E-AE72C59BCF63}" type="parTrans" cxnId="{2D0C5CBD-5232-4DCB-9D82-FDC7FAB95745}">
      <dgm:prSet/>
      <dgm:spPr/>
      <dgm:t>
        <a:bodyPr/>
        <a:lstStyle/>
        <a:p>
          <a:endParaRPr lang="en-US"/>
        </a:p>
      </dgm:t>
    </dgm:pt>
    <dgm:pt modelId="{3E8BC3CB-D52A-4951-88EA-F44825D76C19}" type="sibTrans" cxnId="{2D0C5CBD-5232-4DCB-9D82-FDC7FAB95745}">
      <dgm:prSet/>
      <dgm:spPr/>
      <dgm:t>
        <a:bodyPr/>
        <a:lstStyle/>
        <a:p>
          <a:endParaRPr lang="en-US"/>
        </a:p>
      </dgm:t>
    </dgm:pt>
    <dgm:pt modelId="{08714631-8B2F-4A70-BAE0-775B10F3ABBE}" type="pres">
      <dgm:prSet presAssocID="{F3A32C2D-E238-4AA8-B612-5A1C1437D2E9}" presName="root" presStyleCnt="0">
        <dgm:presLayoutVars>
          <dgm:dir/>
          <dgm:resizeHandles val="exact"/>
        </dgm:presLayoutVars>
      </dgm:prSet>
      <dgm:spPr/>
    </dgm:pt>
    <dgm:pt modelId="{9B4DDD2C-81B9-4E91-B35E-018E88D4AEEC}" type="pres">
      <dgm:prSet presAssocID="{9E661735-7472-47BA-90E9-2A888BAF7E3D}" presName="compNode" presStyleCnt="0"/>
      <dgm:spPr/>
    </dgm:pt>
    <dgm:pt modelId="{F60160C8-A8DB-44BB-B6A4-7E22E610FA2C}" type="pres">
      <dgm:prSet presAssocID="{9E661735-7472-47BA-90E9-2A888BAF7E3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7EC62666-A95B-45F3-80CA-A9BDBCA2E329}" type="pres">
      <dgm:prSet presAssocID="{9E661735-7472-47BA-90E9-2A888BAF7E3D}" presName="spaceRect" presStyleCnt="0"/>
      <dgm:spPr/>
    </dgm:pt>
    <dgm:pt modelId="{686BE21E-90A2-41CF-9923-B68C04A24E4A}" type="pres">
      <dgm:prSet presAssocID="{9E661735-7472-47BA-90E9-2A888BAF7E3D}" presName="textRect" presStyleLbl="revTx" presStyleIdx="0" presStyleCnt="4">
        <dgm:presLayoutVars>
          <dgm:chMax val="1"/>
          <dgm:chPref val="1"/>
        </dgm:presLayoutVars>
      </dgm:prSet>
      <dgm:spPr/>
    </dgm:pt>
    <dgm:pt modelId="{B20BE05C-50CB-48C9-92BC-3079535B6901}" type="pres">
      <dgm:prSet presAssocID="{D44E6729-AAB2-4AD8-8E45-2CAFCFBF781A}" presName="sibTrans" presStyleCnt="0"/>
      <dgm:spPr/>
    </dgm:pt>
    <dgm:pt modelId="{A33B5722-284E-4B6E-98F8-0F785AC5B228}" type="pres">
      <dgm:prSet presAssocID="{D3990767-2339-43B8-B39F-A0DD26128D24}" presName="compNode" presStyleCnt="0"/>
      <dgm:spPr/>
    </dgm:pt>
    <dgm:pt modelId="{AD727A27-769F-475B-8F28-9A32C4C03B01}" type="pres">
      <dgm:prSet presAssocID="{D3990767-2339-43B8-B39F-A0DD26128D2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1FC7794C-1BF9-4874-9BED-6FF802C45ED7}" type="pres">
      <dgm:prSet presAssocID="{D3990767-2339-43B8-B39F-A0DD26128D24}" presName="spaceRect" presStyleCnt="0"/>
      <dgm:spPr/>
    </dgm:pt>
    <dgm:pt modelId="{D4E3246F-966C-4277-A2C6-0F3EEBBCD6A1}" type="pres">
      <dgm:prSet presAssocID="{D3990767-2339-43B8-B39F-A0DD26128D24}" presName="textRect" presStyleLbl="revTx" presStyleIdx="1" presStyleCnt="4">
        <dgm:presLayoutVars>
          <dgm:chMax val="1"/>
          <dgm:chPref val="1"/>
        </dgm:presLayoutVars>
      </dgm:prSet>
      <dgm:spPr/>
    </dgm:pt>
    <dgm:pt modelId="{14A1C627-2CA9-4589-8EA8-E0EC9F400869}" type="pres">
      <dgm:prSet presAssocID="{05AD74C7-ED7D-418D-9E45-FA1E7CE62C89}" presName="sibTrans" presStyleCnt="0"/>
      <dgm:spPr/>
    </dgm:pt>
    <dgm:pt modelId="{58700AC8-BFED-4C04-A5DD-C6FECD9ACA09}" type="pres">
      <dgm:prSet presAssocID="{619D5A7D-36EB-4FEC-AD84-B4F839787539}" presName="compNode" presStyleCnt="0"/>
      <dgm:spPr/>
    </dgm:pt>
    <dgm:pt modelId="{47AD8E88-8528-4717-83FD-64303750D9CE}" type="pres">
      <dgm:prSet presAssocID="{619D5A7D-36EB-4FEC-AD84-B4F83978753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uro"/>
        </a:ext>
      </dgm:extLst>
    </dgm:pt>
    <dgm:pt modelId="{D8253D80-26DF-4A3D-8EB9-873F772C9A23}" type="pres">
      <dgm:prSet presAssocID="{619D5A7D-36EB-4FEC-AD84-B4F839787539}" presName="spaceRect" presStyleCnt="0"/>
      <dgm:spPr/>
    </dgm:pt>
    <dgm:pt modelId="{9AA795AB-DCFA-4E24-ABF2-04A5B32D509C}" type="pres">
      <dgm:prSet presAssocID="{619D5A7D-36EB-4FEC-AD84-B4F839787539}" presName="textRect" presStyleLbl="revTx" presStyleIdx="2" presStyleCnt="4">
        <dgm:presLayoutVars>
          <dgm:chMax val="1"/>
          <dgm:chPref val="1"/>
        </dgm:presLayoutVars>
      </dgm:prSet>
      <dgm:spPr/>
    </dgm:pt>
    <dgm:pt modelId="{A4EF786F-0E8B-46D3-B96E-20CF1EBEE7A9}" type="pres">
      <dgm:prSet presAssocID="{7CEF9FA6-7D6F-4308-8C26-EB9EF790CB25}" presName="sibTrans" presStyleCnt="0"/>
      <dgm:spPr/>
    </dgm:pt>
    <dgm:pt modelId="{5A4F929C-A9E5-43FE-973C-C013D02A99D7}" type="pres">
      <dgm:prSet presAssocID="{85AECC7F-AED7-4310-938B-43D9D4EAEDEE}" presName="compNode" presStyleCnt="0"/>
      <dgm:spPr/>
    </dgm:pt>
    <dgm:pt modelId="{E61768DA-79F9-47A6-A0CD-A1B965579D94}" type="pres">
      <dgm:prSet presAssocID="{85AECC7F-AED7-4310-938B-43D9D4EAEDE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lculator"/>
        </a:ext>
      </dgm:extLst>
    </dgm:pt>
    <dgm:pt modelId="{43BA449E-F5A3-4A4F-A560-2E2F69ABA166}" type="pres">
      <dgm:prSet presAssocID="{85AECC7F-AED7-4310-938B-43D9D4EAEDEE}" presName="spaceRect" presStyleCnt="0"/>
      <dgm:spPr/>
    </dgm:pt>
    <dgm:pt modelId="{198E5A91-9561-43EB-B775-0C17209F0F95}" type="pres">
      <dgm:prSet presAssocID="{85AECC7F-AED7-4310-938B-43D9D4EAEDEE}" presName="textRect" presStyleLbl="revTx" presStyleIdx="3" presStyleCnt="4">
        <dgm:presLayoutVars>
          <dgm:chMax val="1"/>
          <dgm:chPref val="1"/>
        </dgm:presLayoutVars>
      </dgm:prSet>
      <dgm:spPr/>
    </dgm:pt>
  </dgm:ptLst>
  <dgm:cxnLst>
    <dgm:cxn modelId="{594EB313-7341-654C-95CD-EFEF7D5AD3C8}" type="presOf" srcId="{619D5A7D-36EB-4FEC-AD84-B4F839787539}" destId="{9AA795AB-DCFA-4E24-ABF2-04A5B32D509C}" srcOrd="0" destOrd="0" presId="urn:microsoft.com/office/officeart/2018/2/layout/IconLabelList"/>
    <dgm:cxn modelId="{8C500824-10C7-43A2-91DD-F3039DDC721D}" srcId="{F3A32C2D-E238-4AA8-B612-5A1C1437D2E9}" destId="{619D5A7D-36EB-4FEC-AD84-B4F839787539}" srcOrd="2" destOrd="0" parTransId="{A830D635-A7CE-46DC-82F3-0990724B4594}" sibTransId="{7CEF9FA6-7D6F-4308-8C26-EB9EF790CB25}"/>
    <dgm:cxn modelId="{F5BEF83D-9BFA-4AE4-B930-EE01285D9B0D}" srcId="{F3A32C2D-E238-4AA8-B612-5A1C1437D2E9}" destId="{D3990767-2339-43B8-B39F-A0DD26128D24}" srcOrd="1" destOrd="0" parTransId="{AC317EA2-C05B-4BDE-AE78-E0DE175D5761}" sibTransId="{05AD74C7-ED7D-418D-9E45-FA1E7CE62C89}"/>
    <dgm:cxn modelId="{FFF35E3E-7913-2E4F-9981-F26E4229CE29}" type="presOf" srcId="{85AECC7F-AED7-4310-938B-43D9D4EAEDEE}" destId="{198E5A91-9561-43EB-B775-0C17209F0F95}" srcOrd="0" destOrd="0" presId="urn:microsoft.com/office/officeart/2018/2/layout/IconLabelList"/>
    <dgm:cxn modelId="{72A73D4C-06FE-1042-AFE7-83C16572FB87}" type="presOf" srcId="{9E661735-7472-47BA-90E9-2A888BAF7E3D}" destId="{686BE21E-90A2-41CF-9923-B68C04A24E4A}" srcOrd="0" destOrd="0" presId="urn:microsoft.com/office/officeart/2018/2/layout/IconLabelList"/>
    <dgm:cxn modelId="{60922A66-A172-5F4B-9494-F8E4983D311E}" type="presOf" srcId="{F3A32C2D-E238-4AA8-B612-5A1C1437D2E9}" destId="{08714631-8B2F-4A70-BAE0-775B10F3ABBE}" srcOrd="0" destOrd="0" presId="urn:microsoft.com/office/officeart/2018/2/layout/IconLabelList"/>
    <dgm:cxn modelId="{1EA9C986-4F07-4C9A-9336-4D0272BD2036}" srcId="{F3A32C2D-E238-4AA8-B612-5A1C1437D2E9}" destId="{9E661735-7472-47BA-90E9-2A888BAF7E3D}" srcOrd="0" destOrd="0" parTransId="{46DCFC51-A817-495F-8887-800A430B0FBC}" sibTransId="{D44E6729-AAB2-4AD8-8E45-2CAFCFBF781A}"/>
    <dgm:cxn modelId="{ADCA8FA2-693E-2F49-8A77-223F768F4623}" type="presOf" srcId="{D3990767-2339-43B8-B39F-A0DD26128D24}" destId="{D4E3246F-966C-4277-A2C6-0F3EEBBCD6A1}" srcOrd="0" destOrd="0" presId="urn:microsoft.com/office/officeart/2018/2/layout/IconLabelList"/>
    <dgm:cxn modelId="{2D0C5CBD-5232-4DCB-9D82-FDC7FAB95745}" srcId="{F3A32C2D-E238-4AA8-B612-5A1C1437D2E9}" destId="{85AECC7F-AED7-4310-938B-43D9D4EAEDEE}" srcOrd="3" destOrd="0" parTransId="{669BABBA-1AFC-406E-8B0E-AE72C59BCF63}" sibTransId="{3E8BC3CB-D52A-4951-88EA-F44825D76C19}"/>
    <dgm:cxn modelId="{7A5F09FB-3F79-0C4B-8FEE-172FAA829EEC}" type="presParOf" srcId="{08714631-8B2F-4A70-BAE0-775B10F3ABBE}" destId="{9B4DDD2C-81B9-4E91-B35E-018E88D4AEEC}" srcOrd="0" destOrd="0" presId="urn:microsoft.com/office/officeart/2018/2/layout/IconLabelList"/>
    <dgm:cxn modelId="{3C16C11E-5875-514F-BDBA-29C536A5ECFA}" type="presParOf" srcId="{9B4DDD2C-81B9-4E91-B35E-018E88D4AEEC}" destId="{F60160C8-A8DB-44BB-B6A4-7E22E610FA2C}" srcOrd="0" destOrd="0" presId="urn:microsoft.com/office/officeart/2018/2/layout/IconLabelList"/>
    <dgm:cxn modelId="{31CFA89A-882E-9540-A251-224674C28502}" type="presParOf" srcId="{9B4DDD2C-81B9-4E91-B35E-018E88D4AEEC}" destId="{7EC62666-A95B-45F3-80CA-A9BDBCA2E329}" srcOrd="1" destOrd="0" presId="urn:microsoft.com/office/officeart/2018/2/layout/IconLabelList"/>
    <dgm:cxn modelId="{8E3ED095-18EA-034C-9779-BF5D7E6C7B9A}" type="presParOf" srcId="{9B4DDD2C-81B9-4E91-B35E-018E88D4AEEC}" destId="{686BE21E-90A2-41CF-9923-B68C04A24E4A}" srcOrd="2" destOrd="0" presId="urn:microsoft.com/office/officeart/2018/2/layout/IconLabelList"/>
    <dgm:cxn modelId="{77985C9F-019C-6F4D-A519-1999409F6326}" type="presParOf" srcId="{08714631-8B2F-4A70-BAE0-775B10F3ABBE}" destId="{B20BE05C-50CB-48C9-92BC-3079535B6901}" srcOrd="1" destOrd="0" presId="urn:microsoft.com/office/officeart/2018/2/layout/IconLabelList"/>
    <dgm:cxn modelId="{DB5A7192-2B67-ED48-B38C-CC754E0FF058}" type="presParOf" srcId="{08714631-8B2F-4A70-BAE0-775B10F3ABBE}" destId="{A33B5722-284E-4B6E-98F8-0F785AC5B228}" srcOrd="2" destOrd="0" presId="urn:microsoft.com/office/officeart/2018/2/layout/IconLabelList"/>
    <dgm:cxn modelId="{603F931E-2172-044B-B24B-6EB5D4148C45}" type="presParOf" srcId="{A33B5722-284E-4B6E-98F8-0F785AC5B228}" destId="{AD727A27-769F-475B-8F28-9A32C4C03B01}" srcOrd="0" destOrd="0" presId="urn:microsoft.com/office/officeart/2018/2/layout/IconLabelList"/>
    <dgm:cxn modelId="{AB673D03-288E-8241-9B44-F4F1D6EC6C06}" type="presParOf" srcId="{A33B5722-284E-4B6E-98F8-0F785AC5B228}" destId="{1FC7794C-1BF9-4874-9BED-6FF802C45ED7}" srcOrd="1" destOrd="0" presId="urn:microsoft.com/office/officeart/2018/2/layout/IconLabelList"/>
    <dgm:cxn modelId="{8EF33EC1-E202-3C42-86B2-198C1100D43B}" type="presParOf" srcId="{A33B5722-284E-4B6E-98F8-0F785AC5B228}" destId="{D4E3246F-966C-4277-A2C6-0F3EEBBCD6A1}" srcOrd="2" destOrd="0" presId="urn:microsoft.com/office/officeart/2018/2/layout/IconLabelList"/>
    <dgm:cxn modelId="{95CB0B18-E034-5B49-BA23-65C9AC581001}" type="presParOf" srcId="{08714631-8B2F-4A70-BAE0-775B10F3ABBE}" destId="{14A1C627-2CA9-4589-8EA8-E0EC9F400869}" srcOrd="3" destOrd="0" presId="urn:microsoft.com/office/officeart/2018/2/layout/IconLabelList"/>
    <dgm:cxn modelId="{39035BD3-96D2-ED46-A920-78A39A2247EB}" type="presParOf" srcId="{08714631-8B2F-4A70-BAE0-775B10F3ABBE}" destId="{58700AC8-BFED-4C04-A5DD-C6FECD9ACA09}" srcOrd="4" destOrd="0" presId="urn:microsoft.com/office/officeart/2018/2/layout/IconLabelList"/>
    <dgm:cxn modelId="{E9DFE04A-4FEE-F845-A47D-1C165CD7EE95}" type="presParOf" srcId="{58700AC8-BFED-4C04-A5DD-C6FECD9ACA09}" destId="{47AD8E88-8528-4717-83FD-64303750D9CE}" srcOrd="0" destOrd="0" presId="urn:microsoft.com/office/officeart/2018/2/layout/IconLabelList"/>
    <dgm:cxn modelId="{B140F77D-6928-F34E-9A84-D5E44E2834FF}" type="presParOf" srcId="{58700AC8-BFED-4C04-A5DD-C6FECD9ACA09}" destId="{D8253D80-26DF-4A3D-8EB9-873F772C9A23}" srcOrd="1" destOrd="0" presId="urn:microsoft.com/office/officeart/2018/2/layout/IconLabelList"/>
    <dgm:cxn modelId="{10FC706D-A156-7841-A5AA-566448C87941}" type="presParOf" srcId="{58700AC8-BFED-4C04-A5DD-C6FECD9ACA09}" destId="{9AA795AB-DCFA-4E24-ABF2-04A5B32D509C}" srcOrd="2" destOrd="0" presId="urn:microsoft.com/office/officeart/2018/2/layout/IconLabelList"/>
    <dgm:cxn modelId="{14128E58-15DA-6F45-9FA9-D2ACC36ECF8C}" type="presParOf" srcId="{08714631-8B2F-4A70-BAE0-775B10F3ABBE}" destId="{A4EF786F-0E8B-46D3-B96E-20CF1EBEE7A9}" srcOrd="5" destOrd="0" presId="urn:microsoft.com/office/officeart/2018/2/layout/IconLabelList"/>
    <dgm:cxn modelId="{E7A321FE-8B87-7F43-9004-4692ACFC3DDB}" type="presParOf" srcId="{08714631-8B2F-4A70-BAE0-775B10F3ABBE}" destId="{5A4F929C-A9E5-43FE-973C-C013D02A99D7}" srcOrd="6" destOrd="0" presId="urn:microsoft.com/office/officeart/2018/2/layout/IconLabelList"/>
    <dgm:cxn modelId="{D1AA7474-5CAF-E04A-90D1-D683276BD98D}" type="presParOf" srcId="{5A4F929C-A9E5-43FE-973C-C013D02A99D7}" destId="{E61768DA-79F9-47A6-A0CD-A1B965579D94}" srcOrd="0" destOrd="0" presId="urn:microsoft.com/office/officeart/2018/2/layout/IconLabelList"/>
    <dgm:cxn modelId="{D6873464-AE1D-4A43-B40F-49040F9EA57A}" type="presParOf" srcId="{5A4F929C-A9E5-43FE-973C-C013D02A99D7}" destId="{43BA449E-F5A3-4A4F-A560-2E2F69ABA166}" srcOrd="1" destOrd="0" presId="urn:microsoft.com/office/officeart/2018/2/layout/IconLabelList"/>
    <dgm:cxn modelId="{0B055FE1-DA56-BB4F-9F29-77809FF88843}" type="presParOf" srcId="{5A4F929C-A9E5-43FE-973C-C013D02A99D7}" destId="{198E5A91-9561-43EB-B775-0C17209F0F9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9BB07C-EC61-457E-B667-C7D3C8167C14}" type="doc">
      <dgm:prSet loTypeId="urn:microsoft.com/office/officeart/2005/8/layout/bProcess4" loCatId="icon" qsTypeId="urn:microsoft.com/office/officeart/2005/8/quickstyle/simple1" qsCatId="simple" csTypeId="urn:microsoft.com/office/officeart/2005/8/colors/colorful1" csCatId="colorful" phldr="1"/>
      <dgm:spPr/>
      <dgm:t>
        <a:bodyPr/>
        <a:lstStyle/>
        <a:p>
          <a:endParaRPr lang="en-US"/>
        </a:p>
      </dgm:t>
    </dgm:pt>
    <dgm:pt modelId="{D25C0FB6-630B-42DA-9340-6DBD59407BD3}">
      <dgm:prSet/>
      <dgm:spPr/>
      <dgm:t>
        <a:bodyPr/>
        <a:lstStyle/>
        <a:p>
          <a:r>
            <a:rPr lang="en-US" b="1" dirty="0">
              <a:solidFill>
                <a:schemeClr val="tx1"/>
              </a:solidFill>
              <a:latin typeface="Arial Rounded MT Bold" panose="020F0704030504030204" pitchFamily="34" charset="77"/>
            </a:rPr>
            <a:t>Asset class annualized return over different time periods </a:t>
          </a:r>
        </a:p>
      </dgm:t>
    </dgm:pt>
    <dgm:pt modelId="{99E4A10F-54E2-49AA-B807-E4B4C83ABF47}" type="parTrans" cxnId="{CDA3E8C7-BFA9-4934-A032-7948DFCD2F5A}">
      <dgm:prSet/>
      <dgm:spPr/>
      <dgm:t>
        <a:bodyPr/>
        <a:lstStyle/>
        <a:p>
          <a:endParaRPr lang="en-US" b="1">
            <a:latin typeface="Arial Rounded MT Bold" panose="020F0704030504030204" pitchFamily="34" charset="77"/>
          </a:endParaRPr>
        </a:p>
      </dgm:t>
    </dgm:pt>
    <dgm:pt modelId="{41DAA1B1-D4CA-4B45-9B12-8367D1B7B70A}" type="sibTrans" cxnId="{CDA3E8C7-BFA9-4934-A032-7948DFCD2F5A}">
      <dgm:prSet/>
      <dgm:spPr/>
      <dgm:t>
        <a:bodyPr/>
        <a:lstStyle/>
        <a:p>
          <a:endParaRPr lang="en-US" b="1">
            <a:latin typeface="Arial Rounded MT Bold" panose="020F0704030504030204" pitchFamily="34" charset="77"/>
          </a:endParaRPr>
        </a:p>
      </dgm:t>
    </dgm:pt>
    <dgm:pt modelId="{828B2269-CD97-43A9-9ED5-C9C670E350B6}">
      <dgm:prSet/>
      <dgm:spPr/>
      <dgm:t>
        <a:bodyPr/>
        <a:lstStyle/>
        <a:p>
          <a:r>
            <a:rPr lang="en-US" b="1" dirty="0">
              <a:solidFill>
                <a:schemeClr val="tx1"/>
              </a:solidFill>
              <a:latin typeface="Arial Rounded MT Bold" panose="020F0704030504030204" pitchFamily="34" charset="77"/>
            </a:rPr>
            <a:t>Asset class annualized volatility over different time periods</a:t>
          </a:r>
        </a:p>
      </dgm:t>
    </dgm:pt>
    <dgm:pt modelId="{8175A81C-BB1B-4047-A2C3-3065FD1018AB}" type="parTrans" cxnId="{4EB1DD75-EF4A-4972-AC62-00D448480661}">
      <dgm:prSet/>
      <dgm:spPr/>
      <dgm:t>
        <a:bodyPr/>
        <a:lstStyle/>
        <a:p>
          <a:endParaRPr lang="en-US" b="1">
            <a:latin typeface="Arial Rounded MT Bold" panose="020F0704030504030204" pitchFamily="34" charset="77"/>
          </a:endParaRPr>
        </a:p>
      </dgm:t>
    </dgm:pt>
    <dgm:pt modelId="{00D3F984-8117-4654-81A0-BC80929FC3AA}" type="sibTrans" cxnId="{4EB1DD75-EF4A-4972-AC62-00D448480661}">
      <dgm:prSet/>
      <dgm:spPr/>
      <dgm:t>
        <a:bodyPr/>
        <a:lstStyle/>
        <a:p>
          <a:endParaRPr lang="en-US" b="1">
            <a:latin typeface="Arial Rounded MT Bold" panose="020F0704030504030204" pitchFamily="34" charset="77"/>
          </a:endParaRPr>
        </a:p>
      </dgm:t>
    </dgm:pt>
    <dgm:pt modelId="{A6F3F3B9-3352-4681-BB30-1F6491FA9BCD}">
      <dgm:prSet/>
      <dgm:spPr/>
      <dgm:t>
        <a:bodyPr/>
        <a:lstStyle/>
        <a:p>
          <a:r>
            <a:rPr lang="en-US" b="1" dirty="0">
              <a:solidFill>
                <a:schemeClr val="tx1"/>
              </a:solidFill>
              <a:latin typeface="Arial Rounded MT Bold" panose="020F0704030504030204" pitchFamily="34" charset="77"/>
            </a:rPr>
            <a:t>Risk adjusted return </a:t>
          </a:r>
        </a:p>
      </dgm:t>
    </dgm:pt>
    <dgm:pt modelId="{7DF30DE5-D6CD-4650-9D67-2CF599F433B7}" type="parTrans" cxnId="{50FB76DD-1EE7-4585-BE37-E630E3748923}">
      <dgm:prSet/>
      <dgm:spPr/>
      <dgm:t>
        <a:bodyPr/>
        <a:lstStyle/>
        <a:p>
          <a:endParaRPr lang="en-US" b="1">
            <a:latin typeface="Arial Rounded MT Bold" panose="020F0704030504030204" pitchFamily="34" charset="77"/>
          </a:endParaRPr>
        </a:p>
      </dgm:t>
    </dgm:pt>
    <dgm:pt modelId="{3BF38985-0D34-4EFA-BC2A-D653EA644963}" type="sibTrans" cxnId="{50FB76DD-1EE7-4585-BE37-E630E3748923}">
      <dgm:prSet/>
      <dgm:spPr/>
      <dgm:t>
        <a:bodyPr/>
        <a:lstStyle/>
        <a:p>
          <a:endParaRPr lang="en-US" b="1">
            <a:latin typeface="Arial Rounded MT Bold" panose="020F0704030504030204" pitchFamily="34" charset="77"/>
          </a:endParaRPr>
        </a:p>
      </dgm:t>
    </dgm:pt>
    <dgm:pt modelId="{700E14E0-F31B-4204-9B26-B5A3469BFC20}">
      <dgm:prSet/>
      <dgm:spPr/>
      <dgm:t>
        <a:bodyPr/>
        <a:lstStyle/>
        <a:p>
          <a:r>
            <a:rPr lang="en-US" b="1" dirty="0">
              <a:solidFill>
                <a:schemeClr val="tx1"/>
              </a:solidFill>
              <a:latin typeface="Arial Rounded MT Bold" panose="020F0704030504030204" pitchFamily="34" charset="77"/>
            </a:rPr>
            <a:t>Portfolio allocation adjustment effects </a:t>
          </a:r>
        </a:p>
      </dgm:t>
    </dgm:pt>
    <dgm:pt modelId="{C6C76B13-4184-415C-B7C9-46DBF0F46B08}" type="parTrans" cxnId="{CA120003-152D-4045-9C45-524524520257}">
      <dgm:prSet/>
      <dgm:spPr/>
      <dgm:t>
        <a:bodyPr/>
        <a:lstStyle/>
        <a:p>
          <a:endParaRPr lang="en-US" b="1">
            <a:latin typeface="Arial Rounded MT Bold" panose="020F0704030504030204" pitchFamily="34" charset="77"/>
          </a:endParaRPr>
        </a:p>
      </dgm:t>
    </dgm:pt>
    <dgm:pt modelId="{E3D9A10F-CBB0-4168-BE64-10897B7AB24F}" type="sibTrans" cxnId="{CA120003-152D-4045-9C45-524524520257}">
      <dgm:prSet/>
      <dgm:spPr/>
      <dgm:t>
        <a:bodyPr/>
        <a:lstStyle/>
        <a:p>
          <a:endParaRPr lang="en-US" b="1">
            <a:latin typeface="Arial Rounded MT Bold" panose="020F0704030504030204" pitchFamily="34" charset="77"/>
          </a:endParaRPr>
        </a:p>
      </dgm:t>
    </dgm:pt>
    <dgm:pt modelId="{D2D25058-15FC-4CB9-9B4C-BE30B0621AE7}">
      <dgm:prSet/>
      <dgm:spPr/>
      <dgm:t>
        <a:bodyPr/>
        <a:lstStyle/>
        <a:p>
          <a:r>
            <a:rPr lang="en-US" b="1" dirty="0">
              <a:solidFill>
                <a:schemeClr val="tx1"/>
              </a:solidFill>
              <a:latin typeface="Arial Rounded MT Bold" panose="020F0704030504030204" pitchFamily="34" charset="77"/>
            </a:rPr>
            <a:t>Investing depending upon time related goals </a:t>
          </a:r>
        </a:p>
      </dgm:t>
    </dgm:pt>
    <dgm:pt modelId="{823ECC9E-E6A6-49B7-A36B-C91FE8743A7A}" type="parTrans" cxnId="{BBF13E87-C49B-4478-A08A-DFFD38EDE07A}">
      <dgm:prSet/>
      <dgm:spPr/>
      <dgm:t>
        <a:bodyPr/>
        <a:lstStyle/>
        <a:p>
          <a:endParaRPr lang="en-US" b="1">
            <a:latin typeface="Arial Rounded MT Bold" panose="020F0704030504030204" pitchFamily="34" charset="77"/>
          </a:endParaRPr>
        </a:p>
      </dgm:t>
    </dgm:pt>
    <dgm:pt modelId="{A128F3EE-A153-4BF9-BB34-66F01683990D}" type="sibTrans" cxnId="{BBF13E87-C49B-4478-A08A-DFFD38EDE07A}">
      <dgm:prSet/>
      <dgm:spPr/>
      <dgm:t>
        <a:bodyPr/>
        <a:lstStyle/>
        <a:p>
          <a:endParaRPr lang="en-US" b="1">
            <a:latin typeface="Arial Rounded MT Bold" panose="020F0704030504030204" pitchFamily="34" charset="77"/>
          </a:endParaRPr>
        </a:p>
      </dgm:t>
    </dgm:pt>
    <dgm:pt modelId="{DA056B74-55CF-884C-AD40-887DFDD068F1}">
      <dgm:prSet/>
      <dgm:spPr/>
      <dgm:t>
        <a:bodyPr/>
        <a:lstStyle/>
        <a:p>
          <a:r>
            <a:rPr lang="en-US" b="1" dirty="0">
              <a:solidFill>
                <a:schemeClr val="tx1"/>
              </a:solidFill>
              <a:latin typeface="Arial Rounded MT Bold" panose="020F0704030504030204" pitchFamily="34" charset="77"/>
            </a:rPr>
            <a:t>Asset class comparison analysis</a:t>
          </a:r>
        </a:p>
      </dgm:t>
    </dgm:pt>
    <dgm:pt modelId="{8E367F54-0700-924C-B32D-0D5EB15E5006}" type="parTrans" cxnId="{AD17B9D9-AA23-8A43-AB23-533570D6FFB8}">
      <dgm:prSet/>
      <dgm:spPr/>
      <dgm:t>
        <a:bodyPr/>
        <a:lstStyle/>
        <a:p>
          <a:endParaRPr lang="en-US" b="1">
            <a:latin typeface="Arial Rounded MT Bold" panose="020F0704030504030204" pitchFamily="34" charset="77"/>
          </a:endParaRPr>
        </a:p>
      </dgm:t>
    </dgm:pt>
    <dgm:pt modelId="{0FA568D0-8C59-EA4B-B36D-675DCA738A26}" type="sibTrans" cxnId="{AD17B9D9-AA23-8A43-AB23-533570D6FFB8}">
      <dgm:prSet/>
      <dgm:spPr/>
      <dgm:t>
        <a:bodyPr/>
        <a:lstStyle/>
        <a:p>
          <a:endParaRPr lang="en-US" b="1">
            <a:latin typeface="Arial Rounded MT Bold" panose="020F0704030504030204" pitchFamily="34" charset="77"/>
          </a:endParaRPr>
        </a:p>
      </dgm:t>
    </dgm:pt>
    <dgm:pt modelId="{F2749686-1788-6C45-B08D-6E1CCA28C158}" type="pres">
      <dgm:prSet presAssocID="{8B9BB07C-EC61-457E-B667-C7D3C8167C14}" presName="Name0" presStyleCnt="0">
        <dgm:presLayoutVars>
          <dgm:dir/>
          <dgm:resizeHandles/>
        </dgm:presLayoutVars>
      </dgm:prSet>
      <dgm:spPr/>
    </dgm:pt>
    <dgm:pt modelId="{AAF349BD-F594-6D40-A5FB-2AE4F5C3207C}" type="pres">
      <dgm:prSet presAssocID="{D25C0FB6-630B-42DA-9340-6DBD59407BD3}" presName="compNode" presStyleCnt="0"/>
      <dgm:spPr/>
    </dgm:pt>
    <dgm:pt modelId="{201735B0-611B-6F4C-9CF1-64BE834EA226}" type="pres">
      <dgm:prSet presAssocID="{D25C0FB6-630B-42DA-9340-6DBD59407BD3}" presName="dummyConnPt" presStyleCnt="0"/>
      <dgm:spPr/>
    </dgm:pt>
    <dgm:pt modelId="{225FCAB3-EF88-424E-B2D3-EDC1FDFE0DFE}" type="pres">
      <dgm:prSet presAssocID="{D25C0FB6-630B-42DA-9340-6DBD59407BD3}" presName="node" presStyleLbl="node1" presStyleIdx="0" presStyleCnt="6">
        <dgm:presLayoutVars>
          <dgm:bulletEnabled val="1"/>
        </dgm:presLayoutVars>
      </dgm:prSet>
      <dgm:spPr/>
    </dgm:pt>
    <dgm:pt modelId="{CFBE6920-ECFB-574B-8DCA-0DE21782C3E3}" type="pres">
      <dgm:prSet presAssocID="{41DAA1B1-D4CA-4B45-9B12-8367D1B7B70A}" presName="sibTrans" presStyleLbl="bgSibTrans2D1" presStyleIdx="0" presStyleCnt="5"/>
      <dgm:spPr/>
    </dgm:pt>
    <dgm:pt modelId="{012DEA9E-9426-6F4C-8D45-EB1120EF70F9}" type="pres">
      <dgm:prSet presAssocID="{828B2269-CD97-43A9-9ED5-C9C670E350B6}" presName="compNode" presStyleCnt="0"/>
      <dgm:spPr/>
    </dgm:pt>
    <dgm:pt modelId="{2BFEB616-7818-2241-8565-F6F467396D94}" type="pres">
      <dgm:prSet presAssocID="{828B2269-CD97-43A9-9ED5-C9C670E350B6}" presName="dummyConnPt" presStyleCnt="0"/>
      <dgm:spPr/>
    </dgm:pt>
    <dgm:pt modelId="{9198C785-9AFD-3947-9692-0AF2089F31B2}" type="pres">
      <dgm:prSet presAssocID="{828B2269-CD97-43A9-9ED5-C9C670E350B6}" presName="node" presStyleLbl="node1" presStyleIdx="1" presStyleCnt="6">
        <dgm:presLayoutVars>
          <dgm:bulletEnabled val="1"/>
        </dgm:presLayoutVars>
      </dgm:prSet>
      <dgm:spPr/>
    </dgm:pt>
    <dgm:pt modelId="{DED91224-4E00-C34F-8F09-FE7A14692FC6}" type="pres">
      <dgm:prSet presAssocID="{00D3F984-8117-4654-81A0-BC80929FC3AA}" presName="sibTrans" presStyleLbl="bgSibTrans2D1" presStyleIdx="1" presStyleCnt="5"/>
      <dgm:spPr/>
    </dgm:pt>
    <dgm:pt modelId="{139B3512-9E8B-6649-95FF-36E875EFFEDE}" type="pres">
      <dgm:prSet presAssocID="{A6F3F3B9-3352-4681-BB30-1F6491FA9BCD}" presName="compNode" presStyleCnt="0"/>
      <dgm:spPr/>
    </dgm:pt>
    <dgm:pt modelId="{B82E4BF4-3195-5E41-B605-4F738D22FE76}" type="pres">
      <dgm:prSet presAssocID="{A6F3F3B9-3352-4681-BB30-1F6491FA9BCD}" presName="dummyConnPt" presStyleCnt="0"/>
      <dgm:spPr/>
    </dgm:pt>
    <dgm:pt modelId="{60256F5F-82CC-9241-B057-4AE2DCC90FB7}" type="pres">
      <dgm:prSet presAssocID="{A6F3F3B9-3352-4681-BB30-1F6491FA9BCD}" presName="node" presStyleLbl="node1" presStyleIdx="2" presStyleCnt="6">
        <dgm:presLayoutVars>
          <dgm:bulletEnabled val="1"/>
        </dgm:presLayoutVars>
      </dgm:prSet>
      <dgm:spPr/>
    </dgm:pt>
    <dgm:pt modelId="{399F2827-DA02-E94B-AE99-7AB952577517}" type="pres">
      <dgm:prSet presAssocID="{3BF38985-0D34-4EFA-BC2A-D653EA644963}" presName="sibTrans" presStyleLbl="bgSibTrans2D1" presStyleIdx="2" presStyleCnt="5"/>
      <dgm:spPr/>
    </dgm:pt>
    <dgm:pt modelId="{C6FFD139-BA21-A64E-A1EE-2AA9897A6D5D}" type="pres">
      <dgm:prSet presAssocID="{DA056B74-55CF-884C-AD40-887DFDD068F1}" presName="compNode" presStyleCnt="0"/>
      <dgm:spPr/>
    </dgm:pt>
    <dgm:pt modelId="{9FE47048-1877-7242-AED0-4D2507247094}" type="pres">
      <dgm:prSet presAssocID="{DA056B74-55CF-884C-AD40-887DFDD068F1}" presName="dummyConnPt" presStyleCnt="0"/>
      <dgm:spPr/>
    </dgm:pt>
    <dgm:pt modelId="{94FAC902-0710-A44D-9AFD-FD6A64C6CB0B}" type="pres">
      <dgm:prSet presAssocID="{DA056B74-55CF-884C-AD40-887DFDD068F1}" presName="node" presStyleLbl="node1" presStyleIdx="3" presStyleCnt="6">
        <dgm:presLayoutVars>
          <dgm:bulletEnabled val="1"/>
        </dgm:presLayoutVars>
      </dgm:prSet>
      <dgm:spPr/>
    </dgm:pt>
    <dgm:pt modelId="{5B9DC573-9EAB-0244-A814-2EF2180F9465}" type="pres">
      <dgm:prSet presAssocID="{0FA568D0-8C59-EA4B-B36D-675DCA738A26}" presName="sibTrans" presStyleLbl="bgSibTrans2D1" presStyleIdx="3" presStyleCnt="5"/>
      <dgm:spPr/>
    </dgm:pt>
    <dgm:pt modelId="{00AC2A82-7F50-7B4C-A9C3-D25C512C562F}" type="pres">
      <dgm:prSet presAssocID="{D2D25058-15FC-4CB9-9B4C-BE30B0621AE7}" presName="compNode" presStyleCnt="0"/>
      <dgm:spPr/>
    </dgm:pt>
    <dgm:pt modelId="{06E855F9-9DE4-6648-AE91-AAEAA12B8A21}" type="pres">
      <dgm:prSet presAssocID="{D2D25058-15FC-4CB9-9B4C-BE30B0621AE7}" presName="dummyConnPt" presStyleCnt="0"/>
      <dgm:spPr/>
    </dgm:pt>
    <dgm:pt modelId="{FB175FF0-F20C-EE4F-9BE9-715A92A57631}" type="pres">
      <dgm:prSet presAssocID="{D2D25058-15FC-4CB9-9B4C-BE30B0621AE7}" presName="node" presStyleLbl="node1" presStyleIdx="4" presStyleCnt="6">
        <dgm:presLayoutVars>
          <dgm:bulletEnabled val="1"/>
        </dgm:presLayoutVars>
      </dgm:prSet>
      <dgm:spPr/>
    </dgm:pt>
    <dgm:pt modelId="{72C1CC0F-10FD-DB4C-BFDA-3BF6DC42E31B}" type="pres">
      <dgm:prSet presAssocID="{A128F3EE-A153-4BF9-BB34-66F01683990D}" presName="sibTrans" presStyleLbl="bgSibTrans2D1" presStyleIdx="4" presStyleCnt="5"/>
      <dgm:spPr/>
    </dgm:pt>
    <dgm:pt modelId="{BAB019AA-BFEC-714A-A8A2-DE88B87C5F4D}" type="pres">
      <dgm:prSet presAssocID="{700E14E0-F31B-4204-9B26-B5A3469BFC20}" presName="compNode" presStyleCnt="0"/>
      <dgm:spPr/>
    </dgm:pt>
    <dgm:pt modelId="{DF345795-76F8-F947-8770-7E05ED9BE477}" type="pres">
      <dgm:prSet presAssocID="{700E14E0-F31B-4204-9B26-B5A3469BFC20}" presName="dummyConnPt" presStyleCnt="0"/>
      <dgm:spPr/>
    </dgm:pt>
    <dgm:pt modelId="{152B9776-3E9C-5343-AFBF-2E53258039FA}" type="pres">
      <dgm:prSet presAssocID="{700E14E0-F31B-4204-9B26-B5A3469BFC20}" presName="node" presStyleLbl="node1" presStyleIdx="5" presStyleCnt="6">
        <dgm:presLayoutVars>
          <dgm:bulletEnabled val="1"/>
        </dgm:presLayoutVars>
      </dgm:prSet>
      <dgm:spPr/>
    </dgm:pt>
  </dgm:ptLst>
  <dgm:cxnLst>
    <dgm:cxn modelId="{CA120003-152D-4045-9C45-524524520257}" srcId="{8B9BB07C-EC61-457E-B667-C7D3C8167C14}" destId="{700E14E0-F31B-4204-9B26-B5A3469BFC20}" srcOrd="5" destOrd="0" parTransId="{C6C76B13-4184-415C-B7C9-46DBF0F46B08}" sibTransId="{E3D9A10F-CBB0-4168-BE64-10897B7AB24F}"/>
    <dgm:cxn modelId="{B9FF1909-99AD-9D4D-B8AE-2B5C01B48B32}" type="presOf" srcId="{0FA568D0-8C59-EA4B-B36D-675DCA738A26}" destId="{5B9DC573-9EAB-0244-A814-2EF2180F9465}" srcOrd="0" destOrd="0" presId="urn:microsoft.com/office/officeart/2005/8/layout/bProcess4"/>
    <dgm:cxn modelId="{B94E4216-5989-B741-9142-C0D6710D142B}" type="presOf" srcId="{3BF38985-0D34-4EFA-BC2A-D653EA644963}" destId="{399F2827-DA02-E94B-AE99-7AB952577517}" srcOrd="0" destOrd="0" presId="urn:microsoft.com/office/officeart/2005/8/layout/bProcess4"/>
    <dgm:cxn modelId="{10A28B1A-BFA5-BF4D-BADD-C9FF293D6B2A}" type="presOf" srcId="{A128F3EE-A153-4BF9-BB34-66F01683990D}" destId="{72C1CC0F-10FD-DB4C-BFDA-3BF6DC42E31B}" srcOrd="0" destOrd="0" presId="urn:microsoft.com/office/officeart/2005/8/layout/bProcess4"/>
    <dgm:cxn modelId="{A3FD7A1D-8D9E-C04C-8A12-52F471AA69EE}" type="presOf" srcId="{00D3F984-8117-4654-81A0-BC80929FC3AA}" destId="{DED91224-4E00-C34F-8F09-FE7A14692FC6}" srcOrd="0" destOrd="0" presId="urn:microsoft.com/office/officeart/2005/8/layout/bProcess4"/>
    <dgm:cxn modelId="{62912036-16B5-9A42-B56E-0973D4B9BE62}" type="presOf" srcId="{8B9BB07C-EC61-457E-B667-C7D3C8167C14}" destId="{F2749686-1788-6C45-B08D-6E1CCA28C158}" srcOrd="0" destOrd="0" presId="urn:microsoft.com/office/officeart/2005/8/layout/bProcess4"/>
    <dgm:cxn modelId="{FF6B6B44-3936-834F-8DE8-51B40476C369}" type="presOf" srcId="{41DAA1B1-D4CA-4B45-9B12-8367D1B7B70A}" destId="{CFBE6920-ECFB-574B-8DCA-0DE21782C3E3}" srcOrd="0" destOrd="0" presId="urn:microsoft.com/office/officeart/2005/8/layout/bProcess4"/>
    <dgm:cxn modelId="{B528DF44-CA4C-EE4D-8A91-BE007614BE8E}" type="presOf" srcId="{D2D25058-15FC-4CB9-9B4C-BE30B0621AE7}" destId="{FB175FF0-F20C-EE4F-9BE9-715A92A57631}" srcOrd="0" destOrd="0" presId="urn:microsoft.com/office/officeart/2005/8/layout/bProcess4"/>
    <dgm:cxn modelId="{1457ED6A-1456-F14F-8317-B66C53DFA900}" type="presOf" srcId="{700E14E0-F31B-4204-9B26-B5A3469BFC20}" destId="{152B9776-3E9C-5343-AFBF-2E53258039FA}" srcOrd="0" destOrd="0" presId="urn:microsoft.com/office/officeart/2005/8/layout/bProcess4"/>
    <dgm:cxn modelId="{4EB1DD75-EF4A-4972-AC62-00D448480661}" srcId="{8B9BB07C-EC61-457E-B667-C7D3C8167C14}" destId="{828B2269-CD97-43A9-9ED5-C9C670E350B6}" srcOrd="1" destOrd="0" parTransId="{8175A81C-BB1B-4047-A2C3-3065FD1018AB}" sibTransId="{00D3F984-8117-4654-81A0-BC80929FC3AA}"/>
    <dgm:cxn modelId="{3FAC5581-BBC9-2B41-B9C2-C336ADCBDA0C}" type="presOf" srcId="{D25C0FB6-630B-42DA-9340-6DBD59407BD3}" destId="{225FCAB3-EF88-424E-B2D3-EDC1FDFE0DFE}" srcOrd="0" destOrd="0" presId="urn:microsoft.com/office/officeart/2005/8/layout/bProcess4"/>
    <dgm:cxn modelId="{BBF13E87-C49B-4478-A08A-DFFD38EDE07A}" srcId="{8B9BB07C-EC61-457E-B667-C7D3C8167C14}" destId="{D2D25058-15FC-4CB9-9B4C-BE30B0621AE7}" srcOrd="4" destOrd="0" parTransId="{823ECC9E-E6A6-49B7-A36B-C91FE8743A7A}" sibTransId="{A128F3EE-A153-4BF9-BB34-66F01683990D}"/>
    <dgm:cxn modelId="{634A67C0-AAF2-6A40-96D9-3F6526D534B6}" type="presOf" srcId="{DA056B74-55CF-884C-AD40-887DFDD068F1}" destId="{94FAC902-0710-A44D-9AFD-FD6A64C6CB0B}" srcOrd="0" destOrd="0" presId="urn:microsoft.com/office/officeart/2005/8/layout/bProcess4"/>
    <dgm:cxn modelId="{CDA3E8C7-BFA9-4934-A032-7948DFCD2F5A}" srcId="{8B9BB07C-EC61-457E-B667-C7D3C8167C14}" destId="{D25C0FB6-630B-42DA-9340-6DBD59407BD3}" srcOrd="0" destOrd="0" parTransId="{99E4A10F-54E2-49AA-B807-E4B4C83ABF47}" sibTransId="{41DAA1B1-D4CA-4B45-9B12-8367D1B7B70A}"/>
    <dgm:cxn modelId="{AD17B9D9-AA23-8A43-AB23-533570D6FFB8}" srcId="{8B9BB07C-EC61-457E-B667-C7D3C8167C14}" destId="{DA056B74-55CF-884C-AD40-887DFDD068F1}" srcOrd="3" destOrd="0" parTransId="{8E367F54-0700-924C-B32D-0D5EB15E5006}" sibTransId="{0FA568D0-8C59-EA4B-B36D-675DCA738A26}"/>
    <dgm:cxn modelId="{50FB76DD-1EE7-4585-BE37-E630E3748923}" srcId="{8B9BB07C-EC61-457E-B667-C7D3C8167C14}" destId="{A6F3F3B9-3352-4681-BB30-1F6491FA9BCD}" srcOrd="2" destOrd="0" parTransId="{7DF30DE5-D6CD-4650-9D67-2CF599F433B7}" sibTransId="{3BF38985-0D34-4EFA-BC2A-D653EA644963}"/>
    <dgm:cxn modelId="{60AD37F0-5E85-144D-B784-B524D03A3098}" type="presOf" srcId="{A6F3F3B9-3352-4681-BB30-1F6491FA9BCD}" destId="{60256F5F-82CC-9241-B057-4AE2DCC90FB7}" srcOrd="0" destOrd="0" presId="urn:microsoft.com/office/officeart/2005/8/layout/bProcess4"/>
    <dgm:cxn modelId="{07EA43F9-63A1-E04A-B037-47ACD96A38F1}" type="presOf" srcId="{828B2269-CD97-43A9-9ED5-C9C670E350B6}" destId="{9198C785-9AFD-3947-9692-0AF2089F31B2}" srcOrd="0" destOrd="0" presId="urn:microsoft.com/office/officeart/2005/8/layout/bProcess4"/>
    <dgm:cxn modelId="{65D9791B-BE13-604F-B86A-1C0D085FE33C}" type="presParOf" srcId="{F2749686-1788-6C45-B08D-6E1CCA28C158}" destId="{AAF349BD-F594-6D40-A5FB-2AE4F5C3207C}" srcOrd="0" destOrd="0" presId="urn:microsoft.com/office/officeart/2005/8/layout/bProcess4"/>
    <dgm:cxn modelId="{25ED72C5-ECDE-9643-8B7D-0768FCABB517}" type="presParOf" srcId="{AAF349BD-F594-6D40-A5FB-2AE4F5C3207C}" destId="{201735B0-611B-6F4C-9CF1-64BE834EA226}" srcOrd="0" destOrd="0" presId="urn:microsoft.com/office/officeart/2005/8/layout/bProcess4"/>
    <dgm:cxn modelId="{FBBFFE1F-E229-4A46-B1FC-6D38A628FE2E}" type="presParOf" srcId="{AAF349BD-F594-6D40-A5FB-2AE4F5C3207C}" destId="{225FCAB3-EF88-424E-B2D3-EDC1FDFE0DFE}" srcOrd="1" destOrd="0" presId="urn:microsoft.com/office/officeart/2005/8/layout/bProcess4"/>
    <dgm:cxn modelId="{D0858226-957C-7649-86CB-DCA16DD5D620}" type="presParOf" srcId="{F2749686-1788-6C45-B08D-6E1CCA28C158}" destId="{CFBE6920-ECFB-574B-8DCA-0DE21782C3E3}" srcOrd="1" destOrd="0" presId="urn:microsoft.com/office/officeart/2005/8/layout/bProcess4"/>
    <dgm:cxn modelId="{7A67023E-C4F0-9743-A4D2-3F6FF0A398EA}" type="presParOf" srcId="{F2749686-1788-6C45-B08D-6E1CCA28C158}" destId="{012DEA9E-9426-6F4C-8D45-EB1120EF70F9}" srcOrd="2" destOrd="0" presId="urn:microsoft.com/office/officeart/2005/8/layout/bProcess4"/>
    <dgm:cxn modelId="{FF305F23-5428-A245-992E-CFE184723A5F}" type="presParOf" srcId="{012DEA9E-9426-6F4C-8D45-EB1120EF70F9}" destId="{2BFEB616-7818-2241-8565-F6F467396D94}" srcOrd="0" destOrd="0" presId="urn:microsoft.com/office/officeart/2005/8/layout/bProcess4"/>
    <dgm:cxn modelId="{8B7E4527-A5C1-4C44-ACED-A15985C51FF1}" type="presParOf" srcId="{012DEA9E-9426-6F4C-8D45-EB1120EF70F9}" destId="{9198C785-9AFD-3947-9692-0AF2089F31B2}" srcOrd="1" destOrd="0" presId="urn:microsoft.com/office/officeart/2005/8/layout/bProcess4"/>
    <dgm:cxn modelId="{608E575A-ABAA-4B47-A485-254389F5EA98}" type="presParOf" srcId="{F2749686-1788-6C45-B08D-6E1CCA28C158}" destId="{DED91224-4E00-C34F-8F09-FE7A14692FC6}" srcOrd="3" destOrd="0" presId="urn:microsoft.com/office/officeart/2005/8/layout/bProcess4"/>
    <dgm:cxn modelId="{86F85B6A-8647-4B40-A1AD-D1B264EB8CAE}" type="presParOf" srcId="{F2749686-1788-6C45-B08D-6E1CCA28C158}" destId="{139B3512-9E8B-6649-95FF-36E875EFFEDE}" srcOrd="4" destOrd="0" presId="urn:microsoft.com/office/officeart/2005/8/layout/bProcess4"/>
    <dgm:cxn modelId="{681E2448-915A-D349-8352-E353ABBA7046}" type="presParOf" srcId="{139B3512-9E8B-6649-95FF-36E875EFFEDE}" destId="{B82E4BF4-3195-5E41-B605-4F738D22FE76}" srcOrd="0" destOrd="0" presId="urn:microsoft.com/office/officeart/2005/8/layout/bProcess4"/>
    <dgm:cxn modelId="{6D4A9782-83E6-DB4F-B361-2EC0DF2389AC}" type="presParOf" srcId="{139B3512-9E8B-6649-95FF-36E875EFFEDE}" destId="{60256F5F-82CC-9241-B057-4AE2DCC90FB7}" srcOrd="1" destOrd="0" presId="urn:microsoft.com/office/officeart/2005/8/layout/bProcess4"/>
    <dgm:cxn modelId="{0B0D3551-D611-2B4C-801D-094BCE847909}" type="presParOf" srcId="{F2749686-1788-6C45-B08D-6E1CCA28C158}" destId="{399F2827-DA02-E94B-AE99-7AB952577517}" srcOrd="5" destOrd="0" presId="urn:microsoft.com/office/officeart/2005/8/layout/bProcess4"/>
    <dgm:cxn modelId="{88F12CF8-87E7-B240-A422-86AFC4F6A5B2}" type="presParOf" srcId="{F2749686-1788-6C45-B08D-6E1CCA28C158}" destId="{C6FFD139-BA21-A64E-A1EE-2AA9897A6D5D}" srcOrd="6" destOrd="0" presId="urn:microsoft.com/office/officeart/2005/8/layout/bProcess4"/>
    <dgm:cxn modelId="{3A45B763-6ADE-FE4F-A9B0-953CA292A286}" type="presParOf" srcId="{C6FFD139-BA21-A64E-A1EE-2AA9897A6D5D}" destId="{9FE47048-1877-7242-AED0-4D2507247094}" srcOrd="0" destOrd="0" presId="urn:microsoft.com/office/officeart/2005/8/layout/bProcess4"/>
    <dgm:cxn modelId="{DAE1DBF1-7865-2142-9A2C-38EC5343C8C1}" type="presParOf" srcId="{C6FFD139-BA21-A64E-A1EE-2AA9897A6D5D}" destId="{94FAC902-0710-A44D-9AFD-FD6A64C6CB0B}" srcOrd="1" destOrd="0" presId="urn:microsoft.com/office/officeart/2005/8/layout/bProcess4"/>
    <dgm:cxn modelId="{3F9746F5-2B6E-5049-B6BC-CCC4FABBC75A}" type="presParOf" srcId="{F2749686-1788-6C45-B08D-6E1CCA28C158}" destId="{5B9DC573-9EAB-0244-A814-2EF2180F9465}" srcOrd="7" destOrd="0" presId="urn:microsoft.com/office/officeart/2005/8/layout/bProcess4"/>
    <dgm:cxn modelId="{6C0BB59A-C88A-1846-A096-B6DCD6B2218E}" type="presParOf" srcId="{F2749686-1788-6C45-B08D-6E1CCA28C158}" destId="{00AC2A82-7F50-7B4C-A9C3-D25C512C562F}" srcOrd="8" destOrd="0" presId="urn:microsoft.com/office/officeart/2005/8/layout/bProcess4"/>
    <dgm:cxn modelId="{3C732937-1A49-6E4D-8F00-D3284A269ABE}" type="presParOf" srcId="{00AC2A82-7F50-7B4C-A9C3-D25C512C562F}" destId="{06E855F9-9DE4-6648-AE91-AAEAA12B8A21}" srcOrd="0" destOrd="0" presId="urn:microsoft.com/office/officeart/2005/8/layout/bProcess4"/>
    <dgm:cxn modelId="{3C3AF4CB-22E2-024F-B854-E7149AA5DB25}" type="presParOf" srcId="{00AC2A82-7F50-7B4C-A9C3-D25C512C562F}" destId="{FB175FF0-F20C-EE4F-9BE9-715A92A57631}" srcOrd="1" destOrd="0" presId="urn:microsoft.com/office/officeart/2005/8/layout/bProcess4"/>
    <dgm:cxn modelId="{7C0522E5-7A68-9842-AA2E-045A2E2C23F9}" type="presParOf" srcId="{F2749686-1788-6C45-B08D-6E1CCA28C158}" destId="{72C1CC0F-10FD-DB4C-BFDA-3BF6DC42E31B}" srcOrd="9" destOrd="0" presId="urn:microsoft.com/office/officeart/2005/8/layout/bProcess4"/>
    <dgm:cxn modelId="{67173C0D-7796-3545-BB18-F70023BFD7A3}" type="presParOf" srcId="{F2749686-1788-6C45-B08D-6E1CCA28C158}" destId="{BAB019AA-BFEC-714A-A8A2-DE88B87C5F4D}" srcOrd="10" destOrd="0" presId="urn:microsoft.com/office/officeart/2005/8/layout/bProcess4"/>
    <dgm:cxn modelId="{4C913B04-2166-6B4A-BA86-849CAAC53531}" type="presParOf" srcId="{BAB019AA-BFEC-714A-A8A2-DE88B87C5F4D}" destId="{DF345795-76F8-F947-8770-7E05ED9BE477}" srcOrd="0" destOrd="0" presId="urn:microsoft.com/office/officeart/2005/8/layout/bProcess4"/>
    <dgm:cxn modelId="{B6E9905A-0CE9-524F-AEA5-60DE79B8ABE7}" type="presParOf" srcId="{BAB019AA-BFEC-714A-A8A2-DE88B87C5F4D}" destId="{152B9776-3E9C-5343-AFBF-2E53258039FA}"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AE83F4-89F5-4F1C-92B4-AD46D87B694D}"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66C433A5-0205-4A80-9706-95B84BA49143}">
      <dgm:prSet/>
      <dgm:spPr/>
      <dgm:t>
        <a:bodyPr/>
        <a:lstStyle/>
        <a:p>
          <a:r>
            <a:rPr lang="en-US" b="1" dirty="0">
              <a:solidFill>
                <a:schemeClr val="tx1"/>
              </a:solidFill>
              <a:latin typeface="Arial Rounded MT Bold" panose="020F0704030504030204" pitchFamily="34" charset="77"/>
            </a:rPr>
            <a:t>Manually created formulas for vast amounts of data including “(Final/Initial)^(1/n)-1” and  “STDEV.S(X) * SQRT(252)” to calculate return and volatility </a:t>
          </a:r>
        </a:p>
      </dgm:t>
    </dgm:pt>
    <dgm:pt modelId="{2C93F8D5-1E57-4AFA-9F89-B6B0E0FB9E56}" type="parTrans" cxnId="{27B3250D-1A83-4A2B-B07C-148D6D27D0B2}">
      <dgm:prSet/>
      <dgm:spPr/>
      <dgm:t>
        <a:bodyPr/>
        <a:lstStyle/>
        <a:p>
          <a:endParaRPr lang="en-US"/>
        </a:p>
      </dgm:t>
    </dgm:pt>
    <dgm:pt modelId="{7E88D77D-1596-497B-B02D-79EC08B942C7}" type="sibTrans" cxnId="{27B3250D-1A83-4A2B-B07C-148D6D27D0B2}">
      <dgm:prSet/>
      <dgm:spPr/>
      <dgm:t>
        <a:bodyPr/>
        <a:lstStyle/>
        <a:p>
          <a:endParaRPr lang="en-US"/>
        </a:p>
      </dgm:t>
    </dgm:pt>
    <dgm:pt modelId="{7176CFA8-D189-4742-9432-A87CB99E9842}">
      <dgm:prSet/>
      <dgm:spPr/>
      <dgm:t>
        <a:bodyPr/>
        <a:lstStyle/>
        <a:p>
          <a:r>
            <a:rPr lang="en-US" b="1" dirty="0">
              <a:solidFill>
                <a:schemeClr val="tx1"/>
              </a:solidFill>
              <a:latin typeface="Arial Rounded MT Bold" panose="020F0704030504030204" pitchFamily="34" charset="77"/>
            </a:rPr>
            <a:t>How to use R1C1 cell style to effectively recreate desired outputs by then using find and replace </a:t>
          </a:r>
        </a:p>
      </dgm:t>
    </dgm:pt>
    <dgm:pt modelId="{0E41DB17-9581-4F05-89E6-15614685928F}" type="parTrans" cxnId="{323B76A2-0B9D-4F57-B14B-87C0F27BB5BE}">
      <dgm:prSet/>
      <dgm:spPr/>
      <dgm:t>
        <a:bodyPr/>
        <a:lstStyle/>
        <a:p>
          <a:endParaRPr lang="en-US"/>
        </a:p>
      </dgm:t>
    </dgm:pt>
    <dgm:pt modelId="{5CD3AFD2-592D-401F-BDB5-1F55AD35FE7B}" type="sibTrans" cxnId="{323B76A2-0B9D-4F57-B14B-87C0F27BB5BE}">
      <dgm:prSet/>
      <dgm:spPr/>
      <dgm:t>
        <a:bodyPr/>
        <a:lstStyle/>
        <a:p>
          <a:endParaRPr lang="en-US"/>
        </a:p>
      </dgm:t>
    </dgm:pt>
    <dgm:pt modelId="{DB328364-2E04-4793-9211-96491DE458F7}">
      <dgm:prSet/>
      <dgm:spPr/>
      <dgm:t>
        <a:bodyPr/>
        <a:lstStyle/>
        <a:p>
          <a:r>
            <a:rPr lang="en-US" b="1">
              <a:solidFill>
                <a:schemeClr val="tx1"/>
              </a:solidFill>
              <a:latin typeface="Arial Rounded MT Bold" panose="020F0704030504030204" pitchFamily="34" charset="77"/>
            </a:rPr>
            <a:t>Data validation tool </a:t>
          </a:r>
        </a:p>
      </dgm:t>
    </dgm:pt>
    <dgm:pt modelId="{A6CBAFC1-0E25-4165-A061-BDCD3D76F26C}" type="parTrans" cxnId="{5AB7DAEA-0138-492D-82D4-10D0C157AE43}">
      <dgm:prSet/>
      <dgm:spPr/>
      <dgm:t>
        <a:bodyPr/>
        <a:lstStyle/>
        <a:p>
          <a:endParaRPr lang="en-US"/>
        </a:p>
      </dgm:t>
    </dgm:pt>
    <dgm:pt modelId="{7BA211D1-C472-4AD2-8A13-6FF44AD85F10}" type="sibTrans" cxnId="{5AB7DAEA-0138-492D-82D4-10D0C157AE43}">
      <dgm:prSet/>
      <dgm:spPr/>
      <dgm:t>
        <a:bodyPr/>
        <a:lstStyle/>
        <a:p>
          <a:endParaRPr lang="en-US"/>
        </a:p>
      </dgm:t>
    </dgm:pt>
    <dgm:pt modelId="{4717B0EF-35CE-4E7C-B940-84040388EA03}">
      <dgm:prSet/>
      <dgm:spPr/>
      <dgm:t>
        <a:bodyPr/>
        <a:lstStyle/>
        <a:p>
          <a:r>
            <a:rPr lang="en-US" b="1" dirty="0">
              <a:solidFill>
                <a:schemeClr val="tx1"/>
              </a:solidFill>
              <a:latin typeface="Arial Rounded MT Bold" panose="020F0704030504030204" pitchFamily="34" charset="77"/>
            </a:rPr>
            <a:t>INDEX Excel generated function </a:t>
          </a:r>
        </a:p>
      </dgm:t>
    </dgm:pt>
    <dgm:pt modelId="{0D7D5D0F-0DBB-48B1-AC21-D4DDB1BD0533}" type="parTrans" cxnId="{98DFB130-BF72-4A88-94D3-724F60DDA82F}">
      <dgm:prSet/>
      <dgm:spPr/>
      <dgm:t>
        <a:bodyPr/>
        <a:lstStyle/>
        <a:p>
          <a:endParaRPr lang="en-US"/>
        </a:p>
      </dgm:t>
    </dgm:pt>
    <dgm:pt modelId="{8B79600B-4CD1-4910-A2DF-BDBAF3711A44}" type="sibTrans" cxnId="{98DFB130-BF72-4A88-94D3-724F60DDA82F}">
      <dgm:prSet/>
      <dgm:spPr/>
      <dgm:t>
        <a:bodyPr/>
        <a:lstStyle/>
        <a:p>
          <a:endParaRPr lang="en-US"/>
        </a:p>
      </dgm:t>
    </dgm:pt>
    <dgm:pt modelId="{2E52465B-9B22-464F-A631-186D627555FE}">
      <dgm:prSet/>
      <dgm:spPr/>
      <dgm:t>
        <a:bodyPr/>
        <a:lstStyle/>
        <a:p>
          <a:r>
            <a:rPr lang="en-US" b="1" dirty="0">
              <a:solidFill>
                <a:schemeClr val="tx1"/>
              </a:solidFill>
              <a:latin typeface="Arial Rounded MT Bold" panose="020F0704030504030204" pitchFamily="34" charset="77"/>
            </a:rPr>
            <a:t>MATCH Excel generated function </a:t>
          </a:r>
        </a:p>
      </dgm:t>
    </dgm:pt>
    <dgm:pt modelId="{FA73418F-AB13-465D-9E62-3C1B39FD5D33}" type="parTrans" cxnId="{64496DEF-33EA-4624-ADB4-95112CBE4703}">
      <dgm:prSet/>
      <dgm:spPr/>
      <dgm:t>
        <a:bodyPr/>
        <a:lstStyle/>
        <a:p>
          <a:endParaRPr lang="en-US"/>
        </a:p>
      </dgm:t>
    </dgm:pt>
    <dgm:pt modelId="{88331934-64D3-4722-82B6-E434726071C3}" type="sibTrans" cxnId="{64496DEF-33EA-4624-ADB4-95112CBE4703}">
      <dgm:prSet/>
      <dgm:spPr/>
      <dgm:t>
        <a:bodyPr/>
        <a:lstStyle/>
        <a:p>
          <a:endParaRPr lang="en-US"/>
        </a:p>
      </dgm:t>
    </dgm:pt>
    <dgm:pt modelId="{0F11FB6D-ACAC-4595-A846-D6F6C1CDA35A}">
      <dgm:prSet/>
      <dgm:spPr/>
      <dgm:t>
        <a:bodyPr/>
        <a:lstStyle/>
        <a:p>
          <a:r>
            <a:rPr lang="en-US" b="1" dirty="0">
              <a:solidFill>
                <a:schemeClr val="tx1"/>
              </a:solidFill>
              <a:latin typeface="Arial Rounded MT Bold" panose="020F0704030504030204" pitchFamily="34" charset="77"/>
            </a:rPr>
            <a:t>Dynamic bar graphs, data tables, and pie charts  </a:t>
          </a:r>
        </a:p>
      </dgm:t>
    </dgm:pt>
    <dgm:pt modelId="{51C3720E-5AA8-46CF-841D-5D1F43A2B1FE}" type="parTrans" cxnId="{2115B37E-ED29-4D62-ABC2-4A2B20BAA096}">
      <dgm:prSet/>
      <dgm:spPr/>
      <dgm:t>
        <a:bodyPr/>
        <a:lstStyle/>
        <a:p>
          <a:endParaRPr lang="en-US"/>
        </a:p>
      </dgm:t>
    </dgm:pt>
    <dgm:pt modelId="{158D2BA8-F375-4B06-A75D-620F3D3B139B}" type="sibTrans" cxnId="{2115B37E-ED29-4D62-ABC2-4A2B20BAA096}">
      <dgm:prSet/>
      <dgm:spPr/>
      <dgm:t>
        <a:bodyPr/>
        <a:lstStyle/>
        <a:p>
          <a:endParaRPr lang="en-US"/>
        </a:p>
      </dgm:t>
    </dgm:pt>
    <dgm:pt modelId="{E82AD311-EA1C-4B93-8D50-610526B1A608}">
      <dgm:prSet/>
      <dgm:spPr/>
      <dgm:t>
        <a:bodyPr/>
        <a:lstStyle/>
        <a:p>
          <a:r>
            <a:rPr lang="en-US" b="1" dirty="0">
              <a:solidFill>
                <a:schemeClr val="tx1"/>
              </a:solidFill>
              <a:latin typeface="Arial Rounded MT Bold" panose="020F0704030504030204" pitchFamily="34" charset="77"/>
            </a:rPr>
            <a:t>Cell referencing </a:t>
          </a:r>
        </a:p>
      </dgm:t>
    </dgm:pt>
    <dgm:pt modelId="{D0A5506F-F331-4B7E-BE92-78F5487070B6}" type="parTrans" cxnId="{E18FEB3F-57D2-488C-81A3-C93DFAAB38C8}">
      <dgm:prSet/>
      <dgm:spPr/>
      <dgm:t>
        <a:bodyPr/>
        <a:lstStyle/>
        <a:p>
          <a:endParaRPr lang="en-US"/>
        </a:p>
      </dgm:t>
    </dgm:pt>
    <dgm:pt modelId="{0EC9F784-E7AB-4726-8455-5AB4648995E3}" type="sibTrans" cxnId="{E18FEB3F-57D2-488C-81A3-C93DFAAB38C8}">
      <dgm:prSet/>
      <dgm:spPr/>
      <dgm:t>
        <a:bodyPr/>
        <a:lstStyle/>
        <a:p>
          <a:endParaRPr lang="en-US"/>
        </a:p>
      </dgm:t>
    </dgm:pt>
    <dgm:pt modelId="{996A883E-2629-4AF5-AD56-F4B612D66A90}">
      <dgm:prSet/>
      <dgm:spPr/>
      <dgm:t>
        <a:bodyPr/>
        <a:lstStyle/>
        <a:p>
          <a:r>
            <a:rPr lang="en-US" b="1" dirty="0">
              <a:solidFill>
                <a:schemeClr val="tx1"/>
              </a:solidFill>
              <a:latin typeface="Arial Rounded MT Bold" panose="020F0704030504030204" pitchFamily="34" charset="77"/>
            </a:rPr>
            <a:t>Using fn+f4 to make excel data ranges dynamic or static</a:t>
          </a:r>
        </a:p>
      </dgm:t>
    </dgm:pt>
    <dgm:pt modelId="{AD792902-4E6D-43BF-83C6-7D691001664A}" type="parTrans" cxnId="{3B978EC4-4F85-4694-A3A6-8FE46C12490E}">
      <dgm:prSet/>
      <dgm:spPr/>
      <dgm:t>
        <a:bodyPr/>
        <a:lstStyle/>
        <a:p>
          <a:endParaRPr lang="en-US"/>
        </a:p>
      </dgm:t>
    </dgm:pt>
    <dgm:pt modelId="{19A17844-E805-462D-AB15-19111516C8C0}" type="sibTrans" cxnId="{3B978EC4-4F85-4694-A3A6-8FE46C12490E}">
      <dgm:prSet/>
      <dgm:spPr/>
      <dgm:t>
        <a:bodyPr/>
        <a:lstStyle/>
        <a:p>
          <a:endParaRPr lang="en-US"/>
        </a:p>
      </dgm:t>
    </dgm:pt>
    <dgm:pt modelId="{880D0172-1612-476A-8B6A-FDA1D7593B63}">
      <dgm:prSet/>
      <dgm:spPr/>
      <dgm:t>
        <a:bodyPr/>
        <a:lstStyle/>
        <a:p>
          <a:r>
            <a:rPr lang="en-US" b="1" dirty="0">
              <a:solidFill>
                <a:schemeClr val="tx1"/>
              </a:solidFill>
              <a:latin typeface="Arial Rounded MT Bold" panose="020F0704030504030204" pitchFamily="34" charset="77"/>
            </a:rPr>
            <a:t>Formatting</a:t>
          </a:r>
        </a:p>
      </dgm:t>
    </dgm:pt>
    <dgm:pt modelId="{4126BF77-D423-4B8A-9945-DD199F4F9D2C}" type="parTrans" cxnId="{ED4FE9BA-AA48-4A91-B124-1F7D6DA486D2}">
      <dgm:prSet/>
      <dgm:spPr/>
      <dgm:t>
        <a:bodyPr/>
        <a:lstStyle/>
        <a:p>
          <a:endParaRPr lang="en-US"/>
        </a:p>
      </dgm:t>
    </dgm:pt>
    <dgm:pt modelId="{C57AEFA5-1A38-45FC-9938-1E1DC1FAF84D}" type="sibTrans" cxnId="{ED4FE9BA-AA48-4A91-B124-1F7D6DA486D2}">
      <dgm:prSet/>
      <dgm:spPr/>
      <dgm:t>
        <a:bodyPr/>
        <a:lstStyle/>
        <a:p>
          <a:endParaRPr lang="en-US"/>
        </a:p>
      </dgm:t>
    </dgm:pt>
    <dgm:pt modelId="{7D58FF76-E56E-2942-8A4F-9EA7254E4F1D}">
      <dgm:prSet/>
      <dgm:spPr/>
      <dgm:t>
        <a:bodyPr/>
        <a:lstStyle/>
        <a:p>
          <a:r>
            <a:rPr lang="en-US" b="1" dirty="0">
              <a:solidFill>
                <a:schemeClr val="tx1"/>
              </a:solidFill>
              <a:latin typeface="Arial Rounded MT Bold" panose="020F0704030504030204" pitchFamily="34" charset="77"/>
            </a:rPr>
            <a:t>FILTER Excel generated function</a:t>
          </a:r>
        </a:p>
      </dgm:t>
    </dgm:pt>
    <dgm:pt modelId="{AF6BF546-8F4C-6540-A296-87C9CF1B4B69}" type="parTrans" cxnId="{4D2D1761-785E-3245-AC4B-32989A5CC567}">
      <dgm:prSet/>
      <dgm:spPr/>
    </dgm:pt>
    <dgm:pt modelId="{5719E7E8-BBBF-6341-A9E9-ADFED5B3287C}" type="sibTrans" cxnId="{4D2D1761-785E-3245-AC4B-32989A5CC567}">
      <dgm:prSet/>
      <dgm:spPr/>
    </dgm:pt>
    <dgm:pt modelId="{EDAA62B8-1099-7048-8052-37BF3D3FCB10}" type="pres">
      <dgm:prSet presAssocID="{2DAE83F4-89F5-4F1C-92B4-AD46D87B694D}" presName="diagram" presStyleCnt="0">
        <dgm:presLayoutVars>
          <dgm:dir/>
          <dgm:resizeHandles val="exact"/>
        </dgm:presLayoutVars>
      </dgm:prSet>
      <dgm:spPr/>
    </dgm:pt>
    <dgm:pt modelId="{F94851BC-B55E-234E-BFC9-900C8E6746D5}" type="pres">
      <dgm:prSet presAssocID="{66C433A5-0205-4A80-9706-95B84BA49143}" presName="node" presStyleLbl="node1" presStyleIdx="0" presStyleCnt="10">
        <dgm:presLayoutVars>
          <dgm:bulletEnabled val="1"/>
        </dgm:presLayoutVars>
      </dgm:prSet>
      <dgm:spPr/>
    </dgm:pt>
    <dgm:pt modelId="{F8198F56-5CE9-C141-86FB-33E9F8875BB6}" type="pres">
      <dgm:prSet presAssocID="{7E88D77D-1596-497B-B02D-79EC08B942C7}" presName="sibTrans" presStyleCnt="0"/>
      <dgm:spPr/>
    </dgm:pt>
    <dgm:pt modelId="{C6841DF2-FCDB-D345-B24C-23911AAAFAB7}" type="pres">
      <dgm:prSet presAssocID="{7176CFA8-D189-4742-9432-A87CB99E9842}" presName="node" presStyleLbl="node1" presStyleIdx="1" presStyleCnt="10">
        <dgm:presLayoutVars>
          <dgm:bulletEnabled val="1"/>
        </dgm:presLayoutVars>
      </dgm:prSet>
      <dgm:spPr/>
    </dgm:pt>
    <dgm:pt modelId="{55393030-8CB6-FB47-91CC-400D906FF2B0}" type="pres">
      <dgm:prSet presAssocID="{5CD3AFD2-592D-401F-BDB5-1F55AD35FE7B}" presName="sibTrans" presStyleCnt="0"/>
      <dgm:spPr/>
    </dgm:pt>
    <dgm:pt modelId="{A75EBFBE-73EF-C648-8CCB-BB895A3399CE}" type="pres">
      <dgm:prSet presAssocID="{DB328364-2E04-4793-9211-96491DE458F7}" presName="node" presStyleLbl="node1" presStyleIdx="2" presStyleCnt="10">
        <dgm:presLayoutVars>
          <dgm:bulletEnabled val="1"/>
        </dgm:presLayoutVars>
      </dgm:prSet>
      <dgm:spPr/>
    </dgm:pt>
    <dgm:pt modelId="{BE52D2FE-1D9C-7F42-9F3E-E68C7268F0BC}" type="pres">
      <dgm:prSet presAssocID="{7BA211D1-C472-4AD2-8A13-6FF44AD85F10}" presName="sibTrans" presStyleCnt="0"/>
      <dgm:spPr/>
    </dgm:pt>
    <dgm:pt modelId="{5DCC0096-30E4-AA41-BFAC-667A413331CB}" type="pres">
      <dgm:prSet presAssocID="{4717B0EF-35CE-4E7C-B940-84040388EA03}" presName="node" presStyleLbl="node1" presStyleIdx="3" presStyleCnt="10">
        <dgm:presLayoutVars>
          <dgm:bulletEnabled val="1"/>
        </dgm:presLayoutVars>
      </dgm:prSet>
      <dgm:spPr/>
    </dgm:pt>
    <dgm:pt modelId="{8AEE3CB7-2F7B-CB4F-8BA7-AF9D2BD7E1AE}" type="pres">
      <dgm:prSet presAssocID="{8B79600B-4CD1-4910-A2DF-BDBAF3711A44}" presName="sibTrans" presStyleCnt="0"/>
      <dgm:spPr/>
    </dgm:pt>
    <dgm:pt modelId="{621DA318-11D3-E94C-BBBC-32FAC3C829FD}" type="pres">
      <dgm:prSet presAssocID="{2E52465B-9B22-464F-A631-186D627555FE}" presName="node" presStyleLbl="node1" presStyleIdx="4" presStyleCnt="10">
        <dgm:presLayoutVars>
          <dgm:bulletEnabled val="1"/>
        </dgm:presLayoutVars>
      </dgm:prSet>
      <dgm:spPr/>
    </dgm:pt>
    <dgm:pt modelId="{7B763A24-00B0-8949-BBAF-3AC585CEBA38}" type="pres">
      <dgm:prSet presAssocID="{88331934-64D3-4722-82B6-E434726071C3}" presName="sibTrans" presStyleCnt="0"/>
      <dgm:spPr/>
    </dgm:pt>
    <dgm:pt modelId="{20913E95-4D06-C74C-A9EE-767BF88DE3E1}" type="pres">
      <dgm:prSet presAssocID="{0F11FB6D-ACAC-4595-A846-D6F6C1CDA35A}" presName="node" presStyleLbl="node1" presStyleIdx="5" presStyleCnt="10">
        <dgm:presLayoutVars>
          <dgm:bulletEnabled val="1"/>
        </dgm:presLayoutVars>
      </dgm:prSet>
      <dgm:spPr/>
    </dgm:pt>
    <dgm:pt modelId="{64A20BC6-CCD3-6847-8039-9FA9EA3253AA}" type="pres">
      <dgm:prSet presAssocID="{158D2BA8-F375-4B06-A75D-620F3D3B139B}" presName="sibTrans" presStyleCnt="0"/>
      <dgm:spPr/>
    </dgm:pt>
    <dgm:pt modelId="{12B46922-BD69-2B49-A9B8-C22C6C03F337}" type="pres">
      <dgm:prSet presAssocID="{E82AD311-EA1C-4B93-8D50-610526B1A608}" presName="node" presStyleLbl="node1" presStyleIdx="6" presStyleCnt="10">
        <dgm:presLayoutVars>
          <dgm:bulletEnabled val="1"/>
        </dgm:presLayoutVars>
      </dgm:prSet>
      <dgm:spPr/>
    </dgm:pt>
    <dgm:pt modelId="{377AD32F-79C5-874A-A3EE-6075ED8F8A9E}" type="pres">
      <dgm:prSet presAssocID="{0EC9F784-E7AB-4726-8455-5AB4648995E3}" presName="sibTrans" presStyleCnt="0"/>
      <dgm:spPr/>
    </dgm:pt>
    <dgm:pt modelId="{51D4FE2D-E4CB-D746-B0D8-278BAD16EB0E}" type="pres">
      <dgm:prSet presAssocID="{996A883E-2629-4AF5-AD56-F4B612D66A90}" presName="node" presStyleLbl="node1" presStyleIdx="7" presStyleCnt="10">
        <dgm:presLayoutVars>
          <dgm:bulletEnabled val="1"/>
        </dgm:presLayoutVars>
      </dgm:prSet>
      <dgm:spPr/>
    </dgm:pt>
    <dgm:pt modelId="{8625AFC5-53B6-9341-9FC5-3C6715BB1BB0}" type="pres">
      <dgm:prSet presAssocID="{19A17844-E805-462D-AB15-19111516C8C0}" presName="sibTrans" presStyleCnt="0"/>
      <dgm:spPr/>
    </dgm:pt>
    <dgm:pt modelId="{9AD1586A-EBF0-D647-B381-46FF9E0D0C12}" type="pres">
      <dgm:prSet presAssocID="{880D0172-1612-476A-8B6A-FDA1D7593B63}" presName="node" presStyleLbl="node1" presStyleIdx="8" presStyleCnt="10">
        <dgm:presLayoutVars>
          <dgm:bulletEnabled val="1"/>
        </dgm:presLayoutVars>
      </dgm:prSet>
      <dgm:spPr/>
    </dgm:pt>
    <dgm:pt modelId="{FD99B19E-9C06-1A4B-A024-B543EE12E09C}" type="pres">
      <dgm:prSet presAssocID="{C57AEFA5-1A38-45FC-9938-1E1DC1FAF84D}" presName="sibTrans" presStyleCnt="0"/>
      <dgm:spPr/>
    </dgm:pt>
    <dgm:pt modelId="{933AE2B0-35C4-6747-96E8-68E958F353E5}" type="pres">
      <dgm:prSet presAssocID="{7D58FF76-E56E-2942-8A4F-9EA7254E4F1D}" presName="node" presStyleLbl="node1" presStyleIdx="9" presStyleCnt="10">
        <dgm:presLayoutVars>
          <dgm:bulletEnabled val="1"/>
        </dgm:presLayoutVars>
      </dgm:prSet>
      <dgm:spPr/>
    </dgm:pt>
  </dgm:ptLst>
  <dgm:cxnLst>
    <dgm:cxn modelId="{16285B09-E4D4-8B4B-8014-B9DA79B22B02}" type="presOf" srcId="{E82AD311-EA1C-4B93-8D50-610526B1A608}" destId="{12B46922-BD69-2B49-A9B8-C22C6C03F337}" srcOrd="0" destOrd="0" presId="urn:microsoft.com/office/officeart/2005/8/layout/default"/>
    <dgm:cxn modelId="{27B3250D-1A83-4A2B-B07C-148D6D27D0B2}" srcId="{2DAE83F4-89F5-4F1C-92B4-AD46D87B694D}" destId="{66C433A5-0205-4A80-9706-95B84BA49143}" srcOrd="0" destOrd="0" parTransId="{2C93F8D5-1E57-4AFA-9F89-B6B0E0FB9E56}" sibTransId="{7E88D77D-1596-497B-B02D-79EC08B942C7}"/>
    <dgm:cxn modelId="{D5FBBD2A-DCAC-F44C-9A38-5FFD5D29D3B3}" type="presOf" srcId="{7D58FF76-E56E-2942-8A4F-9EA7254E4F1D}" destId="{933AE2B0-35C4-6747-96E8-68E958F353E5}" srcOrd="0" destOrd="0" presId="urn:microsoft.com/office/officeart/2005/8/layout/default"/>
    <dgm:cxn modelId="{7C05542C-25CB-E04E-A1C3-5191B1EA3E4A}" type="presOf" srcId="{996A883E-2629-4AF5-AD56-F4B612D66A90}" destId="{51D4FE2D-E4CB-D746-B0D8-278BAD16EB0E}" srcOrd="0" destOrd="0" presId="urn:microsoft.com/office/officeart/2005/8/layout/default"/>
    <dgm:cxn modelId="{98DFB130-BF72-4A88-94D3-724F60DDA82F}" srcId="{2DAE83F4-89F5-4F1C-92B4-AD46D87B694D}" destId="{4717B0EF-35CE-4E7C-B940-84040388EA03}" srcOrd="3" destOrd="0" parTransId="{0D7D5D0F-0DBB-48B1-AC21-D4DDB1BD0533}" sibTransId="{8B79600B-4CD1-4910-A2DF-BDBAF3711A44}"/>
    <dgm:cxn modelId="{E18FEB3F-57D2-488C-81A3-C93DFAAB38C8}" srcId="{2DAE83F4-89F5-4F1C-92B4-AD46D87B694D}" destId="{E82AD311-EA1C-4B93-8D50-610526B1A608}" srcOrd="6" destOrd="0" parTransId="{D0A5506F-F331-4B7E-BE92-78F5487070B6}" sibTransId="{0EC9F784-E7AB-4726-8455-5AB4648995E3}"/>
    <dgm:cxn modelId="{61F4D042-C478-4747-AA86-32F7FD507B73}" type="presOf" srcId="{2DAE83F4-89F5-4F1C-92B4-AD46D87B694D}" destId="{EDAA62B8-1099-7048-8052-37BF3D3FCB10}" srcOrd="0" destOrd="0" presId="urn:microsoft.com/office/officeart/2005/8/layout/default"/>
    <dgm:cxn modelId="{1F0E5F44-2E9B-6C42-BE10-E086E8BE95C4}" type="presOf" srcId="{4717B0EF-35CE-4E7C-B940-84040388EA03}" destId="{5DCC0096-30E4-AA41-BFAC-667A413331CB}" srcOrd="0" destOrd="0" presId="urn:microsoft.com/office/officeart/2005/8/layout/default"/>
    <dgm:cxn modelId="{E60A774F-6A3F-0240-ACD3-D89960413D24}" type="presOf" srcId="{66C433A5-0205-4A80-9706-95B84BA49143}" destId="{F94851BC-B55E-234E-BFC9-900C8E6746D5}" srcOrd="0" destOrd="0" presId="urn:microsoft.com/office/officeart/2005/8/layout/default"/>
    <dgm:cxn modelId="{4D2D1761-785E-3245-AC4B-32989A5CC567}" srcId="{2DAE83F4-89F5-4F1C-92B4-AD46D87B694D}" destId="{7D58FF76-E56E-2942-8A4F-9EA7254E4F1D}" srcOrd="9" destOrd="0" parTransId="{AF6BF546-8F4C-6540-A296-87C9CF1B4B69}" sibTransId="{5719E7E8-BBBF-6341-A9E9-ADFED5B3287C}"/>
    <dgm:cxn modelId="{58BBEB63-32D1-734D-98E7-D423E7116535}" type="presOf" srcId="{7176CFA8-D189-4742-9432-A87CB99E9842}" destId="{C6841DF2-FCDB-D345-B24C-23911AAAFAB7}" srcOrd="0" destOrd="0" presId="urn:microsoft.com/office/officeart/2005/8/layout/default"/>
    <dgm:cxn modelId="{2115B37E-ED29-4D62-ABC2-4A2B20BAA096}" srcId="{2DAE83F4-89F5-4F1C-92B4-AD46D87B694D}" destId="{0F11FB6D-ACAC-4595-A846-D6F6C1CDA35A}" srcOrd="5" destOrd="0" parTransId="{51C3720E-5AA8-46CF-841D-5D1F43A2B1FE}" sibTransId="{158D2BA8-F375-4B06-A75D-620F3D3B139B}"/>
    <dgm:cxn modelId="{323B76A2-0B9D-4F57-B14B-87C0F27BB5BE}" srcId="{2DAE83F4-89F5-4F1C-92B4-AD46D87B694D}" destId="{7176CFA8-D189-4742-9432-A87CB99E9842}" srcOrd="1" destOrd="0" parTransId="{0E41DB17-9581-4F05-89E6-15614685928F}" sibTransId="{5CD3AFD2-592D-401F-BDB5-1F55AD35FE7B}"/>
    <dgm:cxn modelId="{84D12DAD-0A30-C54E-8D5E-FCCBD4986C7C}" type="presOf" srcId="{880D0172-1612-476A-8B6A-FDA1D7593B63}" destId="{9AD1586A-EBF0-D647-B381-46FF9E0D0C12}" srcOrd="0" destOrd="0" presId="urn:microsoft.com/office/officeart/2005/8/layout/default"/>
    <dgm:cxn modelId="{ED4FE9BA-AA48-4A91-B124-1F7D6DA486D2}" srcId="{2DAE83F4-89F5-4F1C-92B4-AD46D87B694D}" destId="{880D0172-1612-476A-8B6A-FDA1D7593B63}" srcOrd="8" destOrd="0" parTransId="{4126BF77-D423-4B8A-9945-DD199F4F9D2C}" sibTransId="{C57AEFA5-1A38-45FC-9938-1E1DC1FAF84D}"/>
    <dgm:cxn modelId="{3B978EC4-4F85-4694-A3A6-8FE46C12490E}" srcId="{2DAE83F4-89F5-4F1C-92B4-AD46D87B694D}" destId="{996A883E-2629-4AF5-AD56-F4B612D66A90}" srcOrd="7" destOrd="0" parTransId="{AD792902-4E6D-43BF-83C6-7D691001664A}" sibTransId="{19A17844-E805-462D-AB15-19111516C8C0}"/>
    <dgm:cxn modelId="{B4C266C7-5088-CE47-BB05-A73F10E7525C}" type="presOf" srcId="{DB328364-2E04-4793-9211-96491DE458F7}" destId="{A75EBFBE-73EF-C648-8CCB-BB895A3399CE}" srcOrd="0" destOrd="0" presId="urn:microsoft.com/office/officeart/2005/8/layout/default"/>
    <dgm:cxn modelId="{51F41DE1-53B4-B446-8F66-F63B063E7658}" type="presOf" srcId="{2E52465B-9B22-464F-A631-186D627555FE}" destId="{621DA318-11D3-E94C-BBBC-32FAC3C829FD}" srcOrd="0" destOrd="0" presId="urn:microsoft.com/office/officeart/2005/8/layout/default"/>
    <dgm:cxn modelId="{5AB7DAEA-0138-492D-82D4-10D0C157AE43}" srcId="{2DAE83F4-89F5-4F1C-92B4-AD46D87B694D}" destId="{DB328364-2E04-4793-9211-96491DE458F7}" srcOrd="2" destOrd="0" parTransId="{A6CBAFC1-0E25-4165-A061-BDCD3D76F26C}" sibTransId="{7BA211D1-C472-4AD2-8A13-6FF44AD85F10}"/>
    <dgm:cxn modelId="{E5BEF7ED-6A48-264E-8CBA-D9893FFAF71A}" type="presOf" srcId="{0F11FB6D-ACAC-4595-A846-D6F6C1CDA35A}" destId="{20913E95-4D06-C74C-A9EE-767BF88DE3E1}" srcOrd="0" destOrd="0" presId="urn:microsoft.com/office/officeart/2005/8/layout/default"/>
    <dgm:cxn modelId="{64496DEF-33EA-4624-ADB4-95112CBE4703}" srcId="{2DAE83F4-89F5-4F1C-92B4-AD46D87B694D}" destId="{2E52465B-9B22-464F-A631-186D627555FE}" srcOrd="4" destOrd="0" parTransId="{FA73418F-AB13-465D-9E62-3C1B39FD5D33}" sibTransId="{88331934-64D3-4722-82B6-E434726071C3}"/>
    <dgm:cxn modelId="{1B761858-2604-C640-82BF-E536EF67353B}" type="presParOf" srcId="{EDAA62B8-1099-7048-8052-37BF3D3FCB10}" destId="{F94851BC-B55E-234E-BFC9-900C8E6746D5}" srcOrd="0" destOrd="0" presId="urn:microsoft.com/office/officeart/2005/8/layout/default"/>
    <dgm:cxn modelId="{FD1E481C-8000-F34A-8BB2-49C5AD707A86}" type="presParOf" srcId="{EDAA62B8-1099-7048-8052-37BF3D3FCB10}" destId="{F8198F56-5CE9-C141-86FB-33E9F8875BB6}" srcOrd="1" destOrd="0" presId="urn:microsoft.com/office/officeart/2005/8/layout/default"/>
    <dgm:cxn modelId="{1F83CA29-49FA-D14C-9967-0ED356531BB7}" type="presParOf" srcId="{EDAA62B8-1099-7048-8052-37BF3D3FCB10}" destId="{C6841DF2-FCDB-D345-B24C-23911AAAFAB7}" srcOrd="2" destOrd="0" presId="urn:microsoft.com/office/officeart/2005/8/layout/default"/>
    <dgm:cxn modelId="{12E59860-B503-A849-8D23-CDFB9877F98F}" type="presParOf" srcId="{EDAA62B8-1099-7048-8052-37BF3D3FCB10}" destId="{55393030-8CB6-FB47-91CC-400D906FF2B0}" srcOrd="3" destOrd="0" presId="urn:microsoft.com/office/officeart/2005/8/layout/default"/>
    <dgm:cxn modelId="{FFBBAF50-B2E6-5C43-B6AE-FB99CB7A55BF}" type="presParOf" srcId="{EDAA62B8-1099-7048-8052-37BF3D3FCB10}" destId="{A75EBFBE-73EF-C648-8CCB-BB895A3399CE}" srcOrd="4" destOrd="0" presId="urn:microsoft.com/office/officeart/2005/8/layout/default"/>
    <dgm:cxn modelId="{DECCE1C6-83F2-8345-85AC-46E0DBB95246}" type="presParOf" srcId="{EDAA62B8-1099-7048-8052-37BF3D3FCB10}" destId="{BE52D2FE-1D9C-7F42-9F3E-E68C7268F0BC}" srcOrd="5" destOrd="0" presId="urn:microsoft.com/office/officeart/2005/8/layout/default"/>
    <dgm:cxn modelId="{45D71C14-6F27-4949-97A9-A9FB73560A8D}" type="presParOf" srcId="{EDAA62B8-1099-7048-8052-37BF3D3FCB10}" destId="{5DCC0096-30E4-AA41-BFAC-667A413331CB}" srcOrd="6" destOrd="0" presId="urn:microsoft.com/office/officeart/2005/8/layout/default"/>
    <dgm:cxn modelId="{33F2BFBE-AA91-F24E-A6FE-5C0DDFD54AC9}" type="presParOf" srcId="{EDAA62B8-1099-7048-8052-37BF3D3FCB10}" destId="{8AEE3CB7-2F7B-CB4F-8BA7-AF9D2BD7E1AE}" srcOrd="7" destOrd="0" presId="urn:microsoft.com/office/officeart/2005/8/layout/default"/>
    <dgm:cxn modelId="{849C3AF0-142D-B741-8EF0-78790D5E8B38}" type="presParOf" srcId="{EDAA62B8-1099-7048-8052-37BF3D3FCB10}" destId="{621DA318-11D3-E94C-BBBC-32FAC3C829FD}" srcOrd="8" destOrd="0" presId="urn:microsoft.com/office/officeart/2005/8/layout/default"/>
    <dgm:cxn modelId="{AA0D361D-31F9-A943-82A6-6C13AE8281BE}" type="presParOf" srcId="{EDAA62B8-1099-7048-8052-37BF3D3FCB10}" destId="{7B763A24-00B0-8949-BBAF-3AC585CEBA38}" srcOrd="9" destOrd="0" presId="urn:microsoft.com/office/officeart/2005/8/layout/default"/>
    <dgm:cxn modelId="{940D1003-5006-9F4A-B8E6-F5F83408A78E}" type="presParOf" srcId="{EDAA62B8-1099-7048-8052-37BF3D3FCB10}" destId="{20913E95-4D06-C74C-A9EE-767BF88DE3E1}" srcOrd="10" destOrd="0" presId="urn:microsoft.com/office/officeart/2005/8/layout/default"/>
    <dgm:cxn modelId="{3A36DD52-88A7-0440-B472-4A6E11F21076}" type="presParOf" srcId="{EDAA62B8-1099-7048-8052-37BF3D3FCB10}" destId="{64A20BC6-CCD3-6847-8039-9FA9EA3253AA}" srcOrd="11" destOrd="0" presId="urn:microsoft.com/office/officeart/2005/8/layout/default"/>
    <dgm:cxn modelId="{24078606-BF52-4242-98F7-0CD07FB6FF98}" type="presParOf" srcId="{EDAA62B8-1099-7048-8052-37BF3D3FCB10}" destId="{12B46922-BD69-2B49-A9B8-C22C6C03F337}" srcOrd="12" destOrd="0" presId="urn:microsoft.com/office/officeart/2005/8/layout/default"/>
    <dgm:cxn modelId="{ED9A03AD-2CDC-0C4F-B1ED-BEFD0A90F286}" type="presParOf" srcId="{EDAA62B8-1099-7048-8052-37BF3D3FCB10}" destId="{377AD32F-79C5-874A-A3EE-6075ED8F8A9E}" srcOrd="13" destOrd="0" presId="urn:microsoft.com/office/officeart/2005/8/layout/default"/>
    <dgm:cxn modelId="{F9CB8BD1-9546-414E-932E-FA01BF4609E3}" type="presParOf" srcId="{EDAA62B8-1099-7048-8052-37BF3D3FCB10}" destId="{51D4FE2D-E4CB-D746-B0D8-278BAD16EB0E}" srcOrd="14" destOrd="0" presId="urn:microsoft.com/office/officeart/2005/8/layout/default"/>
    <dgm:cxn modelId="{B565B5CA-DD19-0C45-BCCE-8873A4DCB94C}" type="presParOf" srcId="{EDAA62B8-1099-7048-8052-37BF3D3FCB10}" destId="{8625AFC5-53B6-9341-9FC5-3C6715BB1BB0}" srcOrd="15" destOrd="0" presId="urn:microsoft.com/office/officeart/2005/8/layout/default"/>
    <dgm:cxn modelId="{9BDA5A4E-6387-7646-B500-80FD4AB826E9}" type="presParOf" srcId="{EDAA62B8-1099-7048-8052-37BF3D3FCB10}" destId="{9AD1586A-EBF0-D647-B381-46FF9E0D0C12}" srcOrd="16" destOrd="0" presId="urn:microsoft.com/office/officeart/2005/8/layout/default"/>
    <dgm:cxn modelId="{0A7A63C5-12AD-D545-9B3E-1FB566270745}" type="presParOf" srcId="{EDAA62B8-1099-7048-8052-37BF3D3FCB10}" destId="{FD99B19E-9C06-1A4B-A024-B543EE12E09C}" srcOrd="17" destOrd="0" presId="urn:microsoft.com/office/officeart/2005/8/layout/default"/>
    <dgm:cxn modelId="{4F319816-CFC8-C54E-9AD1-878F1C38B896}" type="presParOf" srcId="{EDAA62B8-1099-7048-8052-37BF3D3FCB10}" destId="{933AE2B0-35C4-6747-96E8-68E958F353E5}"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0160C8-A8DB-44BB-B6A4-7E22E610FA2C}">
      <dsp:nvSpPr>
        <dsp:cNvPr id="0" name=""/>
        <dsp:cNvSpPr/>
      </dsp:nvSpPr>
      <dsp:spPr>
        <a:xfrm>
          <a:off x="1098478" y="248751"/>
          <a:ext cx="715869" cy="7158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6BE21E-90A2-41CF-9923-B68C04A24E4A}">
      <dsp:nvSpPr>
        <dsp:cNvPr id="0" name=""/>
        <dsp:cNvSpPr/>
      </dsp:nvSpPr>
      <dsp:spPr>
        <a:xfrm>
          <a:off x="661002" y="1297920"/>
          <a:ext cx="1590820" cy="1172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Arial Rounded MT Bold" panose="020F0704030504030204" pitchFamily="34" charset="77"/>
            </a:rPr>
            <a:t>Calculate annualized return, annualized volatility, and risk adjusted return for dates up to inception for 29 different asset classes </a:t>
          </a:r>
          <a:r>
            <a:rPr lang="en-US" sz="1100" b="1" kern="1200">
              <a:latin typeface="Arial Rounded MT Bold" panose="020F0704030504030204" pitchFamily="34" charset="77"/>
            </a:rPr>
            <a:t>and . </a:t>
          </a:r>
          <a:endParaRPr lang="en-US" sz="1100" b="1" kern="1200" dirty="0">
            <a:latin typeface="Arial Rounded MT Bold" panose="020F0704030504030204" pitchFamily="34" charset="77"/>
          </a:endParaRPr>
        </a:p>
      </dsp:txBody>
      <dsp:txXfrm>
        <a:off x="661002" y="1297920"/>
        <a:ext cx="1590820" cy="1172608"/>
      </dsp:txXfrm>
    </dsp:sp>
    <dsp:sp modelId="{AD727A27-769F-475B-8F28-9A32C4C03B01}">
      <dsp:nvSpPr>
        <dsp:cNvPr id="0" name=""/>
        <dsp:cNvSpPr/>
      </dsp:nvSpPr>
      <dsp:spPr>
        <a:xfrm>
          <a:off x="2967691" y="248751"/>
          <a:ext cx="715869" cy="7158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E3246F-966C-4277-A2C6-0F3EEBBCD6A1}">
      <dsp:nvSpPr>
        <dsp:cNvPr id="0" name=""/>
        <dsp:cNvSpPr/>
      </dsp:nvSpPr>
      <dsp:spPr>
        <a:xfrm>
          <a:off x="2530216" y="1297920"/>
          <a:ext cx="1590820" cy="1172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Arial Rounded MT Bold" panose="020F0704030504030204" pitchFamily="34" charset="77"/>
            </a:rPr>
            <a:t>Analyze what should be added to portfolios to maximize risk adjusted return and still achieve investment goals.</a:t>
          </a:r>
        </a:p>
      </dsp:txBody>
      <dsp:txXfrm>
        <a:off x="2530216" y="1297920"/>
        <a:ext cx="1590820" cy="1172608"/>
      </dsp:txXfrm>
    </dsp:sp>
    <dsp:sp modelId="{47AD8E88-8528-4717-83FD-64303750D9CE}">
      <dsp:nvSpPr>
        <dsp:cNvPr id="0" name=""/>
        <dsp:cNvSpPr/>
      </dsp:nvSpPr>
      <dsp:spPr>
        <a:xfrm>
          <a:off x="4836905" y="248751"/>
          <a:ext cx="715869" cy="7158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A795AB-DCFA-4E24-ABF2-04A5B32D509C}">
      <dsp:nvSpPr>
        <dsp:cNvPr id="0" name=""/>
        <dsp:cNvSpPr/>
      </dsp:nvSpPr>
      <dsp:spPr>
        <a:xfrm>
          <a:off x="4399430" y="1297920"/>
          <a:ext cx="1590820" cy="1172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latin typeface="Arial Rounded MT Bold" panose="020F0704030504030204" pitchFamily="34" charset="77"/>
            </a:rPr>
            <a:t>Decide on a singular asset class to invest in based on 1-year, 5-years, and 30 years time periods.</a:t>
          </a:r>
        </a:p>
      </dsp:txBody>
      <dsp:txXfrm>
        <a:off x="4399430" y="1297920"/>
        <a:ext cx="1590820" cy="1172608"/>
      </dsp:txXfrm>
    </dsp:sp>
    <dsp:sp modelId="{E61768DA-79F9-47A6-A0CD-A1B965579D94}">
      <dsp:nvSpPr>
        <dsp:cNvPr id="0" name=""/>
        <dsp:cNvSpPr/>
      </dsp:nvSpPr>
      <dsp:spPr>
        <a:xfrm>
          <a:off x="2967691" y="2868234"/>
          <a:ext cx="715869" cy="71586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8E5A91-9561-43EB-B775-0C17209F0F95}">
      <dsp:nvSpPr>
        <dsp:cNvPr id="0" name=""/>
        <dsp:cNvSpPr/>
      </dsp:nvSpPr>
      <dsp:spPr>
        <a:xfrm>
          <a:off x="2530216" y="3917403"/>
          <a:ext cx="1590820" cy="1172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Arial Rounded MT Bold" panose="020F0704030504030204" pitchFamily="34" charset="77"/>
            </a:rPr>
            <a:t>Create a summation of dynamic data using excel functions used to compare different asset class metrics during 1-year, 3-year, 5-year, 10-year, and since inception periods.</a:t>
          </a:r>
        </a:p>
      </dsp:txBody>
      <dsp:txXfrm>
        <a:off x="2530216" y="3917403"/>
        <a:ext cx="1590820" cy="11726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BE6920-ECFB-574B-8DCA-0DE21782C3E3}">
      <dsp:nvSpPr>
        <dsp:cNvPr id="0" name=""/>
        <dsp:cNvSpPr/>
      </dsp:nvSpPr>
      <dsp:spPr>
        <a:xfrm rot="5400000">
          <a:off x="-63808" y="1215934"/>
          <a:ext cx="1891019" cy="228571"/>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25FCAB3-EF88-424E-B2D3-EDC1FDFE0DFE}">
      <dsp:nvSpPr>
        <dsp:cNvPr id="0" name=""/>
        <dsp:cNvSpPr/>
      </dsp:nvSpPr>
      <dsp:spPr>
        <a:xfrm>
          <a:off x="366890" y="2710"/>
          <a:ext cx="2539687" cy="152381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solidFill>
              <a:latin typeface="Arial Rounded MT Bold" panose="020F0704030504030204" pitchFamily="34" charset="77"/>
            </a:rPr>
            <a:t>Asset class annualized return over different time periods </a:t>
          </a:r>
        </a:p>
      </dsp:txBody>
      <dsp:txXfrm>
        <a:off x="411521" y="47341"/>
        <a:ext cx="2450425" cy="1434550"/>
      </dsp:txXfrm>
    </dsp:sp>
    <dsp:sp modelId="{DED91224-4E00-C34F-8F09-FE7A14692FC6}">
      <dsp:nvSpPr>
        <dsp:cNvPr id="0" name=""/>
        <dsp:cNvSpPr/>
      </dsp:nvSpPr>
      <dsp:spPr>
        <a:xfrm rot="5400000">
          <a:off x="-63808" y="3120700"/>
          <a:ext cx="1891019" cy="228571"/>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198C785-9AFD-3947-9692-0AF2089F31B2}">
      <dsp:nvSpPr>
        <dsp:cNvPr id="0" name=""/>
        <dsp:cNvSpPr/>
      </dsp:nvSpPr>
      <dsp:spPr>
        <a:xfrm>
          <a:off x="366890" y="1907475"/>
          <a:ext cx="2539687" cy="152381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solidFill>
              <a:latin typeface="Arial Rounded MT Bold" panose="020F0704030504030204" pitchFamily="34" charset="77"/>
            </a:rPr>
            <a:t>Asset class annualized volatility over different time periods</a:t>
          </a:r>
        </a:p>
      </dsp:txBody>
      <dsp:txXfrm>
        <a:off x="411521" y="1952106"/>
        <a:ext cx="2450425" cy="1434550"/>
      </dsp:txXfrm>
    </dsp:sp>
    <dsp:sp modelId="{399F2827-DA02-E94B-AE99-7AB952577517}">
      <dsp:nvSpPr>
        <dsp:cNvPr id="0" name=""/>
        <dsp:cNvSpPr/>
      </dsp:nvSpPr>
      <dsp:spPr>
        <a:xfrm>
          <a:off x="888574" y="4073083"/>
          <a:ext cx="3364038" cy="228571"/>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0256F5F-82CC-9241-B057-4AE2DCC90FB7}">
      <dsp:nvSpPr>
        <dsp:cNvPr id="0" name=""/>
        <dsp:cNvSpPr/>
      </dsp:nvSpPr>
      <dsp:spPr>
        <a:xfrm>
          <a:off x="366890" y="3812241"/>
          <a:ext cx="2539687" cy="152381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solidFill>
              <a:latin typeface="Arial Rounded MT Bold" panose="020F0704030504030204" pitchFamily="34" charset="77"/>
            </a:rPr>
            <a:t>Risk adjusted return </a:t>
          </a:r>
        </a:p>
      </dsp:txBody>
      <dsp:txXfrm>
        <a:off x="411521" y="3856872"/>
        <a:ext cx="2450425" cy="1434550"/>
      </dsp:txXfrm>
    </dsp:sp>
    <dsp:sp modelId="{5B9DC573-9EAB-0244-A814-2EF2180F9465}">
      <dsp:nvSpPr>
        <dsp:cNvPr id="0" name=""/>
        <dsp:cNvSpPr/>
      </dsp:nvSpPr>
      <dsp:spPr>
        <a:xfrm rot="16200000">
          <a:off x="3313975" y="3120700"/>
          <a:ext cx="1891019" cy="228571"/>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FAC902-0710-A44D-9AFD-FD6A64C6CB0B}">
      <dsp:nvSpPr>
        <dsp:cNvPr id="0" name=""/>
        <dsp:cNvSpPr/>
      </dsp:nvSpPr>
      <dsp:spPr>
        <a:xfrm>
          <a:off x="3744674" y="3812241"/>
          <a:ext cx="2539687" cy="152381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solidFill>
              <a:latin typeface="Arial Rounded MT Bold" panose="020F0704030504030204" pitchFamily="34" charset="77"/>
            </a:rPr>
            <a:t>Asset class comparison analysis</a:t>
          </a:r>
        </a:p>
      </dsp:txBody>
      <dsp:txXfrm>
        <a:off x="3789305" y="3856872"/>
        <a:ext cx="2450425" cy="1434550"/>
      </dsp:txXfrm>
    </dsp:sp>
    <dsp:sp modelId="{72C1CC0F-10FD-DB4C-BFDA-3BF6DC42E31B}">
      <dsp:nvSpPr>
        <dsp:cNvPr id="0" name=""/>
        <dsp:cNvSpPr/>
      </dsp:nvSpPr>
      <dsp:spPr>
        <a:xfrm rot="16200000">
          <a:off x="3313975" y="1215934"/>
          <a:ext cx="1891019" cy="228571"/>
        </a:xfrm>
        <a:prstGeom prst="rect">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175FF0-F20C-EE4F-9BE9-715A92A57631}">
      <dsp:nvSpPr>
        <dsp:cNvPr id="0" name=""/>
        <dsp:cNvSpPr/>
      </dsp:nvSpPr>
      <dsp:spPr>
        <a:xfrm>
          <a:off x="3744674" y="1907475"/>
          <a:ext cx="2539687" cy="152381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solidFill>
              <a:latin typeface="Arial Rounded MT Bold" panose="020F0704030504030204" pitchFamily="34" charset="77"/>
            </a:rPr>
            <a:t>Investing depending upon time related goals </a:t>
          </a:r>
        </a:p>
      </dsp:txBody>
      <dsp:txXfrm>
        <a:off x="3789305" y="1952106"/>
        <a:ext cx="2450425" cy="1434550"/>
      </dsp:txXfrm>
    </dsp:sp>
    <dsp:sp modelId="{152B9776-3E9C-5343-AFBF-2E53258039FA}">
      <dsp:nvSpPr>
        <dsp:cNvPr id="0" name=""/>
        <dsp:cNvSpPr/>
      </dsp:nvSpPr>
      <dsp:spPr>
        <a:xfrm>
          <a:off x="3744674" y="2710"/>
          <a:ext cx="2539687" cy="152381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solidFill>
              <a:latin typeface="Arial Rounded MT Bold" panose="020F0704030504030204" pitchFamily="34" charset="77"/>
            </a:rPr>
            <a:t>Portfolio allocation adjustment effects </a:t>
          </a:r>
        </a:p>
      </dsp:txBody>
      <dsp:txXfrm>
        <a:off x="3789305" y="47341"/>
        <a:ext cx="2450425" cy="14345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4851BC-B55E-234E-BFC9-900C8E6746D5}">
      <dsp:nvSpPr>
        <dsp:cNvPr id="0" name=""/>
        <dsp:cNvSpPr/>
      </dsp:nvSpPr>
      <dsp:spPr>
        <a:xfrm>
          <a:off x="693393" y="500"/>
          <a:ext cx="2290737" cy="137444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latin typeface="Arial Rounded MT Bold" panose="020F0704030504030204" pitchFamily="34" charset="77"/>
            </a:rPr>
            <a:t>Manually created formulas for vast amounts of data including “(Final/Initial)^(1/n)-1” and  “STDEV.S(X) * SQRT(252)” to calculate return and volatility </a:t>
          </a:r>
        </a:p>
      </dsp:txBody>
      <dsp:txXfrm>
        <a:off x="693393" y="500"/>
        <a:ext cx="2290737" cy="1374442"/>
      </dsp:txXfrm>
    </dsp:sp>
    <dsp:sp modelId="{C6841DF2-FCDB-D345-B24C-23911AAAFAB7}">
      <dsp:nvSpPr>
        <dsp:cNvPr id="0" name=""/>
        <dsp:cNvSpPr/>
      </dsp:nvSpPr>
      <dsp:spPr>
        <a:xfrm>
          <a:off x="3213205" y="500"/>
          <a:ext cx="2290737" cy="137444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latin typeface="Arial Rounded MT Bold" panose="020F0704030504030204" pitchFamily="34" charset="77"/>
            </a:rPr>
            <a:t>How to use R1C1 cell style to effectively recreate desired outputs by then using find and replace </a:t>
          </a:r>
        </a:p>
      </dsp:txBody>
      <dsp:txXfrm>
        <a:off x="3213205" y="500"/>
        <a:ext cx="2290737" cy="1374442"/>
      </dsp:txXfrm>
    </dsp:sp>
    <dsp:sp modelId="{A75EBFBE-73EF-C648-8CCB-BB895A3399CE}">
      <dsp:nvSpPr>
        <dsp:cNvPr id="0" name=""/>
        <dsp:cNvSpPr/>
      </dsp:nvSpPr>
      <dsp:spPr>
        <a:xfrm>
          <a:off x="5733016" y="500"/>
          <a:ext cx="2290737" cy="137444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solidFill>
                <a:schemeClr val="tx1"/>
              </a:solidFill>
              <a:latin typeface="Arial Rounded MT Bold" panose="020F0704030504030204" pitchFamily="34" charset="77"/>
            </a:rPr>
            <a:t>Data validation tool </a:t>
          </a:r>
        </a:p>
      </dsp:txBody>
      <dsp:txXfrm>
        <a:off x="5733016" y="500"/>
        <a:ext cx="2290737" cy="1374442"/>
      </dsp:txXfrm>
    </dsp:sp>
    <dsp:sp modelId="{5DCC0096-30E4-AA41-BFAC-667A413331CB}">
      <dsp:nvSpPr>
        <dsp:cNvPr id="0" name=""/>
        <dsp:cNvSpPr/>
      </dsp:nvSpPr>
      <dsp:spPr>
        <a:xfrm>
          <a:off x="8252828" y="500"/>
          <a:ext cx="2290737" cy="137444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latin typeface="Arial Rounded MT Bold" panose="020F0704030504030204" pitchFamily="34" charset="77"/>
            </a:rPr>
            <a:t>INDEX Excel generated function </a:t>
          </a:r>
        </a:p>
      </dsp:txBody>
      <dsp:txXfrm>
        <a:off x="8252828" y="500"/>
        <a:ext cx="2290737" cy="1374442"/>
      </dsp:txXfrm>
    </dsp:sp>
    <dsp:sp modelId="{621DA318-11D3-E94C-BBBC-32FAC3C829FD}">
      <dsp:nvSpPr>
        <dsp:cNvPr id="0" name=""/>
        <dsp:cNvSpPr/>
      </dsp:nvSpPr>
      <dsp:spPr>
        <a:xfrm>
          <a:off x="693393" y="1604017"/>
          <a:ext cx="2290737" cy="137444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latin typeface="Arial Rounded MT Bold" panose="020F0704030504030204" pitchFamily="34" charset="77"/>
            </a:rPr>
            <a:t>MATCH Excel generated function </a:t>
          </a:r>
        </a:p>
      </dsp:txBody>
      <dsp:txXfrm>
        <a:off x="693393" y="1604017"/>
        <a:ext cx="2290737" cy="1374442"/>
      </dsp:txXfrm>
    </dsp:sp>
    <dsp:sp modelId="{20913E95-4D06-C74C-A9EE-767BF88DE3E1}">
      <dsp:nvSpPr>
        <dsp:cNvPr id="0" name=""/>
        <dsp:cNvSpPr/>
      </dsp:nvSpPr>
      <dsp:spPr>
        <a:xfrm>
          <a:off x="3213205" y="1604017"/>
          <a:ext cx="2290737" cy="137444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latin typeface="Arial Rounded MT Bold" panose="020F0704030504030204" pitchFamily="34" charset="77"/>
            </a:rPr>
            <a:t>Dynamic bar graphs, data tables, and pie charts  </a:t>
          </a:r>
        </a:p>
      </dsp:txBody>
      <dsp:txXfrm>
        <a:off x="3213205" y="1604017"/>
        <a:ext cx="2290737" cy="1374442"/>
      </dsp:txXfrm>
    </dsp:sp>
    <dsp:sp modelId="{12B46922-BD69-2B49-A9B8-C22C6C03F337}">
      <dsp:nvSpPr>
        <dsp:cNvPr id="0" name=""/>
        <dsp:cNvSpPr/>
      </dsp:nvSpPr>
      <dsp:spPr>
        <a:xfrm>
          <a:off x="5733016" y="1604017"/>
          <a:ext cx="2290737" cy="137444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latin typeface="Arial Rounded MT Bold" panose="020F0704030504030204" pitchFamily="34" charset="77"/>
            </a:rPr>
            <a:t>Cell referencing </a:t>
          </a:r>
        </a:p>
      </dsp:txBody>
      <dsp:txXfrm>
        <a:off x="5733016" y="1604017"/>
        <a:ext cx="2290737" cy="1374442"/>
      </dsp:txXfrm>
    </dsp:sp>
    <dsp:sp modelId="{51D4FE2D-E4CB-D746-B0D8-278BAD16EB0E}">
      <dsp:nvSpPr>
        <dsp:cNvPr id="0" name=""/>
        <dsp:cNvSpPr/>
      </dsp:nvSpPr>
      <dsp:spPr>
        <a:xfrm>
          <a:off x="8252828" y="1604017"/>
          <a:ext cx="2290737" cy="137444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latin typeface="Arial Rounded MT Bold" panose="020F0704030504030204" pitchFamily="34" charset="77"/>
            </a:rPr>
            <a:t>Using fn+f4 to make excel data ranges dynamic or static</a:t>
          </a:r>
        </a:p>
      </dsp:txBody>
      <dsp:txXfrm>
        <a:off x="8252828" y="1604017"/>
        <a:ext cx="2290737" cy="1374442"/>
      </dsp:txXfrm>
    </dsp:sp>
    <dsp:sp modelId="{9AD1586A-EBF0-D647-B381-46FF9E0D0C12}">
      <dsp:nvSpPr>
        <dsp:cNvPr id="0" name=""/>
        <dsp:cNvSpPr/>
      </dsp:nvSpPr>
      <dsp:spPr>
        <a:xfrm>
          <a:off x="3213205" y="3207533"/>
          <a:ext cx="2290737" cy="137444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latin typeface="Arial Rounded MT Bold" panose="020F0704030504030204" pitchFamily="34" charset="77"/>
            </a:rPr>
            <a:t>Formatting</a:t>
          </a:r>
        </a:p>
      </dsp:txBody>
      <dsp:txXfrm>
        <a:off x="3213205" y="3207533"/>
        <a:ext cx="2290737" cy="1374442"/>
      </dsp:txXfrm>
    </dsp:sp>
    <dsp:sp modelId="{933AE2B0-35C4-6747-96E8-68E958F353E5}">
      <dsp:nvSpPr>
        <dsp:cNvPr id="0" name=""/>
        <dsp:cNvSpPr/>
      </dsp:nvSpPr>
      <dsp:spPr>
        <a:xfrm>
          <a:off x="5733016" y="3207533"/>
          <a:ext cx="2290737" cy="137444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latin typeface="Arial Rounded MT Bold" panose="020F0704030504030204" pitchFamily="34" charset="77"/>
            </a:rPr>
            <a:t>FILTER Excel generated function</a:t>
          </a:r>
        </a:p>
      </dsp:txBody>
      <dsp:txXfrm>
        <a:off x="5733016" y="3207533"/>
        <a:ext cx="2290737" cy="137444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E25A62-D837-7A4D-A3E5-8E46D192007B}" type="datetimeFigureOut">
              <a:rPr lang="en-US" smtClean="0"/>
              <a:t>7/16/24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630B9-5C71-3D41-80EE-6176E550C19A}" type="slidenum">
              <a:rPr lang="en-US" smtClean="0"/>
              <a:t>‹#›</a:t>
            </a:fld>
            <a:endParaRPr lang="en-US"/>
          </a:p>
        </p:txBody>
      </p:sp>
    </p:spTree>
    <p:extLst>
      <p:ext uri="{BB962C8B-B14F-4D97-AF65-F5344CB8AC3E}">
        <p14:creationId xmlns:p14="http://schemas.microsoft.com/office/powerpoint/2010/main" val="1985524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A630B9-5C71-3D41-80EE-6176E550C19A}" type="slidenum">
              <a:rPr lang="en-US" smtClean="0"/>
              <a:t>3</a:t>
            </a:fld>
            <a:endParaRPr lang="en-US"/>
          </a:p>
        </p:txBody>
      </p:sp>
    </p:spTree>
    <p:extLst>
      <p:ext uri="{BB962C8B-B14F-4D97-AF65-F5344CB8AC3E}">
        <p14:creationId xmlns:p14="http://schemas.microsoft.com/office/powerpoint/2010/main" val="2200532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7/16/24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69687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7/16/24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69768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7/16/24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58398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7/16/24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78668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7/16/24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93478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7/16/24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8377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7/16/24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61432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7/16/24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95241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7/16/24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67959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7/16/24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59019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7/16/24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22251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7/16/24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10060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7/16/24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401326414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62" r:id="rId5"/>
    <p:sldLayoutId id="2147483663" r:id="rId6"/>
    <p:sldLayoutId id="2147483669" r:id="rId7"/>
    <p:sldLayoutId id="2147483664" r:id="rId8"/>
    <p:sldLayoutId id="2147483665" r:id="rId9"/>
    <p:sldLayoutId id="2147483666" r:id="rId10"/>
    <p:sldLayoutId id="2147483667" r:id="rId11"/>
    <p:sldLayoutId id="2147483668"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187B58-3857-4454-9C70-EFB475976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alculator, pen, compass, money and a paper with graphs printed on it">
            <a:extLst>
              <a:ext uri="{FF2B5EF4-FFF2-40B4-BE49-F238E27FC236}">
                <a16:creationId xmlns:a16="http://schemas.microsoft.com/office/drawing/2014/main" id="{3E028428-79F7-7669-DAEB-9661604BE2F5}"/>
              </a:ext>
            </a:extLst>
          </p:cNvPr>
          <p:cNvPicPr>
            <a:picLocks noChangeAspect="1"/>
          </p:cNvPicPr>
          <p:nvPr/>
        </p:nvPicPr>
        <p:blipFill rotWithShape="1">
          <a:blip r:embed="rId2"/>
          <a:srcRect b="6639"/>
          <a:stretch/>
        </p:blipFill>
        <p:spPr>
          <a:xfrm>
            <a:off x="20" y="10"/>
            <a:ext cx="12191980" cy="6857990"/>
          </a:xfrm>
          <a:prstGeom prst="rect">
            <a:avLst/>
          </a:prstGeom>
        </p:spPr>
      </p:pic>
      <p:sp>
        <p:nvSpPr>
          <p:cNvPr id="11" name="Freeform: Shape 10">
            <a:extLst>
              <a:ext uri="{FF2B5EF4-FFF2-40B4-BE49-F238E27FC236}">
                <a16:creationId xmlns:a16="http://schemas.microsoft.com/office/drawing/2014/main" id="{4C5418A4-3935-49EA-B51C-5DDCBFAA3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8056" y="2813365"/>
            <a:ext cx="7450687" cy="3406460"/>
          </a:xfrm>
          <a:custGeom>
            <a:avLst/>
            <a:gdLst>
              <a:gd name="connsiteX0" fmla="*/ 6457914 w 7450687"/>
              <a:gd name="connsiteY0" fmla="*/ 0 h 3406460"/>
              <a:gd name="connsiteX1" fmla="*/ 6844288 w 7450687"/>
              <a:gd name="connsiteY1" fmla="*/ 233492 h 3406460"/>
              <a:gd name="connsiteX2" fmla="*/ 7386323 w 7450687"/>
              <a:gd name="connsiteY2" fmla="*/ 717155 h 3406460"/>
              <a:gd name="connsiteX3" fmla="*/ 7430798 w 7450687"/>
              <a:gd name="connsiteY3" fmla="*/ 1809564 h 3406460"/>
              <a:gd name="connsiteX4" fmla="*/ 7013848 w 7450687"/>
              <a:gd name="connsiteY4" fmla="*/ 3104890 h 3406460"/>
              <a:gd name="connsiteX5" fmla="*/ 6569101 w 7450687"/>
              <a:gd name="connsiteY5" fmla="*/ 3402314 h 3406460"/>
              <a:gd name="connsiteX6" fmla="*/ 3683807 w 7450687"/>
              <a:gd name="connsiteY6" fmla="*/ 3341162 h 3406460"/>
              <a:gd name="connsiteX7" fmla="*/ 1704683 w 7450687"/>
              <a:gd name="connsiteY7" fmla="*/ 2860279 h 3406460"/>
              <a:gd name="connsiteX8" fmla="*/ 2010446 w 7450687"/>
              <a:gd name="connsiteY8" fmla="*/ 2801907 h 3406460"/>
              <a:gd name="connsiteX9" fmla="*/ 1273834 w 7450687"/>
              <a:gd name="connsiteY9" fmla="*/ 2674041 h 3406460"/>
              <a:gd name="connsiteX10" fmla="*/ 1315530 w 7450687"/>
              <a:gd name="connsiteY10" fmla="*/ 2657363 h 3406460"/>
              <a:gd name="connsiteX11" fmla="*/ 1234919 w 7450687"/>
              <a:gd name="connsiteY11" fmla="*/ 2590651 h 3406460"/>
              <a:gd name="connsiteX12" fmla="*/ 904138 w 7450687"/>
              <a:gd name="connsiteY12" fmla="*/ 2485024 h 3406460"/>
              <a:gd name="connsiteX13" fmla="*/ 1315530 w 7450687"/>
              <a:gd name="connsiteY13" fmla="*/ 2307126 h 3406460"/>
              <a:gd name="connsiteX14" fmla="*/ 851326 w 7450687"/>
              <a:gd name="connsiteY14" fmla="*/ 2065294 h 3406460"/>
              <a:gd name="connsiteX15" fmla="*/ 615053 w 7450687"/>
              <a:gd name="connsiteY15" fmla="*/ 2006921 h 3406460"/>
              <a:gd name="connsiteX16" fmla="*/ 1393361 w 7450687"/>
              <a:gd name="connsiteY16" fmla="*/ 1703937 h 3406460"/>
              <a:gd name="connsiteX17" fmla="*/ 131391 w 7450687"/>
              <a:gd name="connsiteY17" fmla="*/ 1553835 h 3406460"/>
              <a:gd name="connsiteX18" fmla="*/ 234239 w 7450687"/>
              <a:gd name="connsiteY18" fmla="*/ 1492682 h 3406460"/>
              <a:gd name="connsiteX19" fmla="*/ 1018105 w 7450687"/>
              <a:gd name="connsiteY19" fmla="*/ 1509360 h 3406460"/>
              <a:gd name="connsiteX20" fmla="*/ 1148750 w 7450687"/>
              <a:gd name="connsiteY20" fmla="*/ 1462106 h 3406460"/>
              <a:gd name="connsiteX21" fmla="*/ 1018105 w 7450687"/>
              <a:gd name="connsiteY21" fmla="*/ 1387055 h 3406460"/>
              <a:gd name="connsiteX22" fmla="*/ 509426 w 7450687"/>
              <a:gd name="connsiteY22" fmla="*/ 1331461 h 3406460"/>
              <a:gd name="connsiteX23" fmla="*/ 376002 w 7450687"/>
              <a:gd name="connsiteY23" fmla="*/ 1206376 h 3406460"/>
              <a:gd name="connsiteX24" fmla="*/ 150849 w 7450687"/>
              <a:gd name="connsiteY24" fmla="*/ 1061833 h 3406460"/>
              <a:gd name="connsiteX25" fmla="*/ 306510 w 7450687"/>
              <a:gd name="connsiteY25" fmla="*/ 942308 h 3406460"/>
              <a:gd name="connsiteX26" fmla="*/ 53560 w 7450687"/>
              <a:gd name="connsiteY26" fmla="*/ 764409 h 3406460"/>
              <a:gd name="connsiteX27" fmla="*/ 125832 w 7450687"/>
              <a:gd name="connsiteY27" fmla="*/ 530917 h 3406460"/>
              <a:gd name="connsiteX28" fmla="*/ 551121 w 7450687"/>
              <a:gd name="connsiteY28" fmla="*/ 475324 h 3406460"/>
              <a:gd name="connsiteX29" fmla="*/ 1120952 w 7450687"/>
              <a:gd name="connsiteY29" fmla="*/ 394713 h 3406460"/>
              <a:gd name="connsiteX30" fmla="*/ 1693564 w 7450687"/>
              <a:gd name="connsiteY30" fmla="*/ 325221 h 3406460"/>
              <a:gd name="connsiteX31" fmla="*/ 2266175 w 7450687"/>
              <a:gd name="connsiteY31" fmla="*/ 325221 h 3406460"/>
              <a:gd name="connsiteX32" fmla="*/ 2430177 w 7450687"/>
              <a:gd name="connsiteY32" fmla="*/ 330781 h 3406460"/>
              <a:gd name="connsiteX33" fmla="*/ 2432956 w 7450687"/>
              <a:gd name="connsiteY33" fmla="*/ 330781 h 3406460"/>
              <a:gd name="connsiteX34" fmla="*/ 3144551 w 7450687"/>
              <a:gd name="connsiteY34" fmla="*/ 355798 h 3406460"/>
              <a:gd name="connsiteX35" fmla="*/ 3408619 w 7450687"/>
              <a:gd name="connsiteY35" fmla="*/ 358577 h 3406460"/>
              <a:gd name="connsiteX36" fmla="*/ 3981231 w 7450687"/>
              <a:gd name="connsiteY36" fmla="*/ 361357 h 3406460"/>
              <a:gd name="connsiteX37" fmla="*/ 4551063 w 7450687"/>
              <a:gd name="connsiteY37" fmla="*/ 350238 h 3406460"/>
              <a:gd name="connsiteX38" fmla="*/ 5129233 w 7450687"/>
              <a:gd name="connsiteY38" fmla="*/ 316882 h 3406460"/>
              <a:gd name="connsiteX39" fmla="*/ 5699065 w 7450687"/>
              <a:gd name="connsiteY39" fmla="*/ 272407 h 3406460"/>
              <a:gd name="connsiteX40" fmla="*/ 6063202 w 7450687"/>
              <a:gd name="connsiteY40" fmla="*/ 172339 h 3406460"/>
              <a:gd name="connsiteX41" fmla="*/ 6457914 w 7450687"/>
              <a:gd name="connsiteY41" fmla="*/ 0 h 3406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450687" h="3406460">
                <a:moveTo>
                  <a:pt x="6457914" y="0"/>
                </a:moveTo>
                <a:cubicBezTo>
                  <a:pt x="6560763" y="125085"/>
                  <a:pt x="6713644" y="161221"/>
                  <a:pt x="6844288" y="233492"/>
                </a:cubicBezTo>
                <a:cubicBezTo>
                  <a:pt x="6972153" y="289086"/>
                  <a:pt x="7336289" y="611527"/>
                  <a:pt x="7386323" y="717155"/>
                </a:cubicBezTo>
                <a:cubicBezTo>
                  <a:pt x="7475273" y="900613"/>
                  <a:pt x="7453035" y="1573293"/>
                  <a:pt x="7430798" y="1809564"/>
                </a:cubicBezTo>
                <a:cubicBezTo>
                  <a:pt x="7347408" y="2398855"/>
                  <a:pt x="7041645" y="3077093"/>
                  <a:pt x="7013848" y="3104890"/>
                </a:cubicBezTo>
                <a:cubicBezTo>
                  <a:pt x="6924899" y="3085432"/>
                  <a:pt x="6721983" y="3391196"/>
                  <a:pt x="6569101" y="3402314"/>
                </a:cubicBezTo>
                <a:cubicBezTo>
                  <a:pt x="6407881" y="3413434"/>
                  <a:pt x="4039604" y="3405095"/>
                  <a:pt x="3683807" y="3341162"/>
                </a:cubicBezTo>
                <a:cubicBezTo>
                  <a:pt x="1749158" y="2988144"/>
                  <a:pt x="1704683" y="2860279"/>
                  <a:pt x="1704683" y="2860279"/>
                </a:cubicBezTo>
                <a:cubicBezTo>
                  <a:pt x="1704683" y="2860279"/>
                  <a:pt x="1910378" y="2835262"/>
                  <a:pt x="2010446" y="2801907"/>
                </a:cubicBezTo>
                <a:cubicBezTo>
                  <a:pt x="1865904" y="2799126"/>
                  <a:pt x="1296072" y="2693500"/>
                  <a:pt x="1273834" y="2674041"/>
                </a:cubicBezTo>
                <a:cubicBezTo>
                  <a:pt x="1284954" y="2668482"/>
                  <a:pt x="1301632" y="2662923"/>
                  <a:pt x="1315530" y="2657363"/>
                </a:cubicBezTo>
                <a:cubicBezTo>
                  <a:pt x="1284954" y="2640686"/>
                  <a:pt x="1259936" y="2621228"/>
                  <a:pt x="1234919" y="2590651"/>
                </a:cubicBezTo>
                <a:cubicBezTo>
                  <a:pt x="1154309" y="2487804"/>
                  <a:pt x="1018105" y="2523940"/>
                  <a:pt x="904138" y="2485024"/>
                </a:cubicBezTo>
                <a:cubicBezTo>
                  <a:pt x="976410" y="2268210"/>
                  <a:pt x="1168208" y="2348820"/>
                  <a:pt x="1315530" y="2307126"/>
                </a:cubicBezTo>
                <a:cubicBezTo>
                  <a:pt x="929156" y="2179260"/>
                  <a:pt x="1004207" y="2112548"/>
                  <a:pt x="851326" y="2065294"/>
                </a:cubicBezTo>
                <a:cubicBezTo>
                  <a:pt x="659528" y="2006921"/>
                  <a:pt x="615053" y="2006921"/>
                  <a:pt x="615053" y="2006921"/>
                </a:cubicBezTo>
                <a:cubicBezTo>
                  <a:pt x="840206" y="1829023"/>
                  <a:pt x="1109834" y="2020820"/>
                  <a:pt x="1393361" y="1703937"/>
                </a:cubicBezTo>
                <a:cubicBezTo>
                  <a:pt x="1120952" y="1659463"/>
                  <a:pt x="306510" y="1637225"/>
                  <a:pt x="131391" y="1553835"/>
                </a:cubicBezTo>
                <a:cubicBezTo>
                  <a:pt x="198103" y="1584411"/>
                  <a:pt x="203663" y="1492682"/>
                  <a:pt x="234239" y="1492682"/>
                </a:cubicBezTo>
                <a:cubicBezTo>
                  <a:pt x="492748" y="1489903"/>
                  <a:pt x="756816" y="1542717"/>
                  <a:pt x="1018105" y="1509360"/>
                </a:cubicBezTo>
                <a:cubicBezTo>
                  <a:pt x="1065359" y="1506581"/>
                  <a:pt x="1140411" y="1531597"/>
                  <a:pt x="1148750" y="1462106"/>
                </a:cubicBezTo>
                <a:cubicBezTo>
                  <a:pt x="1157088" y="1375936"/>
                  <a:pt x="1059800" y="1395394"/>
                  <a:pt x="1018105" y="1387055"/>
                </a:cubicBezTo>
                <a:cubicBezTo>
                  <a:pt x="848545" y="1359258"/>
                  <a:pt x="681766" y="1348140"/>
                  <a:pt x="509426" y="1331461"/>
                </a:cubicBezTo>
                <a:cubicBezTo>
                  <a:pt x="437155" y="1323122"/>
                  <a:pt x="348206" y="1339800"/>
                  <a:pt x="376002" y="1206376"/>
                </a:cubicBezTo>
                <a:cubicBezTo>
                  <a:pt x="353764" y="1078512"/>
                  <a:pt x="220341" y="1122986"/>
                  <a:pt x="150849" y="1061833"/>
                </a:cubicBezTo>
                <a:cubicBezTo>
                  <a:pt x="184205" y="989562"/>
                  <a:pt x="278714" y="1039597"/>
                  <a:pt x="306510" y="942308"/>
                </a:cubicBezTo>
                <a:cubicBezTo>
                  <a:pt x="173086" y="972884"/>
                  <a:pt x="186985" y="761630"/>
                  <a:pt x="53560" y="764409"/>
                </a:cubicBezTo>
                <a:cubicBezTo>
                  <a:pt x="-57626" y="639324"/>
                  <a:pt x="22984" y="578171"/>
                  <a:pt x="125832" y="530917"/>
                </a:cubicBezTo>
                <a:cubicBezTo>
                  <a:pt x="259256" y="472544"/>
                  <a:pt x="406578" y="486442"/>
                  <a:pt x="551121" y="475324"/>
                </a:cubicBezTo>
                <a:cubicBezTo>
                  <a:pt x="742919" y="450306"/>
                  <a:pt x="926376" y="391934"/>
                  <a:pt x="1120952" y="394713"/>
                </a:cubicBezTo>
                <a:cubicBezTo>
                  <a:pt x="1304411" y="336340"/>
                  <a:pt x="1507326" y="400272"/>
                  <a:pt x="1693564" y="325221"/>
                </a:cubicBezTo>
                <a:cubicBezTo>
                  <a:pt x="1882582" y="325221"/>
                  <a:pt x="2074379" y="325221"/>
                  <a:pt x="2266175" y="325221"/>
                </a:cubicBezTo>
                <a:cubicBezTo>
                  <a:pt x="2321770" y="328001"/>
                  <a:pt x="2374582" y="328001"/>
                  <a:pt x="2430177" y="330781"/>
                </a:cubicBezTo>
                <a:cubicBezTo>
                  <a:pt x="2430177" y="330781"/>
                  <a:pt x="2432956" y="330781"/>
                  <a:pt x="2432956" y="330781"/>
                </a:cubicBezTo>
                <a:cubicBezTo>
                  <a:pt x="2672008" y="339120"/>
                  <a:pt x="2908279" y="344679"/>
                  <a:pt x="3144551" y="355798"/>
                </a:cubicBezTo>
                <a:cubicBezTo>
                  <a:pt x="3233500" y="355798"/>
                  <a:pt x="3319670" y="358577"/>
                  <a:pt x="3408619" y="358577"/>
                </a:cubicBezTo>
                <a:cubicBezTo>
                  <a:pt x="3597637" y="372475"/>
                  <a:pt x="3789434" y="380814"/>
                  <a:pt x="3981231" y="361357"/>
                </a:cubicBezTo>
                <a:cubicBezTo>
                  <a:pt x="4173028" y="378035"/>
                  <a:pt x="4359266" y="366917"/>
                  <a:pt x="4551063" y="350238"/>
                </a:cubicBezTo>
                <a:cubicBezTo>
                  <a:pt x="4745639" y="369696"/>
                  <a:pt x="4937437" y="341899"/>
                  <a:pt x="5129233" y="316882"/>
                </a:cubicBezTo>
                <a:cubicBezTo>
                  <a:pt x="5321031" y="328001"/>
                  <a:pt x="5512828" y="328001"/>
                  <a:pt x="5699065" y="272407"/>
                </a:cubicBezTo>
                <a:cubicBezTo>
                  <a:pt x="5840829" y="333560"/>
                  <a:pt x="5910321" y="133424"/>
                  <a:pt x="6063202" y="172339"/>
                </a:cubicBezTo>
                <a:cubicBezTo>
                  <a:pt x="6216084" y="214035"/>
                  <a:pt x="6324491" y="55593"/>
                  <a:pt x="6457914" y="0"/>
                </a:cubicBezTo>
                <a:close/>
              </a:path>
            </a:pathLst>
          </a:cu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23458E3-8296-7BB4-7566-D9802038CBF9}"/>
              </a:ext>
            </a:extLst>
          </p:cNvPr>
          <p:cNvSpPr>
            <a:spLocks noGrp="1"/>
          </p:cNvSpPr>
          <p:nvPr>
            <p:ph type="ctrTitle"/>
          </p:nvPr>
        </p:nvSpPr>
        <p:spPr>
          <a:xfrm>
            <a:off x="6094476" y="3460150"/>
            <a:ext cx="5724281" cy="974834"/>
          </a:xfrm>
        </p:spPr>
        <p:txBody>
          <a:bodyPr anchor="b">
            <a:noAutofit/>
          </a:bodyPr>
          <a:lstStyle/>
          <a:p>
            <a:r>
              <a:rPr lang="en-US" sz="3600" b="1" dirty="0">
                <a:latin typeface="Arial Rounded MT Bold" panose="020F0704030504030204" pitchFamily="34" charset="77"/>
              </a:rPr>
              <a:t>Intern Finance Project 1</a:t>
            </a:r>
          </a:p>
        </p:txBody>
      </p:sp>
      <p:sp>
        <p:nvSpPr>
          <p:cNvPr id="3" name="Subtitle 2">
            <a:extLst>
              <a:ext uri="{FF2B5EF4-FFF2-40B4-BE49-F238E27FC236}">
                <a16:creationId xmlns:a16="http://schemas.microsoft.com/office/drawing/2014/main" id="{3ECAA2DF-29F9-9A1C-092A-138D48E34D34}"/>
              </a:ext>
            </a:extLst>
          </p:cNvPr>
          <p:cNvSpPr>
            <a:spLocks noGrp="1"/>
          </p:cNvSpPr>
          <p:nvPr>
            <p:ph type="subTitle" idx="1"/>
          </p:nvPr>
        </p:nvSpPr>
        <p:spPr>
          <a:xfrm>
            <a:off x="6438986" y="4516595"/>
            <a:ext cx="3957144" cy="646785"/>
          </a:xfrm>
        </p:spPr>
        <p:txBody>
          <a:bodyPr>
            <a:normAutofit/>
          </a:bodyPr>
          <a:lstStyle/>
          <a:p>
            <a:r>
              <a:rPr lang="en-US" sz="2800" b="1" dirty="0"/>
              <a:t>By: Gavin Bowen</a:t>
            </a:r>
          </a:p>
        </p:txBody>
      </p:sp>
    </p:spTree>
    <p:extLst>
      <p:ext uri="{BB962C8B-B14F-4D97-AF65-F5344CB8AC3E}">
        <p14:creationId xmlns:p14="http://schemas.microsoft.com/office/powerpoint/2010/main" val="13403478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070" y="1780058"/>
            <a:ext cx="3781618" cy="289914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C12F77C-0285-DD5B-F217-ECFAA6E62507}"/>
              </a:ext>
            </a:extLst>
          </p:cNvPr>
          <p:cNvSpPr>
            <a:spLocks noGrp="1"/>
          </p:cNvSpPr>
          <p:nvPr>
            <p:ph type="title"/>
          </p:nvPr>
        </p:nvSpPr>
        <p:spPr>
          <a:xfrm>
            <a:off x="960510" y="2480893"/>
            <a:ext cx="3010737" cy="1497475"/>
          </a:xfrm>
        </p:spPr>
        <p:txBody>
          <a:bodyPr>
            <a:noAutofit/>
          </a:bodyPr>
          <a:lstStyle/>
          <a:p>
            <a:pPr algn="ctr"/>
            <a:r>
              <a:rPr lang="en-US" b="1" dirty="0">
                <a:latin typeface="Arial Rounded MT Bold" panose="020F0704030504030204" pitchFamily="34" charset="77"/>
              </a:rPr>
              <a:t>Learned Financial Concepts </a:t>
            </a:r>
          </a:p>
        </p:txBody>
      </p:sp>
      <p:graphicFrame>
        <p:nvGraphicFramePr>
          <p:cNvPr id="6" name="Content Placeholder 2">
            <a:extLst>
              <a:ext uri="{FF2B5EF4-FFF2-40B4-BE49-F238E27FC236}">
                <a16:creationId xmlns:a16="http://schemas.microsoft.com/office/drawing/2014/main" id="{D6DB6218-5CE1-5F0E-C397-49B6E2DD8568}"/>
              </a:ext>
            </a:extLst>
          </p:cNvPr>
          <p:cNvGraphicFramePr>
            <a:graphicFrameLocks noGrp="1"/>
          </p:cNvGraphicFramePr>
          <p:nvPr>
            <p:ph idx="1"/>
            <p:extLst>
              <p:ext uri="{D42A27DB-BD31-4B8C-83A1-F6EECF244321}">
                <p14:modId xmlns:p14="http://schemas.microsoft.com/office/powerpoint/2010/main" val="1270501117"/>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4723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C359A0-42AB-94DC-FB71-3934B30B60BE}"/>
              </a:ext>
            </a:extLst>
          </p:cNvPr>
          <p:cNvSpPr>
            <a:spLocks noGrp="1"/>
          </p:cNvSpPr>
          <p:nvPr>
            <p:ph type="title"/>
          </p:nvPr>
        </p:nvSpPr>
        <p:spPr>
          <a:xfrm>
            <a:off x="838200" y="365125"/>
            <a:ext cx="10515600" cy="1325563"/>
          </a:xfrm>
        </p:spPr>
        <p:txBody>
          <a:bodyPr>
            <a:normAutofit/>
          </a:bodyPr>
          <a:lstStyle/>
          <a:p>
            <a:pPr algn="ctr"/>
            <a:r>
              <a:rPr lang="en-US" b="1" dirty="0">
                <a:latin typeface="Arial Rounded MT Bold" panose="020F0704030504030204" pitchFamily="34" charset="77"/>
              </a:rPr>
              <a:t>Learned Excel Functionality </a:t>
            </a:r>
          </a:p>
        </p:txBody>
      </p:sp>
      <p:graphicFrame>
        <p:nvGraphicFramePr>
          <p:cNvPr id="5" name="Content Placeholder 2">
            <a:extLst>
              <a:ext uri="{FF2B5EF4-FFF2-40B4-BE49-F238E27FC236}">
                <a16:creationId xmlns:a16="http://schemas.microsoft.com/office/drawing/2014/main" id="{5E1D2B85-02BB-2EAC-E1DF-73E9F0159019}"/>
              </a:ext>
            </a:extLst>
          </p:cNvPr>
          <p:cNvGraphicFramePr>
            <a:graphicFrameLocks noGrp="1"/>
          </p:cNvGraphicFramePr>
          <p:nvPr>
            <p:ph idx="1"/>
            <p:extLst>
              <p:ext uri="{D42A27DB-BD31-4B8C-83A1-F6EECF244321}">
                <p14:modId xmlns:p14="http://schemas.microsoft.com/office/powerpoint/2010/main" val="3163091034"/>
              </p:ext>
            </p:extLst>
          </p:nvPr>
        </p:nvGraphicFramePr>
        <p:xfrm>
          <a:off x="447040" y="2011363"/>
          <a:ext cx="11236960" cy="4582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616055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7">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070" y="1780058"/>
            <a:ext cx="3781618" cy="289914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F794209-D983-20B8-AB85-A9B5533E2FA7}"/>
              </a:ext>
            </a:extLst>
          </p:cNvPr>
          <p:cNvSpPr>
            <a:spLocks noGrp="1"/>
          </p:cNvSpPr>
          <p:nvPr>
            <p:ph type="title"/>
          </p:nvPr>
        </p:nvSpPr>
        <p:spPr>
          <a:xfrm>
            <a:off x="1000941" y="2620477"/>
            <a:ext cx="3010737" cy="1497475"/>
          </a:xfrm>
        </p:spPr>
        <p:txBody>
          <a:bodyPr>
            <a:normAutofit/>
          </a:bodyPr>
          <a:lstStyle/>
          <a:p>
            <a:r>
              <a:rPr lang="en-US" sz="2800" b="1">
                <a:latin typeface="Arial Rounded MT Bold" panose="020F0704030504030204" pitchFamily="34" charset="77"/>
              </a:rPr>
              <a:t>Project Tasks</a:t>
            </a:r>
          </a:p>
        </p:txBody>
      </p:sp>
      <p:graphicFrame>
        <p:nvGraphicFramePr>
          <p:cNvPr id="5" name="Content Placeholder 2">
            <a:extLst>
              <a:ext uri="{FF2B5EF4-FFF2-40B4-BE49-F238E27FC236}">
                <a16:creationId xmlns:a16="http://schemas.microsoft.com/office/drawing/2014/main" id="{13C9F34A-7137-9E21-40B1-2D025539AAFA}"/>
              </a:ext>
            </a:extLst>
          </p:cNvPr>
          <p:cNvGraphicFramePr>
            <a:graphicFrameLocks noGrp="1"/>
          </p:cNvGraphicFramePr>
          <p:nvPr>
            <p:ph idx="1"/>
            <p:extLst>
              <p:ext uri="{D42A27DB-BD31-4B8C-83A1-F6EECF244321}">
                <p14:modId xmlns:p14="http://schemas.microsoft.com/office/powerpoint/2010/main" val="877525194"/>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090131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88F20F8-60BF-42FE-A252-DFD5A7445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8A68847-134F-4AF1-B1C6-332344C9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85E516D-A048-75DE-74B2-785D52E0084B}"/>
              </a:ext>
            </a:extLst>
          </p:cNvPr>
          <p:cNvSpPr>
            <a:spLocks noGrp="1"/>
          </p:cNvSpPr>
          <p:nvPr>
            <p:ph type="title"/>
          </p:nvPr>
        </p:nvSpPr>
        <p:spPr>
          <a:xfrm>
            <a:off x="838200" y="365125"/>
            <a:ext cx="10515600" cy="1325563"/>
          </a:xfrm>
        </p:spPr>
        <p:txBody>
          <a:bodyPr>
            <a:normAutofit/>
          </a:bodyPr>
          <a:lstStyle/>
          <a:p>
            <a:pPr algn="ctr"/>
            <a:r>
              <a:rPr lang="en-US" b="1" dirty="0">
                <a:latin typeface="Arial Rounded MT Bold" panose="020F0704030504030204" pitchFamily="34" charset="77"/>
              </a:rPr>
              <a:t>Annualized Return Data</a:t>
            </a:r>
          </a:p>
        </p:txBody>
      </p:sp>
      <p:graphicFrame>
        <p:nvGraphicFramePr>
          <p:cNvPr id="5" name="Chart 4">
            <a:extLst>
              <a:ext uri="{FF2B5EF4-FFF2-40B4-BE49-F238E27FC236}">
                <a16:creationId xmlns:a16="http://schemas.microsoft.com/office/drawing/2014/main" id="{147E484B-8612-7940-BD24-3869C8D882BB}"/>
              </a:ext>
            </a:extLst>
          </p:cNvPr>
          <p:cNvGraphicFramePr>
            <a:graphicFrameLocks/>
          </p:cNvGraphicFramePr>
          <p:nvPr>
            <p:extLst>
              <p:ext uri="{D42A27DB-BD31-4B8C-83A1-F6EECF244321}">
                <p14:modId xmlns:p14="http://schemas.microsoft.com/office/powerpoint/2010/main" val="1454828498"/>
              </p:ext>
            </p:extLst>
          </p:nvPr>
        </p:nvGraphicFramePr>
        <p:xfrm>
          <a:off x="4504267" y="1656044"/>
          <a:ext cx="7406976" cy="488685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ontent Placeholder 9">
            <a:extLst>
              <a:ext uri="{FF2B5EF4-FFF2-40B4-BE49-F238E27FC236}">
                <a16:creationId xmlns:a16="http://schemas.microsoft.com/office/drawing/2014/main" id="{25DF425D-1DF9-4F24-F02B-428827D0C558}"/>
              </a:ext>
            </a:extLst>
          </p:cNvPr>
          <p:cNvGraphicFramePr>
            <a:graphicFrameLocks noGrp="1"/>
          </p:cNvGraphicFramePr>
          <p:nvPr>
            <p:ph idx="1"/>
            <p:extLst>
              <p:ext uri="{D42A27DB-BD31-4B8C-83A1-F6EECF244321}">
                <p14:modId xmlns:p14="http://schemas.microsoft.com/office/powerpoint/2010/main" val="2106746523"/>
              </p:ext>
            </p:extLst>
          </p:nvPr>
        </p:nvGraphicFramePr>
        <p:xfrm>
          <a:off x="430824" y="1656035"/>
          <a:ext cx="3964921" cy="4886863"/>
        </p:xfrm>
        <a:graphic>
          <a:graphicData uri="http://schemas.openxmlformats.org/drawingml/2006/table">
            <a:tbl>
              <a:tblPr/>
              <a:tblGrid>
                <a:gridCol w="2405358">
                  <a:extLst>
                    <a:ext uri="{9D8B030D-6E8A-4147-A177-3AD203B41FA5}">
                      <a16:colId xmlns:a16="http://schemas.microsoft.com/office/drawing/2014/main" val="2449931279"/>
                    </a:ext>
                  </a:extLst>
                </a:gridCol>
                <a:gridCol w="1559563">
                  <a:extLst>
                    <a:ext uri="{9D8B030D-6E8A-4147-A177-3AD203B41FA5}">
                      <a16:colId xmlns:a16="http://schemas.microsoft.com/office/drawing/2014/main" val="2991829797"/>
                    </a:ext>
                  </a:extLst>
                </a:gridCol>
              </a:tblGrid>
              <a:tr h="251851">
                <a:tc>
                  <a:txBody>
                    <a:bodyPr/>
                    <a:lstStyle/>
                    <a:p>
                      <a:pPr algn="ctr" fontAlgn="ctr"/>
                      <a:r>
                        <a:rPr lang="en-US" sz="900" b="1" i="0" u="none" strike="noStrike" dirty="0">
                          <a:solidFill>
                            <a:srgbClr val="FFFFFF"/>
                          </a:solidFill>
                          <a:effectLst/>
                          <a:latin typeface="Arial Rounded MT Bold" panose="020F0704030504030204" pitchFamily="34" charset="77"/>
                        </a:rPr>
                        <a:t>Asset Classes </a:t>
                      </a:r>
                    </a:p>
                  </a:txBody>
                  <a:tcPr marL="3093" marR="3093" marT="309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48235"/>
                    </a:solidFill>
                  </a:tcPr>
                </a:tc>
                <a:tc>
                  <a:txBody>
                    <a:bodyPr/>
                    <a:lstStyle/>
                    <a:p>
                      <a:pPr algn="ctr" fontAlgn="ctr"/>
                      <a:r>
                        <a:rPr lang="en-US" sz="900" b="1" i="0" u="none" strike="noStrike" dirty="0">
                          <a:solidFill>
                            <a:srgbClr val="FFFFFF"/>
                          </a:solidFill>
                          <a:effectLst/>
                          <a:latin typeface="Arial Rounded MT Bold" panose="020F0704030504030204" pitchFamily="34" charset="77"/>
                        </a:rPr>
                        <a:t>% Annualized Return </a:t>
                      </a:r>
                    </a:p>
                  </a:txBody>
                  <a:tcPr marL="3093" marR="3093" marT="309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48235"/>
                    </a:solidFill>
                  </a:tcPr>
                </a:tc>
                <a:extLst>
                  <a:ext uri="{0D108BD9-81ED-4DB2-BD59-A6C34878D82A}">
                    <a16:rowId xmlns:a16="http://schemas.microsoft.com/office/drawing/2014/main" val="2353621488"/>
                  </a:ext>
                </a:extLst>
              </a:tr>
              <a:tr h="159828">
                <a:tc>
                  <a:txBody>
                    <a:bodyPr/>
                    <a:lstStyle/>
                    <a:p>
                      <a:pPr algn="ctr" fontAlgn="ctr"/>
                      <a:r>
                        <a:rPr lang="en-US" sz="600" b="1" i="0" u="none" strike="noStrike">
                          <a:solidFill>
                            <a:srgbClr val="000000"/>
                          </a:solidFill>
                          <a:effectLst/>
                          <a:latin typeface="Arial Rounded MT Bold" panose="020F0704030504030204" pitchFamily="34" charset="77"/>
                        </a:rPr>
                        <a:t>S&amp;P 500 Momentum</a:t>
                      </a:r>
                    </a:p>
                  </a:txBody>
                  <a:tcPr marL="3093" marR="3093" marT="309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600" b="1" i="0" u="none" strike="noStrike">
                          <a:solidFill>
                            <a:srgbClr val="000000"/>
                          </a:solidFill>
                          <a:effectLst/>
                          <a:latin typeface="Arial Rounded MT Bold" panose="020F0704030504030204" pitchFamily="34" charset="77"/>
                        </a:rPr>
                        <a:t>13.51%</a:t>
                      </a:r>
                    </a:p>
                  </a:txBody>
                  <a:tcPr marL="3093" marR="3093" marT="309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726620465"/>
                  </a:ext>
                </a:extLst>
              </a:tr>
              <a:tr h="159828">
                <a:tc>
                  <a:txBody>
                    <a:bodyPr/>
                    <a:lstStyle/>
                    <a:p>
                      <a:pPr algn="ctr" fontAlgn="ctr"/>
                      <a:r>
                        <a:rPr lang="en-US" sz="600" b="1" i="0" u="none" strike="noStrike">
                          <a:solidFill>
                            <a:srgbClr val="000000"/>
                          </a:solidFill>
                          <a:effectLst/>
                          <a:latin typeface="Arial Rounded MT Bold" panose="020F0704030504030204" pitchFamily="34" charset="77"/>
                        </a:rPr>
                        <a:t>S&amp;P 500 Quality</a:t>
                      </a:r>
                    </a:p>
                  </a:txBody>
                  <a:tcPr marL="3093" marR="3093" marT="309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600" b="1" i="0" u="none" strike="noStrike">
                          <a:solidFill>
                            <a:srgbClr val="000000"/>
                          </a:solidFill>
                          <a:effectLst/>
                          <a:latin typeface="Arial Rounded MT Bold" panose="020F0704030504030204" pitchFamily="34" charset="77"/>
                        </a:rPr>
                        <a:t>13.45%</a:t>
                      </a:r>
                    </a:p>
                  </a:txBody>
                  <a:tcPr marL="3093" marR="3093" marT="309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966712285"/>
                  </a:ext>
                </a:extLst>
              </a:tr>
              <a:tr h="159828">
                <a:tc>
                  <a:txBody>
                    <a:bodyPr/>
                    <a:lstStyle/>
                    <a:p>
                      <a:pPr algn="ctr" fontAlgn="ctr"/>
                      <a:r>
                        <a:rPr lang="en-US" sz="600" b="1" i="0" u="none" strike="noStrike">
                          <a:solidFill>
                            <a:srgbClr val="000000"/>
                          </a:solidFill>
                          <a:effectLst/>
                          <a:latin typeface="Arial Rounded MT Bold" panose="020F0704030504030204" pitchFamily="34" charset="77"/>
                        </a:rPr>
                        <a:t>S&amp;P 500 Low Volatility</a:t>
                      </a:r>
                    </a:p>
                  </a:txBody>
                  <a:tcPr marL="3093" marR="3093" marT="309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600" b="1" i="0" u="none" strike="noStrike">
                          <a:solidFill>
                            <a:srgbClr val="000000"/>
                          </a:solidFill>
                          <a:effectLst/>
                          <a:latin typeface="Arial Rounded MT Bold" panose="020F0704030504030204" pitchFamily="34" charset="77"/>
                        </a:rPr>
                        <a:t>11.70%</a:t>
                      </a:r>
                    </a:p>
                  </a:txBody>
                  <a:tcPr marL="3093" marR="3093" marT="309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174450100"/>
                  </a:ext>
                </a:extLst>
              </a:tr>
              <a:tr h="159828">
                <a:tc>
                  <a:txBody>
                    <a:bodyPr/>
                    <a:lstStyle/>
                    <a:p>
                      <a:pPr algn="ctr" fontAlgn="ctr"/>
                      <a:r>
                        <a:rPr lang="en-US" sz="600" b="1" i="0" u="none" strike="noStrike">
                          <a:solidFill>
                            <a:srgbClr val="000000"/>
                          </a:solidFill>
                          <a:effectLst/>
                          <a:latin typeface="Arial Rounded MT Bold" panose="020F0704030504030204" pitchFamily="34" charset="77"/>
                        </a:rPr>
                        <a:t>S&amp;P 500 Dividend</a:t>
                      </a:r>
                    </a:p>
                  </a:txBody>
                  <a:tcPr marL="3093" marR="3093" marT="309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600" b="1" i="0" u="none" strike="noStrike">
                          <a:solidFill>
                            <a:srgbClr val="000000"/>
                          </a:solidFill>
                          <a:effectLst/>
                          <a:latin typeface="Arial Rounded MT Bold" panose="020F0704030504030204" pitchFamily="34" charset="77"/>
                        </a:rPr>
                        <a:t>11.14%</a:t>
                      </a:r>
                    </a:p>
                  </a:txBody>
                  <a:tcPr marL="3093" marR="3093" marT="309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994146866"/>
                  </a:ext>
                </a:extLst>
              </a:tr>
              <a:tr h="159828">
                <a:tc>
                  <a:txBody>
                    <a:bodyPr/>
                    <a:lstStyle/>
                    <a:p>
                      <a:pPr algn="ctr" fontAlgn="ctr"/>
                      <a:r>
                        <a:rPr lang="en-US" sz="600" b="1" i="0" u="none" strike="noStrike">
                          <a:solidFill>
                            <a:srgbClr val="000000"/>
                          </a:solidFill>
                          <a:effectLst/>
                          <a:latin typeface="Arial Rounded MT Bold" panose="020F0704030504030204" pitchFamily="34" charset="77"/>
                        </a:rPr>
                        <a:t>S&amp;P 500</a:t>
                      </a:r>
                    </a:p>
                  </a:txBody>
                  <a:tcPr marL="3093" marR="3093" marT="309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600" b="1" i="0" u="none" strike="noStrike">
                          <a:solidFill>
                            <a:srgbClr val="000000"/>
                          </a:solidFill>
                          <a:effectLst/>
                          <a:latin typeface="Arial Rounded MT Bold" panose="020F0704030504030204" pitchFamily="34" charset="77"/>
                        </a:rPr>
                        <a:t>10.89%</a:t>
                      </a:r>
                    </a:p>
                  </a:txBody>
                  <a:tcPr marL="3093" marR="3093" marT="309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552012438"/>
                  </a:ext>
                </a:extLst>
              </a:tr>
              <a:tr h="159828">
                <a:tc>
                  <a:txBody>
                    <a:bodyPr/>
                    <a:lstStyle/>
                    <a:p>
                      <a:pPr algn="ctr" fontAlgn="ctr"/>
                      <a:r>
                        <a:rPr lang="en-US" sz="600" b="1" i="0" u="none" strike="noStrike">
                          <a:solidFill>
                            <a:srgbClr val="000000"/>
                          </a:solidFill>
                          <a:effectLst/>
                          <a:latin typeface="Arial Rounded MT Bold" panose="020F0704030504030204" pitchFamily="34" charset="77"/>
                        </a:rPr>
                        <a:t>S&amp;P 500 Growth</a:t>
                      </a:r>
                    </a:p>
                  </a:txBody>
                  <a:tcPr marL="3093" marR="3093" marT="309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600" b="1" i="0" u="none" strike="noStrike">
                          <a:solidFill>
                            <a:srgbClr val="000000"/>
                          </a:solidFill>
                          <a:effectLst/>
                          <a:latin typeface="Arial Rounded MT Bold" panose="020F0704030504030204" pitchFamily="34" charset="77"/>
                        </a:rPr>
                        <a:t>10.87%</a:t>
                      </a:r>
                    </a:p>
                  </a:txBody>
                  <a:tcPr marL="3093" marR="3093" marT="309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660934733"/>
                  </a:ext>
                </a:extLst>
              </a:tr>
              <a:tr h="159828">
                <a:tc>
                  <a:txBody>
                    <a:bodyPr/>
                    <a:lstStyle/>
                    <a:p>
                      <a:pPr algn="ctr" fontAlgn="ctr"/>
                      <a:r>
                        <a:rPr lang="en-US" sz="600" b="1" i="0" u="none" strike="noStrike">
                          <a:solidFill>
                            <a:srgbClr val="000000"/>
                          </a:solidFill>
                          <a:effectLst/>
                          <a:latin typeface="Arial Rounded MT Bold" panose="020F0704030504030204" pitchFamily="34" charset="77"/>
                        </a:rPr>
                        <a:t>Russell 2000</a:t>
                      </a:r>
                    </a:p>
                  </a:txBody>
                  <a:tcPr marL="3093" marR="3093" marT="309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600" b="1" i="0" u="none" strike="noStrike">
                          <a:solidFill>
                            <a:srgbClr val="000000"/>
                          </a:solidFill>
                          <a:effectLst/>
                          <a:latin typeface="Arial Rounded MT Bold" panose="020F0704030504030204" pitchFamily="34" charset="77"/>
                        </a:rPr>
                        <a:t>10.82%</a:t>
                      </a:r>
                    </a:p>
                  </a:txBody>
                  <a:tcPr marL="3093" marR="3093" marT="309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120412346"/>
                  </a:ext>
                </a:extLst>
              </a:tr>
              <a:tr h="159828">
                <a:tc>
                  <a:txBody>
                    <a:bodyPr/>
                    <a:lstStyle/>
                    <a:p>
                      <a:pPr algn="ctr" fontAlgn="ctr"/>
                      <a:r>
                        <a:rPr lang="en-US" sz="600" b="1" i="0" u="none" strike="noStrike">
                          <a:solidFill>
                            <a:srgbClr val="000000"/>
                          </a:solidFill>
                          <a:effectLst/>
                          <a:latin typeface="Arial Rounded MT Bold" panose="020F0704030504030204" pitchFamily="34" charset="77"/>
                        </a:rPr>
                        <a:t>NASDAQ-100</a:t>
                      </a:r>
                    </a:p>
                  </a:txBody>
                  <a:tcPr marL="3093" marR="3093" marT="309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600" b="1" i="0" u="none" strike="noStrike">
                          <a:solidFill>
                            <a:srgbClr val="000000"/>
                          </a:solidFill>
                          <a:effectLst/>
                          <a:latin typeface="Arial Rounded MT Bold" panose="020F0704030504030204" pitchFamily="34" charset="77"/>
                        </a:rPr>
                        <a:t>9.93%</a:t>
                      </a:r>
                    </a:p>
                  </a:txBody>
                  <a:tcPr marL="3093" marR="3093" marT="309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885727028"/>
                  </a:ext>
                </a:extLst>
              </a:tr>
              <a:tr h="159828">
                <a:tc>
                  <a:txBody>
                    <a:bodyPr/>
                    <a:lstStyle/>
                    <a:p>
                      <a:pPr algn="ctr" fontAlgn="ctr"/>
                      <a:r>
                        <a:rPr lang="en-US" sz="600" b="1" i="0" u="none" strike="noStrike">
                          <a:solidFill>
                            <a:srgbClr val="000000"/>
                          </a:solidFill>
                          <a:effectLst/>
                          <a:latin typeface="Arial Rounded MT Bold" panose="020F0704030504030204" pitchFamily="34" charset="77"/>
                        </a:rPr>
                        <a:t>S&amp;P 500 Value</a:t>
                      </a:r>
                    </a:p>
                  </a:txBody>
                  <a:tcPr marL="3093" marR="3093" marT="309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600" b="1" i="0" u="none" strike="noStrike">
                          <a:solidFill>
                            <a:srgbClr val="000000"/>
                          </a:solidFill>
                          <a:effectLst/>
                          <a:latin typeface="Arial Rounded MT Bold" panose="020F0704030504030204" pitchFamily="34" charset="77"/>
                        </a:rPr>
                        <a:t>9.21%</a:t>
                      </a:r>
                    </a:p>
                  </a:txBody>
                  <a:tcPr marL="3093" marR="3093" marT="309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89505226"/>
                  </a:ext>
                </a:extLst>
              </a:tr>
              <a:tr h="159828">
                <a:tc>
                  <a:txBody>
                    <a:bodyPr/>
                    <a:lstStyle/>
                    <a:p>
                      <a:pPr algn="ctr" fontAlgn="ctr"/>
                      <a:r>
                        <a:rPr lang="en-US" sz="600" b="1" i="0" u="none" strike="noStrike">
                          <a:solidFill>
                            <a:srgbClr val="000000"/>
                          </a:solidFill>
                          <a:effectLst/>
                          <a:latin typeface="Arial Rounded MT Bold" panose="020F0704030504030204" pitchFamily="34" charset="77"/>
                        </a:rPr>
                        <a:t>S&amp;P Global BMI Index</a:t>
                      </a:r>
                    </a:p>
                  </a:txBody>
                  <a:tcPr marL="3093" marR="3093" marT="309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600" b="1" i="0" u="none" strike="noStrike">
                          <a:solidFill>
                            <a:srgbClr val="000000"/>
                          </a:solidFill>
                          <a:effectLst/>
                          <a:latin typeface="Arial Rounded MT Bold" panose="020F0704030504030204" pitchFamily="34" charset="77"/>
                        </a:rPr>
                        <a:t>8.20%</a:t>
                      </a:r>
                    </a:p>
                  </a:txBody>
                  <a:tcPr marL="3093" marR="3093" marT="309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831491876"/>
                  </a:ext>
                </a:extLst>
              </a:tr>
              <a:tr h="159828">
                <a:tc>
                  <a:txBody>
                    <a:bodyPr/>
                    <a:lstStyle/>
                    <a:p>
                      <a:pPr algn="ctr" fontAlgn="ctr"/>
                      <a:r>
                        <a:rPr lang="en-US" sz="600" b="1" i="0" u="none" strike="noStrike">
                          <a:solidFill>
                            <a:srgbClr val="000000"/>
                          </a:solidFill>
                          <a:effectLst/>
                          <a:latin typeface="Arial Rounded MT Bold" panose="020F0704030504030204" pitchFamily="34" charset="77"/>
                        </a:rPr>
                        <a:t>MSCI Emerging Markets</a:t>
                      </a:r>
                    </a:p>
                  </a:txBody>
                  <a:tcPr marL="3093" marR="3093" marT="309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600" b="1" i="0" u="none" strike="noStrike" dirty="0">
                          <a:solidFill>
                            <a:srgbClr val="000000"/>
                          </a:solidFill>
                          <a:effectLst/>
                          <a:latin typeface="Arial Rounded MT Bold" panose="020F0704030504030204" pitchFamily="34" charset="77"/>
                        </a:rPr>
                        <a:t>7.88%</a:t>
                      </a:r>
                    </a:p>
                  </a:txBody>
                  <a:tcPr marL="3093" marR="3093" marT="309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59956222"/>
                  </a:ext>
                </a:extLst>
              </a:tr>
              <a:tr h="159828">
                <a:tc>
                  <a:txBody>
                    <a:bodyPr/>
                    <a:lstStyle/>
                    <a:p>
                      <a:pPr algn="ctr" fontAlgn="ctr"/>
                      <a:r>
                        <a:rPr lang="en-US" sz="600" b="1" i="0" u="none" strike="noStrike">
                          <a:solidFill>
                            <a:srgbClr val="000000"/>
                          </a:solidFill>
                          <a:effectLst/>
                          <a:latin typeface="Arial Rounded MT Bold" panose="020F0704030504030204" pitchFamily="34" charset="77"/>
                        </a:rPr>
                        <a:t>Commodity Index</a:t>
                      </a:r>
                    </a:p>
                  </a:txBody>
                  <a:tcPr marL="3093" marR="3093" marT="309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600" b="1" i="0" u="none" strike="noStrike">
                          <a:solidFill>
                            <a:srgbClr val="000000"/>
                          </a:solidFill>
                          <a:effectLst/>
                          <a:latin typeface="Arial Rounded MT Bold" panose="020F0704030504030204" pitchFamily="34" charset="77"/>
                        </a:rPr>
                        <a:t>7.75%</a:t>
                      </a:r>
                    </a:p>
                  </a:txBody>
                  <a:tcPr marL="3093" marR="3093" marT="309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400655590"/>
                  </a:ext>
                </a:extLst>
              </a:tr>
              <a:tr h="159828">
                <a:tc>
                  <a:txBody>
                    <a:bodyPr/>
                    <a:lstStyle/>
                    <a:p>
                      <a:pPr algn="ctr" fontAlgn="ctr"/>
                      <a:r>
                        <a:rPr lang="en-US" sz="600" b="1" i="0" u="none" strike="noStrike">
                          <a:solidFill>
                            <a:srgbClr val="000000"/>
                          </a:solidFill>
                          <a:effectLst/>
                          <a:latin typeface="Arial Rounded MT Bold" panose="020F0704030504030204" pitchFamily="34" charset="77"/>
                        </a:rPr>
                        <a:t>S&amp;P Global REIT Index</a:t>
                      </a:r>
                    </a:p>
                  </a:txBody>
                  <a:tcPr marL="3093" marR="3093" marT="309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600" b="1" i="0" u="none" strike="noStrike">
                          <a:solidFill>
                            <a:srgbClr val="000000"/>
                          </a:solidFill>
                          <a:effectLst/>
                          <a:latin typeface="Arial Rounded MT Bold" panose="020F0704030504030204" pitchFamily="34" charset="77"/>
                        </a:rPr>
                        <a:t>7.73%</a:t>
                      </a:r>
                    </a:p>
                  </a:txBody>
                  <a:tcPr marL="3093" marR="3093" marT="309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970852889"/>
                  </a:ext>
                </a:extLst>
              </a:tr>
              <a:tr h="159828">
                <a:tc>
                  <a:txBody>
                    <a:bodyPr/>
                    <a:lstStyle/>
                    <a:p>
                      <a:pPr algn="ctr" fontAlgn="ctr"/>
                      <a:r>
                        <a:rPr lang="en-US" sz="600" b="1" i="0" u="none" strike="noStrike">
                          <a:solidFill>
                            <a:srgbClr val="000000"/>
                          </a:solidFill>
                          <a:effectLst/>
                          <a:latin typeface="Arial Rounded MT Bold" panose="020F0704030504030204" pitchFamily="34" charset="77"/>
                        </a:rPr>
                        <a:t>9% U.S. Equity Buffer - Jan</a:t>
                      </a:r>
                    </a:p>
                  </a:txBody>
                  <a:tcPr marL="3093" marR="3093" marT="309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600" b="1" i="0" u="none" strike="noStrike">
                          <a:solidFill>
                            <a:srgbClr val="000000"/>
                          </a:solidFill>
                          <a:effectLst/>
                          <a:latin typeface="Arial Rounded MT Bold" panose="020F0704030504030204" pitchFamily="34" charset="77"/>
                        </a:rPr>
                        <a:t>7.60%</a:t>
                      </a:r>
                    </a:p>
                  </a:txBody>
                  <a:tcPr marL="3093" marR="3093" marT="309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203660200"/>
                  </a:ext>
                </a:extLst>
              </a:tr>
              <a:tr h="159828">
                <a:tc>
                  <a:txBody>
                    <a:bodyPr/>
                    <a:lstStyle/>
                    <a:p>
                      <a:pPr algn="ctr" fontAlgn="ctr"/>
                      <a:r>
                        <a:rPr lang="en-US" sz="600" b="1" i="0" u="none" strike="noStrike">
                          <a:solidFill>
                            <a:srgbClr val="000000"/>
                          </a:solidFill>
                          <a:effectLst/>
                          <a:latin typeface="Arial Rounded MT Bold" panose="020F0704030504030204" pitchFamily="34" charset="77"/>
                        </a:rPr>
                        <a:t>MSCI EAFE</a:t>
                      </a:r>
                    </a:p>
                  </a:txBody>
                  <a:tcPr marL="3093" marR="3093" marT="309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600" b="1" i="0" u="none" strike="noStrike">
                          <a:solidFill>
                            <a:srgbClr val="000000"/>
                          </a:solidFill>
                          <a:effectLst/>
                          <a:latin typeface="Arial Rounded MT Bold" panose="020F0704030504030204" pitchFamily="34" charset="77"/>
                        </a:rPr>
                        <a:t>7.20%</a:t>
                      </a:r>
                    </a:p>
                  </a:txBody>
                  <a:tcPr marL="3093" marR="3093" marT="309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293014166"/>
                  </a:ext>
                </a:extLst>
              </a:tr>
              <a:tr h="159828">
                <a:tc>
                  <a:txBody>
                    <a:bodyPr/>
                    <a:lstStyle/>
                    <a:p>
                      <a:pPr algn="ctr" fontAlgn="ctr"/>
                      <a:r>
                        <a:rPr lang="en-US" sz="600" b="1" i="0" u="none" strike="noStrike">
                          <a:solidFill>
                            <a:srgbClr val="000000"/>
                          </a:solidFill>
                          <a:effectLst/>
                          <a:latin typeface="Arial Rounded MT Bold" panose="020F0704030504030204" pitchFamily="34" charset="77"/>
                        </a:rPr>
                        <a:t>MSCI World</a:t>
                      </a:r>
                    </a:p>
                  </a:txBody>
                  <a:tcPr marL="3093" marR="3093" marT="309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600" b="1" i="0" u="none" strike="noStrike">
                          <a:solidFill>
                            <a:srgbClr val="000000"/>
                          </a:solidFill>
                          <a:effectLst/>
                          <a:latin typeface="Arial Rounded MT Bold" panose="020F0704030504030204" pitchFamily="34" charset="77"/>
                        </a:rPr>
                        <a:t>6.93%</a:t>
                      </a:r>
                    </a:p>
                  </a:txBody>
                  <a:tcPr marL="3093" marR="3093" marT="309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655241231"/>
                  </a:ext>
                </a:extLst>
              </a:tr>
              <a:tr h="159828">
                <a:tc>
                  <a:txBody>
                    <a:bodyPr/>
                    <a:lstStyle/>
                    <a:p>
                      <a:pPr algn="ctr" fontAlgn="ctr"/>
                      <a:r>
                        <a:rPr lang="en-US" sz="600" b="1" i="0" u="none" strike="noStrike">
                          <a:solidFill>
                            <a:srgbClr val="000000"/>
                          </a:solidFill>
                          <a:effectLst/>
                          <a:latin typeface="Arial Rounded MT Bold" panose="020F0704030504030204" pitchFamily="34" charset="77"/>
                        </a:rPr>
                        <a:t>MSCI ACWI</a:t>
                      </a:r>
                    </a:p>
                  </a:txBody>
                  <a:tcPr marL="3093" marR="3093" marT="309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600" b="1" i="0" u="none" strike="noStrike">
                          <a:solidFill>
                            <a:srgbClr val="000000"/>
                          </a:solidFill>
                          <a:effectLst/>
                          <a:latin typeface="Arial Rounded MT Bold" panose="020F0704030504030204" pitchFamily="34" charset="77"/>
                        </a:rPr>
                        <a:t>6.79%</a:t>
                      </a:r>
                    </a:p>
                  </a:txBody>
                  <a:tcPr marL="3093" marR="3093" marT="309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503482439"/>
                  </a:ext>
                </a:extLst>
              </a:tr>
              <a:tr h="159828">
                <a:tc>
                  <a:txBody>
                    <a:bodyPr/>
                    <a:lstStyle/>
                    <a:p>
                      <a:pPr algn="ctr" fontAlgn="ctr"/>
                      <a:r>
                        <a:rPr lang="en-US" sz="600" b="1" i="0" u="none" strike="noStrike">
                          <a:solidFill>
                            <a:srgbClr val="000000"/>
                          </a:solidFill>
                          <a:effectLst/>
                          <a:latin typeface="Arial Rounded MT Bold" panose="020F0704030504030204" pitchFamily="34" charset="77"/>
                        </a:rPr>
                        <a:t>US Corporate High Yield Bond Index</a:t>
                      </a:r>
                    </a:p>
                  </a:txBody>
                  <a:tcPr marL="3093" marR="3093" marT="309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600" b="1" i="0" u="none" strike="noStrike">
                          <a:solidFill>
                            <a:srgbClr val="000000"/>
                          </a:solidFill>
                          <a:effectLst/>
                          <a:latin typeface="Arial Rounded MT Bold" panose="020F0704030504030204" pitchFamily="34" charset="77"/>
                        </a:rPr>
                        <a:t>6.21%</a:t>
                      </a:r>
                    </a:p>
                  </a:txBody>
                  <a:tcPr marL="3093" marR="3093" marT="309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721011966"/>
                  </a:ext>
                </a:extLst>
              </a:tr>
              <a:tr h="159828">
                <a:tc>
                  <a:txBody>
                    <a:bodyPr/>
                    <a:lstStyle/>
                    <a:p>
                      <a:pPr algn="ctr" fontAlgn="ctr"/>
                      <a:r>
                        <a:rPr lang="en-US" sz="600" b="1" i="0" u="none" strike="noStrike">
                          <a:solidFill>
                            <a:srgbClr val="000000"/>
                          </a:solidFill>
                          <a:effectLst/>
                          <a:latin typeface="Arial Rounded MT Bold" panose="020F0704030504030204" pitchFamily="34" charset="77"/>
                        </a:rPr>
                        <a:t>15% U.S. Equity Buffer - Jan</a:t>
                      </a:r>
                    </a:p>
                  </a:txBody>
                  <a:tcPr marL="3093" marR="3093" marT="309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600" b="1" i="0" u="none" strike="noStrike">
                          <a:solidFill>
                            <a:srgbClr val="000000"/>
                          </a:solidFill>
                          <a:effectLst/>
                          <a:latin typeface="Arial Rounded MT Bold" panose="020F0704030504030204" pitchFamily="34" charset="77"/>
                        </a:rPr>
                        <a:t>5.96%</a:t>
                      </a:r>
                    </a:p>
                  </a:txBody>
                  <a:tcPr marL="3093" marR="3093" marT="309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747201797"/>
                  </a:ext>
                </a:extLst>
              </a:tr>
              <a:tr h="159828">
                <a:tc>
                  <a:txBody>
                    <a:bodyPr/>
                    <a:lstStyle/>
                    <a:p>
                      <a:pPr algn="ctr" fontAlgn="ctr"/>
                      <a:r>
                        <a:rPr lang="en-US" sz="600" b="1" i="0" u="none" strike="noStrike">
                          <a:solidFill>
                            <a:srgbClr val="000000"/>
                          </a:solidFill>
                          <a:effectLst/>
                          <a:latin typeface="Arial Rounded MT Bold" panose="020F0704030504030204" pitchFamily="34" charset="77"/>
                        </a:rPr>
                        <a:t>30% U.S. Equity Buffer - Jan</a:t>
                      </a:r>
                    </a:p>
                  </a:txBody>
                  <a:tcPr marL="3093" marR="3093" marT="309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600" b="1" i="0" u="none" strike="noStrike">
                          <a:solidFill>
                            <a:srgbClr val="000000"/>
                          </a:solidFill>
                          <a:effectLst/>
                          <a:latin typeface="Arial Rounded MT Bold" panose="020F0704030504030204" pitchFamily="34" charset="77"/>
                        </a:rPr>
                        <a:t>5.56%</a:t>
                      </a:r>
                    </a:p>
                  </a:txBody>
                  <a:tcPr marL="3093" marR="3093" marT="309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04749716"/>
                  </a:ext>
                </a:extLst>
              </a:tr>
              <a:tr h="159828">
                <a:tc>
                  <a:txBody>
                    <a:bodyPr/>
                    <a:lstStyle/>
                    <a:p>
                      <a:pPr algn="ctr" fontAlgn="ctr"/>
                      <a:r>
                        <a:rPr lang="en-US" sz="600" b="1" i="0" u="none" strike="noStrike">
                          <a:solidFill>
                            <a:srgbClr val="000000"/>
                          </a:solidFill>
                          <a:effectLst/>
                          <a:latin typeface="Arial Rounded MT Bold" panose="020F0704030504030204" pitchFamily="34" charset="77"/>
                        </a:rPr>
                        <a:t>MSCI World ex-US</a:t>
                      </a:r>
                    </a:p>
                  </a:txBody>
                  <a:tcPr marL="3093" marR="3093" marT="309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600" b="1" i="0" u="none" strike="noStrike">
                          <a:solidFill>
                            <a:srgbClr val="000000"/>
                          </a:solidFill>
                          <a:effectLst/>
                          <a:latin typeface="Arial Rounded MT Bold" panose="020F0704030504030204" pitchFamily="34" charset="77"/>
                        </a:rPr>
                        <a:t>5.26%</a:t>
                      </a:r>
                    </a:p>
                  </a:txBody>
                  <a:tcPr marL="3093" marR="3093" marT="309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413679900"/>
                  </a:ext>
                </a:extLst>
              </a:tr>
              <a:tr h="159828">
                <a:tc>
                  <a:txBody>
                    <a:bodyPr/>
                    <a:lstStyle/>
                    <a:p>
                      <a:pPr algn="ctr" fontAlgn="ctr"/>
                      <a:r>
                        <a:rPr lang="en-US" sz="600" b="1" i="0" u="none" strike="noStrike">
                          <a:solidFill>
                            <a:srgbClr val="000000"/>
                          </a:solidFill>
                          <a:effectLst/>
                          <a:latin typeface="Arial Rounded MT Bold" panose="020F0704030504030204" pitchFamily="34" charset="77"/>
                        </a:rPr>
                        <a:t>Exchange-Listed Preferred &amp; Hybrid Securities Index</a:t>
                      </a:r>
                    </a:p>
                  </a:txBody>
                  <a:tcPr marL="3093" marR="3093" marT="309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600" b="1" i="0" u="none" strike="noStrike">
                          <a:solidFill>
                            <a:srgbClr val="000000"/>
                          </a:solidFill>
                          <a:effectLst/>
                          <a:latin typeface="Arial Rounded MT Bold" panose="020F0704030504030204" pitchFamily="34" charset="77"/>
                        </a:rPr>
                        <a:t>4.81%</a:t>
                      </a:r>
                    </a:p>
                  </a:txBody>
                  <a:tcPr marL="3093" marR="3093" marT="309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632285554"/>
                  </a:ext>
                </a:extLst>
              </a:tr>
              <a:tr h="159828">
                <a:tc>
                  <a:txBody>
                    <a:bodyPr/>
                    <a:lstStyle/>
                    <a:p>
                      <a:pPr algn="ctr" fontAlgn="ctr"/>
                      <a:r>
                        <a:rPr lang="en-US" sz="600" b="1" i="0" u="none" strike="noStrike">
                          <a:solidFill>
                            <a:srgbClr val="000000"/>
                          </a:solidFill>
                          <a:effectLst/>
                          <a:latin typeface="Arial Rounded MT Bold" panose="020F0704030504030204" pitchFamily="34" charset="77"/>
                        </a:rPr>
                        <a:t>US TIPS Index</a:t>
                      </a:r>
                    </a:p>
                  </a:txBody>
                  <a:tcPr marL="3093" marR="3093" marT="309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600" b="1" i="0" u="none" strike="noStrike">
                          <a:solidFill>
                            <a:srgbClr val="000000"/>
                          </a:solidFill>
                          <a:effectLst/>
                          <a:latin typeface="Arial Rounded MT Bold" panose="020F0704030504030204" pitchFamily="34" charset="77"/>
                        </a:rPr>
                        <a:t>4.66%</a:t>
                      </a:r>
                    </a:p>
                  </a:txBody>
                  <a:tcPr marL="3093" marR="3093" marT="309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190609243"/>
                  </a:ext>
                </a:extLst>
              </a:tr>
              <a:tr h="159828">
                <a:tc>
                  <a:txBody>
                    <a:bodyPr/>
                    <a:lstStyle/>
                    <a:p>
                      <a:pPr algn="ctr" fontAlgn="ctr"/>
                      <a:r>
                        <a:rPr lang="en-US" sz="600" b="1" i="0" u="none" strike="noStrike">
                          <a:solidFill>
                            <a:srgbClr val="000000"/>
                          </a:solidFill>
                          <a:effectLst/>
                          <a:latin typeface="Arial Rounded MT Bold" panose="020F0704030504030204" pitchFamily="34" charset="77"/>
                        </a:rPr>
                        <a:t>US Aggregate Bond Index</a:t>
                      </a:r>
                    </a:p>
                  </a:txBody>
                  <a:tcPr marL="3093" marR="3093" marT="309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600" b="1" i="0" u="none" strike="noStrike" dirty="0">
                          <a:solidFill>
                            <a:srgbClr val="000000"/>
                          </a:solidFill>
                          <a:effectLst/>
                          <a:latin typeface="Arial Rounded MT Bold" panose="020F0704030504030204" pitchFamily="34" charset="77"/>
                        </a:rPr>
                        <a:t>4.59%</a:t>
                      </a:r>
                    </a:p>
                  </a:txBody>
                  <a:tcPr marL="3093" marR="3093" marT="309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930155197"/>
                  </a:ext>
                </a:extLst>
              </a:tr>
              <a:tr h="159828">
                <a:tc>
                  <a:txBody>
                    <a:bodyPr/>
                    <a:lstStyle/>
                    <a:p>
                      <a:pPr algn="ctr" fontAlgn="ctr"/>
                      <a:r>
                        <a:rPr lang="en-US" sz="600" b="1" i="0" u="none" strike="noStrike">
                          <a:solidFill>
                            <a:srgbClr val="000000"/>
                          </a:solidFill>
                          <a:effectLst/>
                          <a:latin typeface="Arial Rounded MT Bold" panose="020F0704030504030204" pitchFamily="34" charset="77"/>
                        </a:rPr>
                        <a:t>US Treasury 20+ Year Index</a:t>
                      </a:r>
                    </a:p>
                  </a:txBody>
                  <a:tcPr marL="3093" marR="3093" marT="309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600" b="1" i="0" u="none" strike="noStrike">
                          <a:solidFill>
                            <a:srgbClr val="000000"/>
                          </a:solidFill>
                          <a:effectLst/>
                          <a:latin typeface="Arial Rounded MT Bold" panose="020F0704030504030204" pitchFamily="34" charset="77"/>
                        </a:rPr>
                        <a:t>4.41%</a:t>
                      </a:r>
                    </a:p>
                  </a:txBody>
                  <a:tcPr marL="3093" marR="3093" marT="309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558053362"/>
                  </a:ext>
                </a:extLst>
              </a:tr>
              <a:tr h="159828">
                <a:tc>
                  <a:txBody>
                    <a:bodyPr/>
                    <a:lstStyle/>
                    <a:p>
                      <a:pPr algn="ctr" fontAlgn="ctr"/>
                      <a:r>
                        <a:rPr lang="en-US" sz="600" b="1" i="0" u="none" strike="noStrike">
                          <a:solidFill>
                            <a:srgbClr val="000000"/>
                          </a:solidFill>
                          <a:effectLst/>
                          <a:latin typeface="Arial Rounded MT Bold" panose="020F0704030504030204" pitchFamily="34" charset="77"/>
                        </a:rPr>
                        <a:t>20% Quarterly U.S. Equity Buffer</a:t>
                      </a:r>
                    </a:p>
                  </a:txBody>
                  <a:tcPr marL="3093" marR="3093" marT="309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600" b="1" i="0" u="none" strike="noStrike">
                          <a:solidFill>
                            <a:srgbClr val="000000"/>
                          </a:solidFill>
                          <a:effectLst/>
                          <a:latin typeface="Arial Rounded MT Bold" panose="020F0704030504030204" pitchFamily="34" charset="77"/>
                        </a:rPr>
                        <a:t>4.25%</a:t>
                      </a:r>
                    </a:p>
                  </a:txBody>
                  <a:tcPr marL="3093" marR="3093" marT="309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28566031"/>
                  </a:ext>
                </a:extLst>
              </a:tr>
              <a:tr h="159828">
                <a:tc>
                  <a:txBody>
                    <a:bodyPr/>
                    <a:lstStyle/>
                    <a:p>
                      <a:pPr algn="ctr" fontAlgn="ctr"/>
                      <a:r>
                        <a:rPr lang="en-US" sz="600" b="1" i="0" u="none" strike="noStrike">
                          <a:solidFill>
                            <a:srgbClr val="000000"/>
                          </a:solidFill>
                          <a:effectLst/>
                          <a:latin typeface="Arial Rounded MT Bold" panose="020F0704030504030204" pitchFamily="34" charset="77"/>
                        </a:rPr>
                        <a:t>US Treasury Bills Index</a:t>
                      </a:r>
                    </a:p>
                  </a:txBody>
                  <a:tcPr marL="3093" marR="3093" marT="309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600" b="1" i="0" u="none" strike="noStrike">
                          <a:solidFill>
                            <a:srgbClr val="000000"/>
                          </a:solidFill>
                          <a:effectLst/>
                          <a:latin typeface="Arial Rounded MT Bold" panose="020F0704030504030204" pitchFamily="34" charset="77"/>
                        </a:rPr>
                        <a:t>4.06%</a:t>
                      </a:r>
                    </a:p>
                  </a:txBody>
                  <a:tcPr marL="3093" marR="3093" marT="309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488766089"/>
                  </a:ext>
                </a:extLst>
              </a:tr>
              <a:tr h="159828">
                <a:tc>
                  <a:txBody>
                    <a:bodyPr/>
                    <a:lstStyle/>
                    <a:p>
                      <a:pPr algn="ctr" fontAlgn="ctr"/>
                      <a:r>
                        <a:rPr lang="en-US" sz="600" b="1" i="0" u="none" strike="noStrike">
                          <a:solidFill>
                            <a:srgbClr val="000000"/>
                          </a:solidFill>
                          <a:effectLst/>
                          <a:latin typeface="Arial Rounded MT Bold" panose="020F0704030504030204" pitchFamily="34" charset="77"/>
                        </a:rPr>
                        <a:t>Municipal Bond Index</a:t>
                      </a:r>
                    </a:p>
                  </a:txBody>
                  <a:tcPr marL="3093" marR="3093" marT="309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600" b="1" i="0" u="none" strike="noStrike">
                          <a:solidFill>
                            <a:srgbClr val="000000"/>
                          </a:solidFill>
                          <a:effectLst/>
                          <a:latin typeface="Arial Rounded MT Bold" panose="020F0704030504030204" pitchFamily="34" charset="77"/>
                        </a:rPr>
                        <a:t>3.91%</a:t>
                      </a:r>
                    </a:p>
                  </a:txBody>
                  <a:tcPr marL="3093" marR="3093" marT="309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373574646"/>
                  </a:ext>
                </a:extLst>
              </a:tr>
              <a:tr h="159828">
                <a:tc>
                  <a:txBody>
                    <a:bodyPr/>
                    <a:lstStyle/>
                    <a:p>
                      <a:pPr algn="ctr" fontAlgn="ctr"/>
                      <a:r>
                        <a:rPr lang="en-US" sz="600" b="1" i="0" u="none" strike="noStrike">
                          <a:solidFill>
                            <a:srgbClr val="000000"/>
                          </a:solidFill>
                          <a:effectLst/>
                          <a:latin typeface="Arial Rounded MT Bold" panose="020F0704030504030204" pitchFamily="34" charset="77"/>
                        </a:rPr>
                        <a:t>U.S. Treausry 1-3 Year Index</a:t>
                      </a:r>
                    </a:p>
                  </a:txBody>
                  <a:tcPr marL="3093" marR="3093" marT="309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600" b="1" i="0" u="none" strike="noStrike" dirty="0">
                          <a:solidFill>
                            <a:srgbClr val="000000"/>
                          </a:solidFill>
                          <a:effectLst/>
                          <a:latin typeface="Arial Rounded MT Bold" panose="020F0704030504030204" pitchFamily="34" charset="77"/>
                        </a:rPr>
                        <a:t>1.81%</a:t>
                      </a:r>
                    </a:p>
                  </a:txBody>
                  <a:tcPr marL="3093" marR="3093" marT="309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494050601"/>
                  </a:ext>
                </a:extLst>
              </a:tr>
            </a:tbl>
          </a:graphicData>
        </a:graphic>
      </p:graphicFrame>
    </p:spTree>
    <p:extLst>
      <p:ext uri="{BB962C8B-B14F-4D97-AF65-F5344CB8AC3E}">
        <p14:creationId xmlns:p14="http://schemas.microsoft.com/office/powerpoint/2010/main" val="248732005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C6380-EF00-6E1F-4E2C-F5C12D1D690D}"/>
              </a:ext>
            </a:extLst>
          </p:cNvPr>
          <p:cNvSpPr>
            <a:spLocks noGrp="1"/>
          </p:cNvSpPr>
          <p:nvPr>
            <p:ph type="title"/>
          </p:nvPr>
        </p:nvSpPr>
        <p:spPr>
          <a:xfrm>
            <a:off x="838200" y="354965"/>
            <a:ext cx="10515600" cy="1325563"/>
          </a:xfrm>
        </p:spPr>
        <p:txBody>
          <a:bodyPr/>
          <a:lstStyle/>
          <a:p>
            <a:pPr algn="ctr"/>
            <a:r>
              <a:rPr lang="en-US" b="1" dirty="0">
                <a:latin typeface="Arial Rounded MT Bold" panose="020F0704030504030204" pitchFamily="34" charset="77"/>
              </a:rPr>
              <a:t>Annualized Volatility </a:t>
            </a:r>
          </a:p>
        </p:txBody>
      </p:sp>
      <p:graphicFrame>
        <p:nvGraphicFramePr>
          <p:cNvPr id="4" name="Table 3">
            <a:extLst>
              <a:ext uri="{FF2B5EF4-FFF2-40B4-BE49-F238E27FC236}">
                <a16:creationId xmlns:a16="http://schemas.microsoft.com/office/drawing/2014/main" id="{3EF6A354-42C1-6972-B17C-FA02277DE9C4}"/>
              </a:ext>
            </a:extLst>
          </p:cNvPr>
          <p:cNvGraphicFramePr>
            <a:graphicFrameLocks noGrp="1"/>
          </p:cNvGraphicFramePr>
          <p:nvPr>
            <p:extLst>
              <p:ext uri="{D42A27DB-BD31-4B8C-83A1-F6EECF244321}">
                <p14:modId xmlns:p14="http://schemas.microsoft.com/office/powerpoint/2010/main" val="2962974234"/>
              </p:ext>
            </p:extLst>
          </p:nvPr>
        </p:nvGraphicFramePr>
        <p:xfrm>
          <a:off x="396239" y="1690687"/>
          <a:ext cx="3677921" cy="4812349"/>
        </p:xfrm>
        <a:graphic>
          <a:graphicData uri="http://schemas.openxmlformats.org/drawingml/2006/table">
            <a:tbl>
              <a:tblPr/>
              <a:tblGrid>
                <a:gridCol w="2371957">
                  <a:extLst>
                    <a:ext uri="{9D8B030D-6E8A-4147-A177-3AD203B41FA5}">
                      <a16:colId xmlns:a16="http://schemas.microsoft.com/office/drawing/2014/main" val="1706994892"/>
                    </a:ext>
                  </a:extLst>
                </a:gridCol>
                <a:gridCol w="1305964">
                  <a:extLst>
                    <a:ext uri="{9D8B030D-6E8A-4147-A177-3AD203B41FA5}">
                      <a16:colId xmlns:a16="http://schemas.microsoft.com/office/drawing/2014/main" val="1023285305"/>
                    </a:ext>
                  </a:extLst>
                </a:gridCol>
              </a:tblGrid>
              <a:tr h="248010">
                <a:tc>
                  <a:txBody>
                    <a:bodyPr/>
                    <a:lstStyle/>
                    <a:p>
                      <a:pPr algn="ctr" fontAlgn="ctr"/>
                      <a:r>
                        <a:rPr lang="en-US" sz="1000" b="1" i="0" u="none" strike="noStrike">
                          <a:solidFill>
                            <a:srgbClr val="FFFFFF"/>
                          </a:solidFill>
                          <a:effectLst/>
                          <a:latin typeface="Arial Rounded MT Bold" panose="020F0704030504030204" pitchFamily="34" charset="77"/>
                        </a:rPr>
                        <a:t>Asset Classes</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48235"/>
                    </a:solidFill>
                  </a:tcPr>
                </a:tc>
                <a:tc>
                  <a:txBody>
                    <a:bodyPr/>
                    <a:lstStyle/>
                    <a:p>
                      <a:pPr algn="ctr" fontAlgn="ctr"/>
                      <a:r>
                        <a:rPr lang="en-US" sz="1000" b="1" i="0" u="none" strike="noStrike">
                          <a:solidFill>
                            <a:srgbClr val="FFFFFF"/>
                          </a:solidFill>
                          <a:effectLst/>
                          <a:latin typeface="Arial Rounded MT Bold" panose="020F0704030504030204" pitchFamily="34" charset="77"/>
                        </a:rPr>
                        <a:t>% Volatility </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48235"/>
                    </a:solidFill>
                  </a:tcPr>
                </a:tc>
                <a:extLst>
                  <a:ext uri="{0D108BD9-81ED-4DB2-BD59-A6C34878D82A}">
                    <a16:rowId xmlns:a16="http://schemas.microsoft.com/office/drawing/2014/main" val="2520675594"/>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NASDAQ-100</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27.81%</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032823595"/>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Russell 2000</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20.11%</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48313430"/>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S&amp;P 500 Growth</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19.78%</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926536908"/>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S&amp;P 500 Dividend</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19.52%</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363841388"/>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S&amp;P 500 Value</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18.98%</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185616751"/>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S&amp;P 500 Momentum</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18.74%</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13212782"/>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MSCI Emerging Markets</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18.33%</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852656202"/>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S&amp;P 500 Quality</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18.09%</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98566395"/>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S&amp;P 500</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17.95%</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623676791"/>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MSCI World ex-US</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17.01%</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490897746"/>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Exchange-Listed Preferred &amp; Hybrid Securities Index</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16.86%</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867033123"/>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S&amp;P Global REIT Index</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16.53%</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088930620"/>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MSCI World</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16.21%</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090966595"/>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MSCI ACWI</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15.85%</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021426713"/>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MSCI EAFE</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15.29%</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309087374"/>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9% U.S. Equity Buffer - Jan</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15.23%</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49315805"/>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S&amp;P Global BMI Index</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14.55%</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897690884"/>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Commodity Index</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14.12%</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450289391"/>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US Treasury 20+ Year Index</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13.72%</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879793479"/>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S&amp;P 500 Low Volatility</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13.24%</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930441730"/>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15% U.S. Equity Buffer - Jan</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11.74%</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393870619"/>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30% U.S. Equity Buffer - Jan</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9.03%</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058257640"/>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20% Quarterly U.S. Equity Buffer</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6.33%</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052162852"/>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US TIPS Index</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5.64%</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813843790"/>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US Corporate High Yield Bond Index</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5.13%</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044761564"/>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US Aggregate Bond Index</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4.18%</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367648760"/>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Municipal Bond Index</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3.14%</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893465447"/>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U.S. Treasury 1-3 Year Index</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1.42%</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708344273"/>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US Treasury Bills Index</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dirty="0">
                          <a:solidFill>
                            <a:srgbClr val="000000"/>
                          </a:solidFill>
                          <a:effectLst/>
                          <a:latin typeface="Arial Rounded MT Bold" panose="020F0704030504030204" pitchFamily="34" charset="77"/>
                        </a:rPr>
                        <a:t>0.16%</a:t>
                      </a:r>
                    </a:p>
                  </a:txBody>
                  <a:tcPr marL="3234" marR="3234" marT="32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995284472"/>
                  </a:ext>
                </a:extLst>
              </a:tr>
            </a:tbl>
          </a:graphicData>
        </a:graphic>
      </p:graphicFrame>
      <p:graphicFrame>
        <p:nvGraphicFramePr>
          <p:cNvPr id="9" name="Chart 8">
            <a:extLst>
              <a:ext uri="{FF2B5EF4-FFF2-40B4-BE49-F238E27FC236}">
                <a16:creationId xmlns:a16="http://schemas.microsoft.com/office/drawing/2014/main" id="{94E8BBF4-7B0E-1B3C-B8C1-F4486093D68C}"/>
              </a:ext>
            </a:extLst>
          </p:cNvPr>
          <p:cNvGraphicFramePr>
            <a:graphicFrameLocks/>
          </p:cNvGraphicFramePr>
          <p:nvPr>
            <p:extLst>
              <p:ext uri="{D42A27DB-BD31-4B8C-83A1-F6EECF244321}">
                <p14:modId xmlns:p14="http://schemas.microsoft.com/office/powerpoint/2010/main" val="533560608"/>
              </p:ext>
            </p:extLst>
          </p:nvPr>
        </p:nvGraphicFramePr>
        <p:xfrm>
          <a:off x="4199466" y="1690685"/>
          <a:ext cx="7596293" cy="48123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8510900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DD544-22C5-1B43-DCD1-0F5707634517}"/>
              </a:ext>
            </a:extLst>
          </p:cNvPr>
          <p:cNvSpPr>
            <a:spLocks noGrp="1"/>
          </p:cNvSpPr>
          <p:nvPr>
            <p:ph type="title"/>
          </p:nvPr>
        </p:nvSpPr>
        <p:spPr/>
        <p:txBody>
          <a:bodyPr/>
          <a:lstStyle/>
          <a:p>
            <a:pPr algn="ctr"/>
            <a:r>
              <a:rPr lang="en-US" b="1" dirty="0">
                <a:latin typeface="Arial Rounded MT Bold" panose="020F0704030504030204" pitchFamily="34" charset="77"/>
              </a:rPr>
              <a:t>Risk Adjusted Return </a:t>
            </a:r>
          </a:p>
        </p:txBody>
      </p:sp>
      <p:graphicFrame>
        <p:nvGraphicFramePr>
          <p:cNvPr id="4" name="Table 3">
            <a:extLst>
              <a:ext uri="{FF2B5EF4-FFF2-40B4-BE49-F238E27FC236}">
                <a16:creationId xmlns:a16="http://schemas.microsoft.com/office/drawing/2014/main" id="{98FFF08C-9D64-D501-1FB0-B2DE5FA8EC02}"/>
              </a:ext>
            </a:extLst>
          </p:cNvPr>
          <p:cNvGraphicFramePr>
            <a:graphicFrameLocks noGrp="1"/>
          </p:cNvGraphicFramePr>
          <p:nvPr>
            <p:extLst>
              <p:ext uri="{D42A27DB-BD31-4B8C-83A1-F6EECF244321}">
                <p14:modId xmlns:p14="http://schemas.microsoft.com/office/powerpoint/2010/main" val="3437815051"/>
              </p:ext>
            </p:extLst>
          </p:nvPr>
        </p:nvGraphicFramePr>
        <p:xfrm>
          <a:off x="355599" y="1690686"/>
          <a:ext cx="3423920" cy="4802201"/>
        </p:xfrm>
        <a:graphic>
          <a:graphicData uri="http://schemas.openxmlformats.org/drawingml/2006/table">
            <a:tbl>
              <a:tblPr/>
              <a:tblGrid>
                <a:gridCol w="1983999">
                  <a:extLst>
                    <a:ext uri="{9D8B030D-6E8A-4147-A177-3AD203B41FA5}">
                      <a16:colId xmlns:a16="http://schemas.microsoft.com/office/drawing/2014/main" val="3046792191"/>
                    </a:ext>
                  </a:extLst>
                </a:gridCol>
                <a:gridCol w="1439921">
                  <a:extLst>
                    <a:ext uri="{9D8B030D-6E8A-4147-A177-3AD203B41FA5}">
                      <a16:colId xmlns:a16="http://schemas.microsoft.com/office/drawing/2014/main" val="3262706888"/>
                    </a:ext>
                  </a:extLst>
                </a:gridCol>
              </a:tblGrid>
              <a:tr h="243333">
                <a:tc>
                  <a:txBody>
                    <a:bodyPr/>
                    <a:lstStyle/>
                    <a:p>
                      <a:pPr algn="ctr" fontAlgn="ctr"/>
                      <a:r>
                        <a:rPr lang="en-US" sz="1000" b="1" i="0" u="none" strike="noStrike" dirty="0">
                          <a:solidFill>
                            <a:srgbClr val="FFFFFF"/>
                          </a:solidFill>
                          <a:effectLst/>
                          <a:latin typeface="Arial Rounded MT Bold" panose="020F0704030504030204" pitchFamily="34" charset="77"/>
                        </a:rPr>
                        <a:t>Asset Classes</a:t>
                      </a:r>
                    </a:p>
                  </a:txBody>
                  <a:tcPr marL="3234" marR="3234" marT="32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48235"/>
                    </a:solidFill>
                  </a:tcPr>
                </a:tc>
                <a:tc>
                  <a:txBody>
                    <a:bodyPr/>
                    <a:lstStyle/>
                    <a:p>
                      <a:pPr algn="ctr" fontAlgn="ctr"/>
                      <a:r>
                        <a:rPr lang="en-US" sz="1000" b="1" i="0" u="none" strike="noStrike">
                          <a:solidFill>
                            <a:srgbClr val="FFFFFF"/>
                          </a:solidFill>
                          <a:effectLst/>
                          <a:latin typeface="Arial Rounded MT Bold" panose="020F0704030504030204" pitchFamily="34" charset="77"/>
                        </a:rPr>
                        <a:t>Risk Adjusted Return </a:t>
                      </a:r>
                    </a:p>
                  </a:txBody>
                  <a:tcPr marL="3234" marR="3234" marT="32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48235"/>
                    </a:solidFill>
                  </a:tcPr>
                </a:tc>
                <a:extLst>
                  <a:ext uri="{0D108BD9-81ED-4DB2-BD59-A6C34878D82A}">
                    <a16:rowId xmlns:a16="http://schemas.microsoft.com/office/drawing/2014/main" val="1466666370"/>
                  </a:ext>
                </a:extLst>
              </a:tr>
              <a:tr h="154423">
                <a:tc>
                  <a:txBody>
                    <a:bodyPr/>
                    <a:lstStyle/>
                    <a:p>
                      <a:pPr algn="ctr" fontAlgn="ctr"/>
                      <a:r>
                        <a:rPr lang="en-US" sz="700" b="1" i="0" u="none" strike="noStrike">
                          <a:solidFill>
                            <a:srgbClr val="000000"/>
                          </a:solidFill>
                          <a:effectLst/>
                          <a:latin typeface="Arial Rounded MT Bold" panose="020F0704030504030204" pitchFamily="34" charset="77"/>
                        </a:rPr>
                        <a:t>US Treasury Bills Index</a:t>
                      </a:r>
                    </a:p>
                  </a:txBody>
                  <a:tcPr marL="3234" marR="3234" marT="32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24.9509</a:t>
                      </a:r>
                    </a:p>
                  </a:txBody>
                  <a:tcPr marL="3234" marR="3234" marT="32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650464683"/>
                  </a:ext>
                </a:extLst>
              </a:tr>
              <a:tr h="154423">
                <a:tc>
                  <a:txBody>
                    <a:bodyPr/>
                    <a:lstStyle/>
                    <a:p>
                      <a:pPr algn="ctr" fontAlgn="ctr"/>
                      <a:r>
                        <a:rPr lang="en-US" sz="700" b="1" i="0" u="none" strike="noStrike">
                          <a:solidFill>
                            <a:srgbClr val="000000"/>
                          </a:solidFill>
                          <a:effectLst/>
                          <a:latin typeface="Arial Rounded MT Bold" panose="020F0704030504030204" pitchFamily="34" charset="77"/>
                        </a:rPr>
                        <a:t>U.S. Treasury 1-3 Year Index</a:t>
                      </a:r>
                    </a:p>
                  </a:txBody>
                  <a:tcPr marL="3234" marR="3234" marT="32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1.2738</a:t>
                      </a:r>
                    </a:p>
                  </a:txBody>
                  <a:tcPr marL="3234" marR="3234" marT="32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206784534"/>
                  </a:ext>
                </a:extLst>
              </a:tr>
              <a:tr h="154423">
                <a:tc>
                  <a:txBody>
                    <a:bodyPr/>
                    <a:lstStyle/>
                    <a:p>
                      <a:pPr algn="ctr" fontAlgn="ctr"/>
                      <a:r>
                        <a:rPr lang="en-US" sz="700" b="1" i="0" u="none" strike="noStrike">
                          <a:solidFill>
                            <a:srgbClr val="000000"/>
                          </a:solidFill>
                          <a:effectLst/>
                          <a:latin typeface="Arial Rounded MT Bold" panose="020F0704030504030204" pitchFamily="34" charset="77"/>
                        </a:rPr>
                        <a:t>Municipal Bond Index</a:t>
                      </a:r>
                    </a:p>
                  </a:txBody>
                  <a:tcPr marL="3234" marR="3234" marT="32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1.2459</a:t>
                      </a:r>
                    </a:p>
                  </a:txBody>
                  <a:tcPr marL="3234" marR="3234" marT="32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910252401"/>
                  </a:ext>
                </a:extLst>
              </a:tr>
              <a:tr h="154423">
                <a:tc>
                  <a:txBody>
                    <a:bodyPr/>
                    <a:lstStyle/>
                    <a:p>
                      <a:pPr algn="ctr" fontAlgn="ctr"/>
                      <a:r>
                        <a:rPr lang="en-US" sz="700" b="1" i="0" u="none" strike="noStrike">
                          <a:solidFill>
                            <a:srgbClr val="000000"/>
                          </a:solidFill>
                          <a:effectLst/>
                          <a:latin typeface="Arial Rounded MT Bold" panose="020F0704030504030204" pitchFamily="34" charset="77"/>
                        </a:rPr>
                        <a:t>US Corporate High Yield Bond Index</a:t>
                      </a:r>
                    </a:p>
                  </a:txBody>
                  <a:tcPr marL="3234" marR="3234" marT="32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1.2100</a:t>
                      </a:r>
                    </a:p>
                  </a:txBody>
                  <a:tcPr marL="3234" marR="3234" marT="32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985854654"/>
                  </a:ext>
                </a:extLst>
              </a:tr>
              <a:tr h="154423">
                <a:tc>
                  <a:txBody>
                    <a:bodyPr/>
                    <a:lstStyle/>
                    <a:p>
                      <a:pPr algn="ctr" fontAlgn="ctr"/>
                      <a:r>
                        <a:rPr lang="en-US" sz="700" b="1" i="0" u="none" strike="noStrike">
                          <a:solidFill>
                            <a:srgbClr val="000000"/>
                          </a:solidFill>
                          <a:effectLst/>
                          <a:latin typeface="Arial Rounded MT Bold" panose="020F0704030504030204" pitchFamily="34" charset="77"/>
                        </a:rPr>
                        <a:t>US Aggregate Bond Index</a:t>
                      </a:r>
                    </a:p>
                  </a:txBody>
                  <a:tcPr marL="3234" marR="3234" marT="32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1.0978</a:t>
                      </a:r>
                    </a:p>
                  </a:txBody>
                  <a:tcPr marL="3234" marR="3234" marT="32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70908120"/>
                  </a:ext>
                </a:extLst>
              </a:tr>
              <a:tr h="154423">
                <a:tc>
                  <a:txBody>
                    <a:bodyPr/>
                    <a:lstStyle/>
                    <a:p>
                      <a:pPr algn="ctr" fontAlgn="ctr"/>
                      <a:r>
                        <a:rPr lang="en-US" sz="700" b="1" i="0" u="none" strike="noStrike">
                          <a:solidFill>
                            <a:srgbClr val="000000"/>
                          </a:solidFill>
                          <a:effectLst/>
                          <a:latin typeface="Arial Rounded MT Bold" panose="020F0704030504030204" pitchFamily="34" charset="77"/>
                        </a:rPr>
                        <a:t>S&amp;P 500 Low Volatility</a:t>
                      </a:r>
                    </a:p>
                  </a:txBody>
                  <a:tcPr marL="3234" marR="3234" marT="32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0.8832</a:t>
                      </a:r>
                    </a:p>
                  </a:txBody>
                  <a:tcPr marL="3234" marR="3234" marT="32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935368205"/>
                  </a:ext>
                </a:extLst>
              </a:tr>
              <a:tr h="154423">
                <a:tc>
                  <a:txBody>
                    <a:bodyPr/>
                    <a:lstStyle/>
                    <a:p>
                      <a:pPr algn="ctr" fontAlgn="ctr"/>
                      <a:r>
                        <a:rPr lang="en-US" sz="700" b="1" i="0" u="none" strike="noStrike">
                          <a:solidFill>
                            <a:srgbClr val="000000"/>
                          </a:solidFill>
                          <a:effectLst/>
                          <a:latin typeface="Arial Rounded MT Bold" panose="020F0704030504030204" pitchFamily="34" charset="77"/>
                        </a:rPr>
                        <a:t>US TIPS Index</a:t>
                      </a:r>
                    </a:p>
                  </a:txBody>
                  <a:tcPr marL="3234" marR="3234" marT="32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0.8268</a:t>
                      </a:r>
                    </a:p>
                  </a:txBody>
                  <a:tcPr marL="3234" marR="3234" marT="32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252172792"/>
                  </a:ext>
                </a:extLst>
              </a:tr>
              <a:tr h="154423">
                <a:tc>
                  <a:txBody>
                    <a:bodyPr/>
                    <a:lstStyle/>
                    <a:p>
                      <a:pPr algn="ctr" fontAlgn="ctr"/>
                      <a:r>
                        <a:rPr lang="en-US" sz="700" b="1" i="0" u="none" strike="noStrike">
                          <a:solidFill>
                            <a:srgbClr val="000000"/>
                          </a:solidFill>
                          <a:effectLst/>
                          <a:latin typeface="Arial Rounded MT Bold" panose="020F0704030504030204" pitchFamily="34" charset="77"/>
                        </a:rPr>
                        <a:t>S&amp;P 500 Quality</a:t>
                      </a:r>
                    </a:p>
                  </a:txBody>
                  <a:tcPr marL="3234" marR="3234" marT="32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0.7438</a:t>
                      </a:r>
                    </a:p>
                  </a:txBody>
                  <a:tcPr marL="3234" marR="3234" marT="32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871992466"/>
                  </a:ext>
                </a:extLst>
              </a:tr>
              <a:tr h="154423">
                <a:tc>
                  <a:txBody>
                    <a:bodyPr/>
                    <a:lstStyle/>
                    <a:p>
                      <a:pPr algn="ctr" fontAlgn="ctr"/>
                      <a:r>
                        <a:rPr lang="en-US" sz="700" b="1" i="0" u="none" strike="noStrike">
                          <a:solidFill>
                            <a:srgbClr val="000000"/>
                          </a:solidFill>
                          <a:effectLst/>
                          <a:latin typeface="Arial Rounded MT Bold" panose="020F0704030504030204" pitchFamily="34" charset="77"/>
                        </a:rPr>
                        <a:t>S&amp;P 500 Momentum</a:t>
                      </a:r>
                    </a:p>
                  </a:txBody>
                  <a:tcPr marL="3234" marR="3234" marT="32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0.7208</a:t>
                      </a:r>
                    </a:p>
                  </a:txBody>
                  <a:tcPr marL="3234" marR="3234" marT="32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131403418"/>
                  </a:ext>
                </a:extLst>
              </a:tr>
              <a:tr h="154423">
                <a:tc>
                  <a:txBody>
                    <a:bodyPr/>
                    <a:lstStyle/>
                    <a:p>
                      <a:pPr algn="ctr" fontAlgn="ctr"/>
                      <a:r>
                        <a:rPr lang="en-US" sz="700" b="1" i="0" u="none" strike="noStrike">
                          <a:solidFill>
                            <a:srgbClr val="000000"/>
                          </a:solidFill>
                          <a:effectLst/>
                          <a:latin typeface="Arial Rounded MT Bold" panose="020F0704030504030204" pitchFamily="34" charset="77"/>
                        </a:rPr>
                        <a:t>20% Quarterly U.S. Equity Buffer</a:t>
                      </a:r>
                    </a:p>
                  </a:txBody>
                  <a:tcPr marL="3234" marR="3234" marT="32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0.6717</a:t>
                      </a:r>
                    </a:p>
                  </a:txBody>
                  <a:tcPr marL="3234" marR="3234" marT="32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447289802"/>
                  </a:ext>
                </a:extLst>
              </a:tr>
              <a:tr h="154423">
                <a:tc>
                  <a:txBody>
                    <a:bodyPr/>
                    <a:lstStyle/>
                    <a:p>
                      <a:pPr algn="ctr" fontAlgn="ctr"/>
                      <a:r>
                        <a:rPr lang="en-US" sz="700" b="1" i="0" u="none" strike="noStrike">
                          <a:solidFill>
                            <a:srgbClr val="000000"/>
                          </a:solidFill>
                          <a:effectLst/>
                          <a:latin typeface="Arial Rounded MT Bold" panose="020F0704030504030204" pitchFamily="34" charset="77"/>
                        </a:rPr>
                        <a:t>30% U.S. Equity Buffer - Jan</a:t>
                      </a:r>
                    </a:p>
                  </a:txBody>
                  <a:tcPr marL="3234" marR="3234" marT="32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0.6150</a:t>
                      </a:r>
                    </a:p>
                  </a:txBody>
                  <a:tcPr marL="3234" marR="3234" marT="32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960869025"/>
                  </a:ext>
                </a:extLst>
              </a:tr>
              <a:tr h="154423">
                <a:tc>
                  <a:txBody>
                    <a:bodyPr/>
                    <a:lstStyle/>
                    <a:p>
                      <a:pPr algn="ctr" fontAlgn="ctr"/>
                      <a:r>
                        <a:rPr lang="en-US" sz="700" b="1" i="0" u="none" strike="noStrike">
                          <a:solidFill>
                            <a:srgbClr val="000000"/>
                          </a:solidFill>
                          <a:effectLst/>
                          <a:latin typeface="Arial Rounded MT Bold" panose="020F0704030504030204" pitchFamily="34" charset="77"/>
                        </a:rPr>
                        <a:t>S&amp;P 500</a:t>
                      </a:r>
                    </a:p>
                  </a:txBody>
                  <a:tcPr marL="3234" marR="3234" marT="32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0.6067</a:t>
                      </a:r>
                    </a:p>
                  </a:txBody>
                  <a:tcPr marL="3234" marR="3234" marT="32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828062163"/>
                  </a:ext>
                </a:extLst>
              </a:tr>
              <a:tr h="154423">
                <a:tc>
                  <a:txBody>
                    <a:bodyPr/>
                    <a:lstStyle/>
                    <a:p>
                      <a:pPr algn="ctr" fontAlgn="ctr"/>
                      <a:r>
                        <a:rPr lang="en-US" sz="700" b="1" i="0" u="none" strike="noStrike">
                          <a:solidFill>
                            <a:srgbClr val="000000"/>
                          </a:solidFill>
                          <a:effectLst/>
                          <a:latin typeface="Arial Rounded MT Bold" panose="020F0704030504030204" pitchFamily="34" charset="77"/>
                        </a:rPr>
                        <a:t>S&amp;P 500 Dividend</a:t>
                      </a:r>
                    </a:p>
                  </a:txBody>
                  <a:tcPr marL="3234" marR="3234" marT="32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0.5709</a:t>
                      </a:r>
                    </a:p>
                  </a:txBody>
                  <a:tcPr marL="3234" marR="3234" marT="32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250013197"/>
                  </a:ext>
                </a:extLst>
              </a:tr>
              <a:tr h="154423">
                <a:tc>
                  <a:txBody>
                    <a:bodyPr/>
                    <a:lstStyle/>
                    <a:p>
                      <a:pPr algn="ctr" fontAlgn="ctr"/>
                      <a:r>
                        <a:rPr lang="en-US" sz="700" b="1" i="0" u="none" strike="noStrike">
                          <a:solidFill>
                            <a:srgbClr val="000000"/>
                          </a:solidFill>
                          <a:effectLst/>
                          <a:latin typeface="Arial Rounded MT Bold" panose="020F0704030504030204" pitchFamily="34" charset="77"/>
                        </a:rPr>
                        <a:t>S&amp;P Global BMI Index</a:t>
                      </a:r>
                    </a:p>
                  </a:txBody>
                  <a:tcPr marL="3234" marR="3234" marT="32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0.5632</a:t>
                      </a:r>
                    </a:p>
                  </a:txBody>
                  <a:tcPr marL="3234" marR="3234" marT="32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464627862"/>
                  </a:ext>
                </a:extLst>
              </a:tr>
              <a:tr h="154423">
                <a:tc>
                  <a:txBody>
                    <a:bodyPr/>
                    <a:lstStyle/>
                    <a:p>
                      <a:pPr algn="ctr" fontAlgn="ctr"/>
                      <a:r>
                        <a:rPr lang="en-US" sz="700" b="1" i="0" u="none" strike="noStrike">
                          <a:solidFill>
                            <a:srgbClr val="000000"/>
                          </a:solidFill>
                          <a:effectLst/>
                          <a:latin typeface="Arial Rounded MT Bold" panose="020F0704030504030204" pitchFamily="34" charset="77"/>
                        </a:rPr>
                        <a:t>Commodity Index</a:t>
                      </a:r>
                    </a:p>
                  </a:txBody>
                  <a:tcPr marL="3234" marR="3234" marT="32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0.5493</a:t>
                      </a:r>
                    </a:p>
                  </a:txBody>
                  <a:tcPr marL="3234" marR="3234" marT="32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89800731"/>
                  </a:ext>
                </a:extLst>
              </a:tr>
              <a:tr h="154423">
                <a:tc>
                  <a:txBody>
                    <a:bodyPr/>
                    <a:lstStyle/>
                    <a:p>
                      <a:pPr algn="ctr" fontAlgn="ctr"/>
                      <a:r>
                        <a:rPr lang="en-US" sz="700" b="1" i="0" u="none" strike="noStrike">
                          <a:solidFill>
                            <a:srgbClr val="000000"/>
                          </a:solidFill>
                          <a:effectLst/>
                          <a:latin typeface="Arial Rounded MT Bold" panose="020F0704030504030204" pitchFamily="34" charset="77"/>
                        </a:rPr>
                        <a:t>S&amp;P 500 Growth</a:t>
                      </a:r>
                    </a:p>
                  </a:txBody>
                  <a:tcPr marL="3234" marR="3234" marT="32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0.5495</a:t>
                      </a:r>
                    </a:p>
                  </a:txBody>
                  <a:tcPr marL="3234" marR="3234" marT="32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744423827"/>
                  </a:ext>
                </a:extLst>
              </a:tr>
              <a:tr h="154423">
                <a:tc>
                  <a:txBody>
                    <a:bodyPr/>
                    <a:lstStyle/>
                    <a:p>
                      <a:pPr algn="ctr" fontAlgn="ctr"/>
                      <a:r>
                        <a:rPr lang="en-US" sz="700" b="1" i="0" u="none" strike="noStrike">
                          <a:solidFill>
                            <a:srgbClr val="000000"/>
                          </a:solidFill>
                          <a:effectLst/>
                          <a:latin typeface="Arial Rounded MT Bold" panose="020F0704030504030204" pitchFamily="34" charset="77"/>
                        </a:rPr>
                        <a:t>Russell 2000</a:t>
                      </a:r>
                    </a:p>
                  </a:txBody>
                  <a:tcPr marL="3234" marR="3234" marT="32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0.5379</a:t>
                      </a:r>
                    </a:p>
                  </a:txBody>
                  <a:tcPr marL="3234" marR="3234" marT="32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512492895"/>
                  </a:ext>
                </a:extLst>
              </a:tr>
              <a:tr h="154423">
                <a:tc>
                  <a:txBody>
                    <a:bodyPr/>
                    <a:lstStyle/>
                    <a:p>
                      <a:pPr algn="ctr" fontAlgn="ctr"/>
                      <a:r>
                        <a:rPr lang="en-US" sz="700" b="1" i="0" u="none" strike="noStrike">
                          <a:solidFill>
                            <a:srgbClr val="000000"/>
                          </a:solidFill>
                          <a:effectLst/>
                          <a:latin typeface="Arial Rounded MT Bold" panose="020F0704030504030204" pitchFamily="34" charset="77"/>
                        </a:rPr>
                        <a:t>15% U.S. Equity Buffer - Jan</a:t>
                      </a:r>
                    </a:p>
                  </a:txBody>
                  <a:tcPr marL="3234" marR="3234" marT="32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0.5075</a:t>
                      </a:r>
                    </a:p>
                  </a:txBody>
                  <a:tcPr marL="3234" marR="3234" marT="32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270452140"/>
                  </a:ext>
                </a:extLst>
              </a:tr>
              <a:tr h="154423">
                <a:tc>
                  <a:txBody>
                    <a:bodyPr/>
                    <a:lstStyle/>
                    <a:p>
                      <a:pPr algn="ctr" fontAlgn="ctr"/>
                      <a:r>
                        <a:rPr lang="en-US" sz="700" b="1" i="0" u="none" strike="noStrike">
                          <a:solidFill>
                            <a:srgbClr val="000000"/>
                          </a:solidFill>
                          <a:effectLst/>
                          <a:latin typeface="Arial Rounded MT Bold" panose="020F0704030504030204" pitchFamily="34" charset="77"/>
                        </a:rPr>
                        <a:t>9% U.S. Equity Buffer - Jan</a:t>
                      </a:r>
                    </a:p>
                  </a:txBody>
                  <a:tcPr marL="3234" marR="3234" marT="32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0.4990</a:t>
                      </a:r>
                    </a:p>
                  </a:txBody>
                  <a:tcPr marL="3234" marR="3234" marT="32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528415988"/>
                  </a:ext>
                </a:extLst>
              </a:tr>
              <a:tr h="154423">
                <a:tc>
                  <a:txBody>
                    <a:bodyPr/>
                    <a:lstStyle/>
                    <a:p>
                      <a:pPr algn="ctr" fontAlgn="ctr"/>
                      <a:r>
                        <a:rPr lang="en-US" sz="700" b="1" i="0" u="none" strike="noStrike">
                          <a:solidFill>
                            <a:srgbClr val="000000"/>
                          </a:solidFill>
                          <a:effectLst/>
                          <a:latin typeface="Arial Rounded MT Bold" panose="020F0704030504030204" pitchFamily="34" charset="77"/>
                        </a:rPr>
                        <a:t>S&amp;P 500 Value</a:t>
                      </a:r>
                    </a:p>
                  </a:txBody>
                  <a:tcPr marL="3234" marR="3234" marT="32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0.4854</a:t>
                      </a:r>
                    </a:p>
                  </a:txBody>
                  <a:tcPr marL="3234" marR="3234" marT="32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889869734"/>
                  </a:ext>
                </a:extLst>
              </a:tr>
              <a:tr h="154423">
                <a:tc>
                  <a:txBody>
                    <a:bodyPr/>
                    <a:lstStyle/>
                    <a:p>
                      <a:pPr algn="ctr" fontAlgn="ctr"/>
                      <a:r>
                        <a:rPr lang="en-US" sz="700" b="1" i="0" u="none" strike="noStrike">
                          <a:solidFill>
                            <a:srgbClr val="000000"/>
                          </a:solidFill>
                          <a:effectLst/>
                          <a:latin typeface="Arial Rounded MT Bold" panose="020F0704030504030204" pitchFamily="34" charset="77"/>
                        </a:rPr>
                        <a:t>MSCI EAFE</a:t>
                      </a:r>
                    </a:p>
                  </a:txBody>
                  <a:tcPr marL="3234" marR="3234" marT="32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0.4709</a:t>
                      </a:r>
                    </a:p>
                  </a:txBody>
                  <a:tcPr marL="3234" marR="3234" marT="32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342102836"/>
                  </a:ext>
                </a:extLst>
              </a:tr>
              <a:tr h="154423">
                <a:tc>
                  <a:txBody>
                    <a:bodyPr/>
                    <a:lstStyle/>
                    <a:p>
                      <a:pPr algn="ctr" fontAlgn="ctr"/>
                      <a:r>
                        <a:rPr lang="en-US" sz="700" b="1" i="0" u="none" strike="noStrike">
                          <a:solidFill>
                            <a:srgbClr val="000000"/>
                          </a:solidFill>
                          <a:effectLst/>
                          <a:latin typeface="Arial Rounded MT Bold" panose="020F0704030504030204" pitchFamily="34" charset="77"/>
                        </a:rPr>
                        <a:t>S&amp;P Global REIT Index</a:t>
                      </a:r>
                    </a:p>
                  </a:txBody>
                  <a:tcPr marL="3234" marR="3234" marT="32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0.4675</a:t>
                      </a:r>
                    </a:p>
                  </a:txBody>
                  <a:tcPr marL="3234" marR="3234" marT="32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559908350"/>
                  </a:ext>
                </a:extLst>
              </a:tr>
              <a:tr h="154423">
                <a:tc>
                  <a:txBody>
                    <a:bodyPr/>
                    <a:lstStyle/>
                    <a:p>
                      <a:pPr algn="ctr" fontAlgn="ctr"/>
                      <a:r>
                        <a:rPr lang="en-US" sz="700" b="1" i="0" u="none" strike="noStrike">
                          <a:solidFill>
                            <a:srgbClr val="000000"/>
                          </a:solidFill>
                          <a:effectLst/>
                          <a:latin typeface="Arial Rounded MT Bold" panose="020F0704030504030204" pitchFamily="34" charset="77"/>
                        </a:rPr>
                        <a:t>MSCI Emerging Markets</a:t>
                      </a:r>
                    </a:p>
                  </a:txBody>
                  <a:tcPr marL="3234" marR="3234" marT="32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0.4301</a:t>
                      </a:r>
                    </a:p>
                  </a:txBody>
                  <a:tcPr marL="3234" marR="3234" marT="32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892786032"/>
                  </a:ext>
                </a:extLst>
              </a:tr>
              <a:tr h="154423">
                <a:tc>
                  <a:txBody>
                    <a:bodyPr/>
                    <a:lstStyle/>
                    <a:p>
                      <a:pPr algn="ctr" fontAlgn="ctr"/>
                      <a:r>
                        <a:rPr lang="en-US" sz="700" b="1" i="0" u="none" strike="noStrike">
                          <a:solidFill>
                            <a:srgbClr val="000000"/>
                          </a:solidFill>
                          <a:effectLst/>
                          <a:latin typeface="Arial Rounded MT Bold" panose="020F0704030504030204" pitchFamily="34" charset="77"/>
                        </a:rPr>
                        <a:t>MSCI ACWI</a:t>
                      </a:r>
                    </a:p>
                  </a:txBody>
                  <a:tcPr marL="3234" marR="3234" marT="32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0.4285</a:t>
                      </a:r>
                    </a:p>
                  </a:txBody>
                  <a:tcPr marL="3234" marR="3234" marT="32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637638322"/>
                  </a:ext>
                </a:extLst>
              </a:tr>
              <a:tr h="154423">
                <a:tc>
                  <a:txBody>
                    <a:bodyPr/>
                    <a:lstStyle/>
                    <a:p>
                      <a:pPr algn="ctr" fontAlgn="ctr"/>
                      <a:r>
                        <a:rPr lang="en-US" sz="700" b="1" i="0" u="none" strike="noStrike">
                          <a:solidFill>
                            <a:srgbClr val="000000"/>
                          </a:solidFill>
                          <a:effectLst/>
                          <a:latin typeface="Arial Rounded MT Bold" panose="020F0704030504030204" pitchFamily="34" charset="77"/>
                        </a:rPr>
                        <a:t>MSCI World</a:t>
                      </a:r>
                    </a:p>
                  </a:txBody>
                  <a:tcPr marL="3234" marR="3234" marT="32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0.4274</a:t>
                      </a:r>
                    </a:p>
                  </a:txBody>
                  <a:tcPr marL="3234" marR="3234" marT="32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601256879"/>
                  </a:ext>
                </a:extLst>
              </a:tr>
              <a:tr h="154423">
                <a:tc>
                  <a:txBody>
                    <a:bodyPr/>
                    <a:lstStyle/>
                    <a:p>
                      <a:pPr algn="ctr" fontAlgn="ctr"/>
                      <a:r>
                        <a:rPr lang="en-US" sz="700" b="1" i="0" u="none" strike="noStrike">
                          <a:solidFill>
                            <a:srgbClr val="000000"/>
                          </a:solidFill>
                          <a:effectLst/>
                          <a:latin typeface="Arial Rounded MT Bold" panose="020F0704030504030204" pitchFamily="34" charset="77"/>
                        </a:rPr>
                        <a:t>NASDAQ-100</a:t>
                      </a:r>
                    </a:p>
                  </a:txBody>
                  <a:tcPr marL="3234" marR="3234" marT="32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0.3569</a:t>
                      </a:r>
                    </a:p>
                  </a:txBody>
                  <a:tcPr marL="3234" marR="3234" marT="32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563395714"/>
                  </a:ext>
                </a:extLst>
              </a:tr>
              <a:tr h="154423">
                <a:tc>
                  <a:txBody>
                    <a:bodyPr/>
                    <a:lstStyle/>
                    <a:p>
                      <a:pPr algn="ctr" fontAlgn="ctr"/>
                      <a:r>
                        <a:rPr lang="en-US" sz="700" b="1" i="0" u="none" strike="noStrike">
                          <a:solidFill>
                            <a:srgbClr val="000000"/>
                          </a:solidFill>
                          <a:effectLst/>
                          <a:latin typeface="Arial Rounded MT Bold" panose="020F0704030504030204" pitchFamily="34" charset="77"/>
                        </a:rPr>
                        <a:t>US Treasury 20+ Year Index</a:t>
                      </a:r>
                    </a:p>
                  </a:txBody>
                  <a:tcPr marL="3234" marR="3234" marT="32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0.3213</a:t>
                      </a:r>
                    </a:p>
                  </a:txBody>
                  <a:tcPr marL="3234" marR="3234" marT="32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126538825"/>
                  </a:ext>
                </a:extLst>
              </a:tr>
              <a:tr h="154423">
                <a:tc>
                  <a:txBody>
                    <a:bodyPr/>
                    <a:lstStyle/>
                    <a:p>
                      <a:pPr algn="ctr" fontAlgn="ctr"/>
                      <a:r>
                        <a:rPr lang="en-US" sz="700" b="1" i="0" u="none" strike="noStrike">
                          <a:solidFill>
                            <a:srgbClr val="000000"/>
                          </a:solidFill>
                          <a:effectLst/>
                          <a:latin typeface="Arial Rounded MT Bold" panose="020F0704030504030204" pitchFamily="34" charset="77"/>
                        </a:rPr>
                        <a:t>MSCI World ex-US</a:t>
                      </a:r>
                    </a:p>
                  </a:txBody>
                  <a:tcPr marL="3234" marR="3234" marT="32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0.3094</a:t>
                      </a:r>
                    </a:p>
                  </a:txBody>
                  <a:tcPr marL="3234" marR="3234" marT="32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849860524"/>
                  </a:ext>
                </a:extLst>
              </a:tr>
              <a:tr h="235024">
                <a:tc>
                  <a:txBody>
                    <a:bodyPr/>
                    <a:lstStyle/>
                    <a:p>
                      <a:pPr algn="ctr" fontAlgn="ctr"/>
                      <a:r>
                        <a:rPr lang="en-US" sz="700" b="1" i="0" u="none" strike="noStrike">
                          <a:solidFill>
                            <a:srgbClr val="000000"/>
                          </a:solidFill>
                          <a:effectLst/>
                          <a:latin typeface="Arial Rounded MT Bold" panose="020F0704030504030204" pitchFamily="34" charset="77"/>
                        </a:rPr>
                        <a:t>Exchange-Listed Preferred &amp; Hybrid Securities Index</a:t>
                      </a:r>
                    </a:p>
                  </a:txBody>
                  <a:tcPr marL="3234" marR="3234" marT="32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dirty="0">
                          <a:solidFill>
                            <a:srgbClr val="000000"/>
                          </a:solidFill>
                          <a:effectLst/>
                          <a:latin typeface="Arial Rounded MT Bold" panose="020F0704030504030204" pitchFamily="34" charset="77"/>
                        </a:rPr>
                        <a:t>0.2850</a:t>
                      </a:r>
                    </a:p>
                  </a:txBody>
                  <a:tcPr marL="3234" marR="3234" marT="32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366308451"/>
                  </a:ext>
                </a:extLst>
              </a:tr>
            </a:tbl>
          </a:graphicData>
        </a:graphic>
      </p:graphicFrame>
      <p:graphicFrame>
        <p:nvGraphicFramePr>
          <p:cNvPr id="7" name="Chart 6">
            <a:extLst>
              <a:ext uri="{FF2B5EF4-FFF2-40B4-BE49-F238E27FC236}">
                <a16:creationId xmlns:a16="http://schemas.microsoft.com/office/drawing/2014/main" id="{7825A46A-E511-C4C6-AAEB-D439291028C8}"/>
              </a:ext>
            </a:extLst>
          </p:cNvPr>
          <p:cNvGraphicFramePr>
            <a:graphicFrameLocks/>
          </p:cNvGraphicFramePr>
          <p:nvPr>
            <p:extLst>
              <p:ext uri="{D42A27DB-BD31-4B8C-83A1-F6EECF244321}">
                <p14:modId xmlns:p14="http://schemas.microsoft.com/office/powerpoint/2010/main" val="2240036033"/>
              </p:ext>
            </p:extLst>
          </p:nvPr>
        </p:nvGraphicFramePr>
        <p:xfrm>
          <a:off x="3956365" y="1690674"/>
          <a:ext cx="7880036" cy="48022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8659665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DE5133-5052-8169-85EE-18C5E0DBB3BA}"/>
              </a:ext>
            </a:extLst>
          </p:cNvPr>
          <p:cNvSpPr>
            <a:spLocks noGrp="1"/>
          </p:cNvSpPr>
          <p:nvPr>
            <p:ph type="title"/>
          </p:nvPr>
        </p:nvSpPr>
        <p:spPr>
          <a:xfrm>
            <a:off x="6096000" y="365125"/>
            <a:ext cx="5257798" cy="1807305"/>
          </a:xfrm>
        </p:spPr>
        <p:txBody>
          <a:bodyPr>
            <a:normAutofit/>
          </a:bodyPr>
          <a:lstStyle/>
          <a:p>
            <a:pPr algn="ctr"/>
            <a:r>
              <a:rPr lang="en-US" b="1" dirty="0">
                <a:latin typeface="Arial Rounded MT Bold" panose="020F0704030504030204" pitchFamily="34" charset="77"/>
              </a:rPr>
              <a:t>Observations</a:t>
            </a:r>
          </a:p>
        </p:txBody>
      </p:sp>
      <p:pic>
        <p:nvPicPr>
          <p:cNvPr id="7" name="Picture 4" descr="Graph on document with pen">
            <a:extLst>
              <a:ext uri="{FF2B5EF4-FFF2-40B4-BE49-F238E27FC236}">
                <a16:creationId xmlns:a16="http://schemas.microsoft.com/office/drawing/2014/main" id="{34889AAE-62FC-098A-D4BE-7AA678DCCB35}"/>
              </a:ext>
            </a:extLst>
          </p:cNvPr>
          <p:cNvPicPr>
            <a:picLocks noChangeAspect="1"/>
          </p:cNvPicPr>
          <p:nvPr/>
        </p:nvPicPr>
        <p:blipFill rotWithShape="1">
          <a:blip r:embed="rId2"/>
          <a:srcRect l="27094" r="13371" b="-1"/>
          <a:stretch/>
        </p:blipFill>
        <p:spPr>
          <a:xfrm>
            <a:off x="3" y="10"/>
            <a:ext cx="5506718"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8" name="Content Placeholder 2">
            <a:extLst>
              <a:ext uri="{FF2B5EF4-FFF2-40B4-BE49-F238E27FC236}">
                <a16:creationId xmlns:a16="http://schemas.microsoft.com/office/drawing/2014/main" id="{78DCC52C-7A4A-B1DD-78DE-31A504A46BC8}"/>
              </a:ext>
            </a:extLst>
          </p:cNvPr>
          <p:cNvSpPr>
            <a:spLocks noGrp="1"/>
          </p:cNvSpPr>
          <p:nvPr>
            <p:ph idx="1"/>
          </p:nvPr>
        </p:nvSpPr>
        <p:spPr>
          <a:xfrm>
            <a:off x="6096000" y="2333297"/>
            <a:ext cx="5257798" cy="3843666"/>
          </a:xfrm>
        </p:spPr>
        <p:txBody>
          <a:bodyPr>
            <a:normAutofit lnSpcReduction="10000"/>
          </a:bodyPr>
          <a:lstStyle/>
          <a:p>
            <a:r>
              <a:rPr lang="en-US" sz="1900" dirty="0">
                <a:latin typeface="Arial Rounded MT Bold" panose="020F0704030504030204" pitchFamily="34" charset="77"/>
              </a:rPr>
              <a:t>S&amp;P 500 Momentum asset class was best for annualized return at 13.51% and still maintained a respectable risk adjusted return relative to the other asset classes.</a:t>
            </a:r>
          </a:p>
          <a:p>
            <a:r>
              <a:rPr lang="en-US" sz="1900" dirty="0">
                <a:latin typeface="Arial Rounded MT Bold" panose="020F0704030504030204" pitchFamily="34" charset="77"/>
              </a:rPr>
              <a:t>NASDAQ-100 asset class had a high volatility of 27.81% indicating that investing in tech stocks can be risky </a:t>
            </a:r>
          </a:p>
          <a:p>
            <a:r>
              <a:rPr lang="en-US" sz="1900" dirty="0">
                <a:latin typeface="Arial Rounded MT Bold" panose="020F0704030504030204" pitchFamily="34" charset="77"/>
              </a:rPr>
              <a:t>US Treasury Bills Index greatly outperformed every other asset class at at nearly 25 in terms of risk adjusted return, but it is noteworthy to mention it does have a lower annualized return of 4.06%</a:t>
            </a:r>
          </a:p>
        </p:txBody>
      </p:sp>
    </p:spTree>
    <p:extLst>
      <p:ext uri="{BB962C8B-B14F-4D97-AF65-F5344CB8AC3E}">
        <p14:creationId xmlns:p14="http://schemas.microsoft.com/office/powerpoint/2010/main" val="378593710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D56FC-3D07-656B-2196-A2A5220D06F9}"/>
              </a:ext>
            </a:extLst>
          </p:cNvPr>
          <p:cNvSpPr>
            <a:spLocks noGrp="1"/>
          </p:cNvSpPr>
          <p:nvPr>
            <p:ph type="title"/>
          </p:nvPr>
        </p:nvSpPr>
        <p:spPr/>
        <p:txBody>
          <a:bodyPr/>
          <a:lstStyle/>
          <a:p>
            <a:pPr algn="ctr"/>
            <a:r>
              <a:rPr lang="en-US" b="1" dirty="0">
                <a:latin typeface="Arial Rounded MT Bold" panose="020F0704030504030204" pitchFamily="34" charset="77"/>
              </a:rPr>
              <a:t>Portfolio Comparison </a:t>
            </a:r>
          </a:p>
        </p:txBody>
      </p:sp>
      <p:graphicFrame>
        <p:nvGraphicFramePr>
          <p:cNvPr id="5" name="Content Placeholder 4">
            <a:extLst>
              <a:ext uri="{FF2B5EF4-FFF2-40B4-BE49-F238E27FC236}">
                <a16:creationId xmlns:a16="http://schemas.microsoft.com/office/drawing/2014/main" id="{245E4A3E-F144-7579-1661-35DBA7076895}"/>
              </a:ext>
            </a:extLst>
          </p:cNvPr>
          <p:cNvGraphicFramePr>
            <a:graphicFrameLocks noGrp="1"/>
          </p:cNvGraphicFramePr>
          <p:nvPr>
            <p:ph idx="1"/>
            <p:extLst>
              <p:ext uri="{D42A27DB-BD31-4B8C-83A1-F6EECF244321}">
                <p14:modId xmlns:p14="http://schemas.microsoft.com/office/powerpoint/2010/main" val="3343059230"/>
              </p:ext>
            </p:extLst>
          </p:nvPr>
        </p:nvGraphicFramePr>
        <p:xfrm>
          <a:off x="240030" y="1690688"/>
          <a:ext cx="5334000" cy="1485900"/>
        </p:xfrm>
        <a:graphic>
          <a:graphicData uri="http://schemas.openxmlformats.org/drawingml/2006/table">
            <a:tbl>
              <a:tblPr/>
              <a:tblGrid>
                <a:gridCol w="2714625">
                  <a:extLst>
                    <a:ext uri="{9D8B030D-6E8A-4147-A177-3AD203B41FA5}">
                      <a16:colId xmlns:a16="http://schemas.microsoft.com/office/drawing/2014/main" val="2903370592"/>
                    </a:ext>
                  </a:extLst>
                </a:gridCol>
                <a:gridCol w="2619375">
                  <a:extLst>
                    <a:ext uri="{9D8B030D-6E8A-4147-A177-3AD203B41FA5}">
                      <a16:colId xmlns:a16="http://schemas.microsoft.com/office/drawing/2014/main" val="1407361087"/>
                    </a:ext>
                  </a:extLst>
                </a:gridCol>
              </a:tblGrid>
              <a:tr h="571500">
                <a:tc gridSpan="2">
                  <a:txBody>
                    <a:bodyPr/>
                    <a:lstStyle/>
                    <a:p>
                      <a:pPr algn="ctr" fontAlgn="ctr"/>
                      <a:r>
                        <a:rPr lang="en-US" sz="2600" b="1" i="0" u="none" strike="noStrike">
                          <a:solidFill>
                            <a:srgbClr val="000000"/>
                          </a:solidFill>
                          <a:effectLst/>
                          <a:latin typeface="Arial Rounded MT Bold" panose="020F0704030504030204" pitchFamily="34" charset="77"/>
                        </a:rPr>
                        <a:t>Given Portfolio Composition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hMerge="1">
                  <a:txBody>
                    <a:bodyPr/>
                    <a:lstStyle/>
                    <a:p>
                      <a:endParaRPr lang="en-US"/>
                    </a:p>
                  </a:txBody>
                  <a:tcPr/>
                </a:tc>
                <a:extLst>
                  <a:ext uri="{0D108BD9-81ED-4DB2-BD59-A6C34878D82A}">
                    <a16:rowId xmlns:a16="http://schemas.microsoft.com/office/drawing/2014/main" val="688990358"/>
                  </a:ext>
                </a:extLst>
              </a:tr>
              <a:tr h="304800">
                <a:tc gridSpan="2">
                  <a:txBody>
                    <a:bodyPr/>
                    <a:lstStyle/>
                    <a:p>
                      <a:pPr algn="ctr" fontAlgn="ctr"/>
                      <a:r>
                        <a:rPr lang="en-US" sz="1800" b="1" i="0" u="none" strike="noStrike">
                          <a:solidFill>
                            <a:srgbClr val="000000"/>
                          </a:solidFill>
                          <a:effectLst/>
                          <a:latin typeface="Arial Rounded MT Bold" panose="020F0704030504030204" pitchFamily="34" charset="77"/>
                        </a:rPr>
                        <a:t>For portfolio with: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hMerge="1">
                  <a:txBody>
                    <a:bodyPr/>
                    <a:lstStyle/>
                    <a:p>
                      <a:endParaRPr lang="en-US"/>
                    </a:p>
                  </a:txBody>
                  <a:tcPr/>
                </a:tc>
                <a:extLst>
                  <a:ext uri="{0D108BD9-81ED-4DB2-BD59-A6C34878D82A}">
                    <a16:rowId xmlns:a16="http://schemas.microsoft.com/office/drawing/2014/main" val="3808433457"/>
                  </a:ext>
                </a:extLst>
              </a:tr>
              <a:tr h="304800">
                <a:tc>
                  <a:txBody>
                    <a:bodyPr/>
                    <a:lstStyle/>
                    <a:p>
                      <a:pPr algn="ctr" fontAlgn="ctr"/>
                      <a:r>
                        <a:rPr lang="en-US" sz="1400" b="1" i="0" u="none" strike="noStrike">
                          <a:solidFill>
                            <a:srgbClr val="000000"/>
                          </a:solidFill>
                          <a:effectLst/>
                          <a:latin typeface="Arial Rounded MT Bold" panose="020F0704030504030204" pitchFamily="34" charset="77"/>
                        </a:rPr>
                        <a:t>S&amp;P 500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1" i="0" u="none" strike="noStrike" dirty="0">
                          <a:solidFill>
                            <a:srgbClr val="000000"/>
                          </a:solidFill>
                          <a:effectLst/>
                          <a:latin typeface="Arial Rounded MT Bold" panose="020F0704030504030204" pitchFamily="34" charset="77"/>
                        </a:rPr>
                        <a:t>60.00%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693687508"/>
                  </a:ext>
                </a:extLst>
              </a:tr>
              <a:tr h="304800">
                <a:tc>
                  <a:txBody>
                    <a:bodyPr/>
                    <a:lstStyle/>
                    <a:p>
                      <a:pPr algn="ctr" fontAlgn="ctr"/>
                      <a:r>
                        <a:rPr lang="en-US" sz="1400" b="1" i="0" u="none" strike="noStrike">
                          <a:solidFill>
                            <a:srgbClr val="000000"/>
                          </a:solidFill>
                          <a:effectLst/>
                          <a:latin typeface="Arial Rounded MT Bold" panose="020F0704030504030204" pitchFamily="34" charset="77"/>
                        </a:rPr>
                        <a:t>US Aggregate Bond Index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1" i="0" u="none" strike="noStrike" dirty="0">
                          <a:solidFill>
                            <a:srgbClr val="000000"/>
                          </a:solidFill>
                          <a:effectLst/>
                          <a:latin typeface="Arial Rounded MT Bold" panose="020F0704030504030204" pitchFamily="34" charset="77"/>
                        </a:rPr>
                        <a:t>40.00%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969780105"/>
                  </a:ext>
                </a:extLst>
              </a:tr>
            </a:tbl>
          </a:graphicData>
        </a:graphic>
      </p:graphicFrame>
      <p:graphicFrame>
        <p:nvGraphicFramePr>
          <p:cNvPr id="8" name="Table 7">
            <a:extLst>
              <a:ext uri="{FF2B5EF4-FFF2-40B4-BE49-F238E27FC236}">
                <a16:creationId xmlns:a16="http://schemas.microsoft.com/office/drawing/2014/main" id="{9AF7731A-8540-E5F6-DE56-33632FA7B950}"/>
              </a:ext>
            </a:extLst>
          </p:cNvPr>
          <p:cNvGraphicFramePr>
            <a:graphicFrameLocks noGrp="1"/>
          </p:cNvGraphicFramePr>
          <p:nvPr>
            <p:extLst>
              <p:ext uri="{D42A27DB-BD31-4B8C-83A1-F6EECF244321}">
                <p14:modId xmlns:p14="http://schemas.microsoft.com/office/powerpoint/2010/main" val="3783508276"/>
              </p:ext>
            </p:extLst>
          </p:nvPr>
        </p:nvGraphicFramePr>
        <p:xfrm>
          <a:off x="240030" y="3176588"/>
          <a:ext cx="5334000" cy="1435100"/>
        </p:xfrm>
        <a:graphic>
          <a:graphicData uri="http://schemas.openxmlformats.org/drawingml/2006/table">
            <a:tbl>
              <a:tblPr/>
              <a:tblGrid>
                <a:gridCol w="2714625">
                  <a:extLst>
                    <a:ext uri="{9D8B030D-6E8A-4147-A177-3AD203B41FA5}">
                      <a16:colId xmlns:a16="http://schemas.microsoft.com/office/drawing/2014/main" val="305308557"/>
                    </a:ext>
                  </a:extLst>
                </a:gridCol>
                <a:gridCol w="2619375">
                  <a:extLst>
                    <a:ext uri="{9D8B030D-6E8A-4147-A177-3AD203B41FA5}">
                      <a16:colId xmlns:a16="http://schemas.microsoft.com/office/drawing/2014/main" val="1938290524"/>
                    </a:ext>
                  </a:extLst>
                </a:gridCol>
              </a:tblGrid>
              <a:tr h="520700">
                <a:tc gridSpan="2">
                  <a:txBody>
                    <a:bodyPr/>
                    <a:lstStyle/>
                    <a:p>
                      <a:pPr algn="ctr" fontAlgn="ctr"/>
                      <a:r>
                        <a:rPr lang="en-US" sz="2600" b="1" i="0" u="none" strike="noStrike" dirty="0">
                          <a:solidFill>
                            <a:srgbClr val="000000"/>
                          </a:solidFill>
                          <a:effectLst/>
                          <a:latin typeface="Arial Rounded MT Bold" panose="020F0704030504030204" pitchFamily="34" charset="77"/>
                        </a:rPr>
                        <a:t>Given Portfolio Results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hMerge="1">
                  <a:txBody>
                    <a:bodyPr/>
                    <a:lstStyle/>
                    <a:p>
                      <a:endParaRPr lang="en-US"/>
                    </a:p>
                  </a:txBody>
                  <a:tcPr/>
                </a:tc>
                <a:extLst>
                  <a:ext uri="{0D108BD9-81ED-4DB2-BD59-A6C34878D82A}">
                    <a16:rowId xmlns:a16="http://schemas.microsoft.com/office/drawing/2014/main" val="182452483"/>
                  </a:ext>
                </a:extLst>
              </a:tr>
              <a:tr h="304800">
                <a:tc>
                  <a:txBody>
                    <a:bodyPr/>
                    <a:lstStyle/>
                    <a:p>
                      <a:pPr algn="ctr" fontAlgn="ctr"/>
                      <a:r>
                        <a:rPr lang="en-US" sz="1400" b="1" i="0" u="none" strike="noStrike">
                          <a:solidFill>
                            <a:srgbClr val="000000"/>
                          </a:solidFill>
                          <a:effectLst/>
                          <a:latin typeface="Arial Rounded MT Bold" panose="020F0704030504030204" pitchFamily="34" charset="77"/>
                        </a:rPr>
                        <a:t>Annualized Return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1" i="0" u="none" strike="noStrike" dirty="0">
                          <a:solidFill>
                            <a:srgbClr val="000000"/>
                          </a:solidFill>
                          <a:effectLst/>
                          <a:latin typeface="Arial Rounded MT Bold" panose="020F0704030504030204" pitchFamily="34" charset="77"/>
                        </a:rPr>
                        <a:t>6.72%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993816111"/>
                  </a:ext>
                </a:extLst>
              </a:tr>
              <a:tr h="304800">
                <a:tc>
                  <a:txBody>
                    <a:bodyPr/>
                    <a:lstStyle/>
                    <a:p>
                      <a:pPr algn="ctr" fontAlgn="ctr"/>
                      <a:r>
                        <a:rPr lang="en-US" sz="1400" b="1" i="0" u="none" strike="noStrike">
                          <a:solidFill>
                            <a:srgbClr val="000000"/>
                          </a:solidFill>
                          <a:effectLst/>
                          <a:latin typeface="Arial Rounded MT Bold" panose="020F0704030504030204" pitchFamily="34" charset="77"/>
                        </a:rPr>
                        <a:t>Annualized Volatility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1" i="0" u="none" strike="noStrike" dirty="0">
                          <a:solidFill>
                            <a:srgbClr val="000000"/>
                          </a:solidFill>
                          <a:effectLst/>
                          <a:latin typeface="Arial Rounded MT Bold" panose="020F0704030504030204" pitchFamily="34" charset="77"/>
                        </a:rPr>
                        <a:t>11.50%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610660166"/>
                  </a:ext>
                </a:extLst>
              </a:tr>
              <a:tr h="304800">
                <a:tc>
                  <a:txBody>
                    <a:bodyPr/>
                    <a:lstStyle/>
                    <a:p>
                      <a:pPr algn="ctr" fontAlgn="ctr"/>
                      <a:r>
                        <a:rPr lang="en-US" sz="1400" b="1" i="0" u="none" strike="noStrike">
                          <a:solidFill>
                            <a:srgbClr val="000000"/>
                          </a:solidFill>
                          <a:effectLst/>
                          <a:latin typeface="Arial Rounded MT Bold" panose="020F0704030504030204" pitchFamily="34" charset="77"/>
                        </a:rPr>
                        <a:t>Risk Adjusted Return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1" i="0" u="none" strike="noStrike" dirty="0">
                          <a:solidFill>
                            <a:srgbClr val="000000"/>
                          </a:solidFill>
                          <a:effectLst/>
                          <a:latin typeface="Arial Rounded MT Bold" panose="020F0704030504030204" pitchFamily="34" charset="77"/>
                        </a:rPr>
                        <a:t>0.584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475951191"/>
                  </a:ext>
                </a:extLst>
              </a:tr>
            </a:tbl>
          </a:graphicData>
        </a:graphic>
      </p:graphicFrame>
      <p:graphicFrame>
        <p:nvGraphicFramePr>
          <p:cNvPr id="10" name="Table 9">
            <a:extLst>
              <a:ext uri="{FF2B5EF4-FFF2-40B4-BE49-F238E27FC236}">
                <a16:creationId xmlns:a16="http://schemas.microsoft.com/office/drawing/2014/main" id="{8FB9BF70-692D-C63C-E24F-BE19A6E98119}"/>
              </a:ext>
            </a:extLst>
          </p:cNvPr>
          <p:cNvGraphicFramePr>
            <a:graphicFrameLocks noGrp="1"/>
          </p:cNvGraphicFramePr>
          <p:nvPr>
            <p:extLst>
              <p:ext uri="{D42A27DB-BD31-4B8C-83A1-F6EECF244321}">
                <p14:modId xmlns:p14="http://schemas.microsoft.com/office/powerpoint/2010/main" val="1115199683"/>
              </p:ext>
            </p:extLst>
          </p:nvPr>
        </p:nvGraphicFramePr>
        <p:xfrm>
          <a:off x="6452870" y="1712596"/>
          <a:ext cx="5499100" cy="1628267"/>
        </p:xfrm>
        <a:graphic>
          <a:graphicData uri="http://schemas.openxmlformats.org/drawingml/2006/table">
            <a:tbl>
              <a:tblPr/>
              <a:tblGrid>
                <a:gridCol w="2792437">
                  <a:extLst>
                    <a:ext uri="{9D8B030D-6E8A-4147-A177-3AD203B41FA5}">
                      <a16:colId xmlns:a16="http://schemas.microsoft.com/office/drawing/2014/main" val="1863735209"/>
                    </a:ext>
                  </a:extLst>
                </a:gridCol>
                <a:gridCol w="2706663">
                  <a:extLst>
                    <a:ext uri="{9D8B030D-6E8A-4147-A177-3AD203B41FA5}">
                      <a16:colId xmlns:a16="http://schemas.microsoft.com/office/drawing/2014/main" val="3108322868"/>
                    </a:ext>
                  </a:extLst>
                </a:gridCol>
              </a:tblGrid>
              <a:tr h="517085">
                <a:tc gridSpan="2">
                  <a:txBody>
                    <a:bodyPr/>
                    <a:lstStyle/>
                    <a:p>
                      <a:pPr algn="ctr" fontAlgn="ctr"/>
                      <a:r>
                        <a:rPr lang="en-US" sz="2600" b="1" i="0" u="none" strike="noStrike" dirty="0">
                          <a:solidFill>
                            <a:srgbClr val="000000"/>
                          </a:solidFill>
                          <a:effectLst/>
                          <a:latin typeface="Arial Rounded MT Bold" panose="020F0704030504030204" pitchFamily="34" charset="77"/>
                        </a:rPr>
                        <a:t>Desired Portfolio Composition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hMerge="1">
                  <a:txBody>
                    <a:bodyPr/>
                    <a:lstStyle/>
                    <a:p>
                      <a:endParaRPr lang="en-US"/>
                    </a:p>
                  </a:txBody>
                  <a:tcPr/>
                </a:tc>
                <a:extLst>
                  <a:ext uri="{0D108BD9-81ED-4DB2-BD59-A6C34878D82A}">
                    <a16:rowId xmlns:a16="http://schemas.microsoft.com/office/drawing/2014/main" val="3852421300"/>
                  </a:ext>
                </a:extLst>
              </a:tr>
              <a:tr h="275779">
                <a:tc gridSpan="2">
                  <a:txBody>
                    <a:bodyPr/>
                    <a:lstStyle/>
                    <a:p>
                      <a:pPr algn="ctr" fontAlgn="ctr"/>
                      <a:r>
                        <a:rPr lang="en-US" sz="1800" b="1" i="0" u="none" strike="noStrike">
                          <a:solidFill>
                            <a:srgbClr val="000000"/>
                          </a:solidFill>
                          <a:effectLst/>
                          <a:latin typeface="Arial Rounded MT Bold" panose="020F0704030504030204" pitchFamily="34" charset="77"/>
                        </a:rPr>
                        <a:t>For porfolio with: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hMerge="1">
                  <a:txBody>
                    <a:bodyPr/>
                    <a:lstStyle/>
                    <a:p>
                      <a:endParaRPr lang="en-US"/>
                    </a:p>
                  </a:txBody>
                  <a:tcPr/>
                </a:tc>
                <a:extLst>
                  <a:ext uri="{0D108BD9-81ED-4DB2-BD59-A6C34878D82A}">
                    <a16:rowId xmlns:a16="http://schemas.microsoft.com/office/drawing/2014/main" val="3579323169"/>
                  </a:ext>
                </a:extLst>
              </a:tr>
              <a:tr h="275779">
                <a:tc>
                  <a:txBody>
                    <a:bodyPr/>
                    <a:lstStyle/>
                    <a:p>
                      <a:pPr algn="ctr" fontAlgn="ctr"/>
                      <a:r>
                        <a:rPr lang="en-US" sz="1400" b="1" i="0" u="none" strike="noStrike">
                          <a:solidFill>
                            <a:srgbClr val="000000"/>
                          </a:solidFill>
                          <a:effectLst/>
                          <a:latin typeface="Arial Rounded MT Bold" panose="020F0704030504030204" pitchFamily="34" charset="77"/>
                        </a:rPr>
                        <a:t>S&amp;P 500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1" i="0" u="none" strike="noStrike" dirty="0">
                          <a:solidFill>
                            <a:srgbClr val="000000"/>
                          </a:solidFill>
                          <a:effectLst/>
                          <a:latin typeface="Arial Rounded MT Bold" panose="020F0704030504030204" pitchFamily="34" charset="77"/>
                        </a:rPr>
                        <a:t>50.00%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395961226"/>
                  </a:ext>
                </a:extLst>
              </a:tr>
              <a:tr h="275779">
                <a:tc>
                  <a:txBody>
                    <a:bodyPr/>
                    <a:lstStyle/>
                    <a:p>
                      <a:pPr algn="ctr" fontAlgn="ctr"/>
                      <a:r>
                        <a:rPr lang="en-US" sz="1400" b="1" i="0" u="none" strike="noStrike">
                          <a:solidFill>
                            <a:srgbClr val="000000"/>
                          </a:solidFill>
                          <a:effectLst/>
                          <a:latin typeface="Arial Rounded MT Bold" panose="020F0704030504030204" pitchFamily="34" charset="77"/>
                        </a:rPr>
                        <a:t>US Aggregate Bond Index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1" i="0" u="none" strike="noStrike" dirty="0">
                          <a:solidFill>
                            <a:srgbClr val="000000"/>
                          </a:solidFill>
                          <a:effectLst/>
                          <a:latin typeface="Arial Rounded MT Bold" panose="020F0704030504030204" pitchFamily="34" charset="77"/>
                        </a:rPr>
                        <a:t>20.00%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67423036"/>
                  </a:ext>
                </a:extLst>
              </a:tr>
              <a:tr h="275779">
                <a:tc>
                  <a:txBody>
                    <a:bodyPr/>
                    <a:lstStyle/>
                    <a:p>
                      <a:pPr algn="ctr" fontAlgn="ctr"/>
                      <a:r>
                        <a:rPr lang="en-US" sz="1400" b="1" i="0" u="none" strike="noStrike">
                          <a:solidFill>
                            <a:srgbClr val="000000"/>
                          </a:solidFill>
                          <a:effectLst/>
                          <a:latin typeface="Arial Rounded MT Bold" panose="020F0704030504030204" pitchFamily="34" charset="77"/>
                        </a:rPr>
                        <a:t>US Treasury Bills Index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1" i="0" u="none" strike="noStrike" dirty="0">
                          <a:solidFill>
                            <a:srgbClr val="000000"/>
                          </a:solidFill>
                          <a:effectLst/>
                          <a:latin typeface="Arial Rounded MT Bold" panose="020F0704030504030204" pitchFamily="34" charset="77"/>
                        </a:rPr>
                        <a:t>30.00%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454214809"/>
                  </a:ext>
                </a:extLst>
              </a:tr>
            </a:tbl>
          </a:graphicData>
        </a:graphic>
      </p:graphicFrame>
      <p:graphicFrame>
        <p:nvGraphicFramePr>
          <p:cNvPr id="12" name="Table 11">
            <a:extLst>
              <a:ext uri="{FF2B5EF4-FFF2-40B4-BE49-F238E27FC236}">
                <a16:creationId xmlns:a16="http://schemas.microsoft.com/office/drawing/2014/main" id="{5639B26A-34BB-F6DD-3F91-75AEFA0F626B}"/>
              </a:ext>
            </a:extLst>
          </p:cNvPr>
          <p:cNvGraphicFramePr>
            <a:graphicFrameLocks noGrp="1"/>
          </p:cNvGraphicFramePr>
          <p:nvPr>
            <p:extLst>
              <p:ext uri="{D42A27DB-BD31-4B8C-83A1-F6EECF244321}">
                <p14:modId xmlns:p14="http://schemas.microsoft.com/office/powerpoint/2010/main" val="4064650595"/>
              </p:ext>
            </p:extLst>
          </p:nvPr>
        </p:nvGraphicFramePr>
        <p:xfrm>
          <a:off x="6452870" y="3340862"/>
          <a:ext cx="5499100" cy="1270826"/>
        </p:xfrm>
        <a:graphic>
          <a:graphicData uri="http://schemas.openxmlformats.org/drawingml/2006/table">
            <a:tbl>
              <a:tblPr/>
              <a:tblGrid>
                <a:gridCol w="2792437">
                  <a:extLst>
                    <a:ext uri="{9D8B030D-6E8A-4147-A177-3AD203B41FA5}">
                      <a16:colId xmlns:a16="http://schemas.microsoft.com/office/drawing/2014/main" val="30704286"/>
                    </a:ext>
                  </a:extLst>
                </a:gridCol>
                <a:gridCol w="2706663">
                  <a:extLst>
                    <a:ext uri="{9D8B030D-6E8A-4147-A177-3AD203B41FA5}">
                      <a16:colId xmlns:a16="http://schemas.microsoft.com/office/drawing/2014/main" val="4159490991"/>
                    </a:ext>
                  </a:extLst>
                </a:gridCol>
              </a:tblGrid>
              <a:tr h="461096">
                <a:tc gridSpan="2">
                  <a:txBody>
                    <a:bodyPr/>
                    <a:lstStyle/>
                    <a:p>
                      <a:pPr algn="ctr" fontAlgn="ctr"/>
                      <a:r>
                        <a:rPr lang="en-US" sz="2600" b="1" i="0" u="none" strike="noStrike" dirty="0">
                          <a:solidFill>
                            <a:srgbClr val="000000"/>
                          </a:solidFill>
                          <a:effectLst/>
                          <a:latin typeface="Arial Rounded MT Bold" panose="020F0704030504030204" pitchFamily="34" charset="77"/>
                        </a:rPr>
                        <a:t>Desired Portfolio Results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hMerge="1">
                  <a:txBody>
                    <a:bodyPr/>
                    <a:lstStyle/>
                    <a:p>
                      <a:endParaRPr lang="en-US"/>
                    </a:p>
                  </a:txBody>
                  <a:tcPr/>
                </a:tc>
                <a:extLst>
                  <a:ext uri="{0D108BD9-81ED-4DB2-BD59-A6C34878D82A}">
                    <a16:rowId xmlns:a16="http://schemas.microsoft.com/office/drawing/2014/main" val="3447919595"/>
                  </a:ext>
                </a:extLst>
              </a:tr>
              <a:tr h="269910">
                <a:tc>
                  <a:txBody>
                    <a:bodyPr/>
                    <a:lstStyle/>
                    <a:p>
                      <a:pPr algn="ctr" fontAlgn="ctr"/>
                      <a:r>
                        <a:rPr lang="en-US" sz="1400" b="1" i="0" u="none" strike="noStrike" dirty="0">
                          <a:solidFill>
                            <a:srgbClr val="000000"/>
                          </a:solidFill>
                          <a:effectLst/>
                          <a:latin typeface="Arial Rounded MT Bold" panose="020F0704030504030204" pitchFamily="34" charset="77"/>
                        </a:rPr>
                        <a:t>Annualized Return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1" i="0" u="none" strike="noStrike" dirty="0">
                          <a:solidFill>
                            <a:srgbClr val="000000"/>
                          </a:solidFill>
                          <a:effectLst/>
                          <a:latin typeface="Arial Rounded MT Bold" panose="020F0704030504030204" pitchFamily="34" charset="77"/>
                        </a:rPr>
                        <a:t>6.82%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131583827"/>
                  </a:ext>
                </a:extLst>
              </a:tr>
              <a:tr h="269910">
                <a:tc>
                  <a:txBody>
                    <a:bodyPr/>
                    <a:lstStyle/>
                    <a:p>
                      <a:pPr algn="ctr" fontAlgn="ctr"/>
                      <a:r>
                        <a:rPr lang="en-US" sz="1400" b="1" i="0" u="none" strike="noStrike">
                          <a:solidFill>
                            <a:srgbClr val="000000"/>
                          </a:solidFill>
                          <a:effectLst/>
                          <a:latin typeface="Arial Rounded MT Bold" panose="020F0704030504030204" pitchFamily="34" charset="77"/>
                        </a:rPr>
                        <a:t>Annualized Volatility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1" i="0" u="none" strike="noStrike" dirty="0">
                          <a:solidFill>
                            <a:srgbClr val="000000"/>
                          </a:solidFill>
                          <a:effectLst/>
                          <a:latin typeface="Arial Rounded MT Bold" panose="020F0704030504030204" pitchFamily="34" charset="77"/>
                        </a:rPr>
                        <a:t>10.12%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91821218"/>
                  </a:ext>
                </a:extLst>
              </a:tr>
              <a:tr h="269910">
                <a:tc>
                  <a:txBody>
                    <a:bodyPr/>
                    <a:lstStyle/>
                    <a:p>
                      <a:pPr algn="ctr" fontAlgn="ctr"/>
                      <a:r>
                        <a:rPr lang="en-US" sz="1400" b="1" i="0" u="none" strike="noStrike">
                          <a:solidFill>
                            <a:srgbClr val="000000"/>
                          </a:solidFill>
                          <a:effectLst/>
                          <a:latin typeface="Arial Rounded MT Bold" panose="020F0704030504030204" pitchFamily="34" charset="77"/>
                        </a:rPr>
                        <a:t>Risk Adjusted Return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1" i="0" u="none" strike="noStrike" dirty="0">
                          <a:solidFill>
                            <a:srgbClr val="000000"/>
                          </a:solidFill>
                          <a:effectLst/>
                          <a:latin typeface="Arial Rounded MT Bold" panose="020F0704030504030204" pitchFamily="34" charset="77"/>
                        </a:rPr>
                        <a:t>0.674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553593311"/>
                  </a:ext>
                </a:extLst>
              </a:tr>
            </a:tbl>
          </a:graphicData>
        </a:graphic>
      </p:graphicFrame>
      <p:graphicFrame>
        <p:nvGraphicFramePr>
          <p:cNvPr id="14" name="Table 13">
            <a:extLst>
              <a:ext uri="{FF2B5EF4-FFF2-40B4-BE49-F238E27FC236}">
                <a16:creationId xmlns:a16="http://schemas.microsoft.com/office/drawing/2014/main" id="{B95AF7E3-50E0-75A6-DFBD-1F2F20A1330F}"/>
              </a:ext>
            </a:extLst>
          </p:cNvPr>
          <p:cNvGraphicFramePr>
            <a:graphicFrameLocks noGrp="1"/>
          </p:cNvGraphicFramePr>
          <p:nvPr>
            <p:extLst>
              <p:ext uri="{D42A27DB-BD31-4B8C-83A1-F6EECF244321}">
                <p14:modId xmlns:p14="http://schemas.microsoft.com/office/powerpoint/2010/main" val="1512310666"/>
              </p:ext>
            </p:extLst>
          </p:nvPr>
        </p:nvGraphicFramePr>
        <p:xfrm>
          <a:off x="838198" y="4700079"/>
          <a:ext cx="10515601" cy="1712595"/>
        </p:xfrm>
        <a:graphic>
          <a:graphicData uri="http://schemas.openxmlformats.org/drawingml/2006/table">
            <a:tbl>
              <a:tblPr/>
              <a:tblGrid>
                <a:gridCol w="10515601">
                  <a:extLst>
                    <a:ext uri="{9D8B030D-6E8A-4147-A177-3AD203B41FA5}">
                      <a16:colId xmlns:a16="http://schemas.microsoft.com/office/drawing/2014/main" val="2410271087"/>
                    </a:ext>
                  </a:extLst>
                </a:gridCol>
              </a:tblGrid>
              <a:tr h="265201">
                <a:tc>
                  <a:txBody>
                    <a:bodyPr/>
                    <a:lstStyle/>
                    <a:p>
                      <a:pPr algn="ctr" fontAlgn="ctr"/>
                      <a:r>
                        <a:rPr lang="en-US" sz="1800" b="1" i="0" u="none" strike="noStrike" dirty="0">
                          <a:solidFill>
                            <a:srgbClr val="000000"/>
                          </a:solidFill>
                          <a:effectLst/>
                          <a:latin typeface="Arial Rounded MT Bold" panose="020F0704030504030204" pitchFamily="34" charset="77"/>
                        </a:rPr>
                        <a:t>Explanation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521324296"/>
                  </a:ext>
                </a:extLst>
              </a:tr>
              <a:tr h="302260">
                <a:tc>
                  <a:txBody>
                    <a:bodyPr/>
                    <a:lstStyle/>
                    <a:p>
                      <a:pPr algn="ctr" fontAlgn="ctr"/>
                      <a:r>
                        <a:rPr lang="en-US" sz="1100" b="1" i="0" u="none" strike="noStrike" dirty="0">
                          <a:solidFill>
                            <a:srgbClr val="000000"/>
                          </a:solidFill>
                          <a:effectLst/>
                          <a:latin typeface="Arial Rounded MT Bold" panose="020F0704030504030204" pitchFamily="34" charset="77"/>
                        </a:rPr>
                        <a:t>I would personally add 30% of the US Corporate High Yield Bond Index to improve risk adjusted return. This would raise the number from 0.584 to 0.674, nearly an addition of a full 0.1.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545306590"/>
                  </a:ext>
                </a:extLst>
              </a:tr>
              <a:tr h="302260">
                <a:tc>
                  <a:txBody>
                    <a:bodyPr/>
                    <a:lstStyle/>
                    <a:p>
                      <a:pPr algn="ctr" fontAlgn="ctr"/>
                      <a:r>
                        <a:rPr lang="en-US" sz="1100" b="1" i="0" u="none" strike="noStrike" dirty="0">
                          <a:solidFill>
                            <a:srgbClr val="000000"/>
                          </a:solidFill>
                          <a:effectLst/>
                          <a:latin typeface="Arial Rounded MT Bold" panose="020F0704030504030204" pitchFamily="34" charset="77"/>
                        </a:rPr>
                        <a:t>This is a solid boost to risk adjusted return in a portfolio due to how balanced it is. It has a nice return of 6.21% while having a lower volatility at 5.31%.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882863048"/>
                  </a:ext>
                </a:extLst>
              </a:tr>
              <a:tr h="302260">
                <a:tc>
                  <a:txBody>
                    <a:bodyPr/>
                    <a:lstStyle/>
                    <a:p>
                      <a:pPr algn="ctr" fontAlgn="ctr"/>
                      <a:r>
                        <a:rPr lang="en-US" sz="1100" b="1" i="0" u="none" strike="noStrike" dirty="0">
                          <a:solidFill>
                            <a:srgbClr val="000000"/>
                          </a:solidFill>
                          <a:effectLst/>
                          <a:latin typeface="Arial Rounded MT Bold" panose="020F0704030504030204" pitchFamily="34" charset="77"/>
                        </a:rPr>
                        <a:t>If you do not find something that is balanced, you risk overvaluing either low volatility or high return, taking a hit on your risk adjusted return.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739680094"/>
                  </a:ext>
                </a:extLst>
              </a:tr>
              <a:tr h="302260">
                <a:tc>
                  <a:txBody>
                    <a:bodyPr/>
                    <a:lstStyle/>
                    <a:p>
                      <a:pPr algn="ctr" fontAlgn="ctr"/>
                      <a:r>
                        <a:rPr lang="en-US" sz="1100" b="1" i="0" u="none" strike="noStrike" dirty="0">
                          <a:solidFill>
                            <a:srgbClr val="000000"/>
                          </a:solidFill>
                          <a:effectLst/>
                          <a:latin typeface="Arial Rounded MT Bold" panose="020F0704030504030204" pitchFamily="34" charset="77"/>
                        </a:rPr>
                        <a:t>Overall, I think the US Corporate High Yield Bond Index is a great solution to upping your portfolio's risk adjusted return.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2CC"/>
                    </a:solidFill>
                  </a:tcPr>
                </a:tc>
                <a:extLst>
                  <a:ext uri="{0D108BD9-81ED-4DB2-BD59-A6C34878D82A}">
                    <a16:rowId xmlns:a16="http://schemas.microsoft.com/office/drawing/2014/main" val="4025187604"/>
                  </a:ext>
                </a:extLst>
              </a:tr>
              <a:tr h="0">
                <a:tc>
                  <a:txBody>
                    <a:bodyPr/>
                    <a:lstStyle/>
                    <a:p>
                      <a:pPr algn="ctr" fontAlgn="ctr"/>
                      <a:r>
                        <a:rPr lang="en-US" sz="1100" b="1" i="0" u="none" strike="noStrike" dirty="0">
                          <a:solidFill>
                            <a:srgbClr val="000000"/>
                          </a:solidFill>
                          <a:effectLst/>
                          <a:latin typeface="Arial Rounded MT Bold" panose="020F0704030504030204" pitchFamily="34" charset="77"/>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417468932"/>
                  </a:ext>
                </a:extLst>
              </a:tr>
            </a:tbl>
          </a:graphicData>
        </a:graphic>
      </p:graphicFrame>
    </p:spTree>
    <p:extLst>
      <p:ext uri="{BB962C8B-B14F-4D97-AF65-F5344CB8AC3E}">
        <p14:creationId xmlns:p14="http://schemas.microsoft.com/office/powerpoint/2010/main" val="243548322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88F20F8-60BF-42FE-A252-DFD5A7445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8A68847-134F-4AF1-B1C6-332344C9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8833FCC0-5623-C91B-0CC7-8E3DF625215F}"/>
              </a:ext>
            </a:extLst>
          </p:cNvPr>
          <p:cNvSpPr>
            <a:spLocks noGrp="1"/>
          </p:cNvSpPr>
          <p:nvPr>
            <p:ph type="title"/>
          </p:nvPr>
        </p:nvSpPr>
        <p:spPr>
          <a:xfrm>
            <a:off x="838200" y="365125"/>
            <a:ext cx="10515600" cy="1325563"/>
          </a:xfrm>
        </p:spPr>
        <p:txBody>
          <a:bodyPr>
            <a:normAutofit/>
          </a:bodyPr>
          <a:lstStyle/>
          <a:p>
            <a:pPr algn="ctr"/>
            <a:r>
              <a:rPr lang="en-US" b="1" dirty="0">
                <a:latin typeface="Arial Rounded MT Bold" panose="020F0704030504030204" pitchFamily="34" charset="77"/>
              </a:rPr>
              <a:t>Time Sensitive Investments </a:t>
            </a:r>
          </a:p>
        </p:txBody>
      </p:sp>
      <p:graphicFrame>
        <p:nvGraphicFramePr>
          <p:cNvPr id="4" name="Table 3">
            <a:extLst>
              <a:ext uri="{FF2B5EF4-FFF2-40B4-BE49-F238E27FC236}">
                <a16:creationId xmlns:a16="http://schemas.microsoft.com/office/drawing/2014/main" id="{F8702640-24DD-79FC-2E4A-07F8FE251A76}"/>
              </a:ext>
            </a:extLst>
          </p:cNvPr>
          <p:cNvGraphicFramePr>
            <a:graphicFrameLocks noGrp="1"/>
          </p:cNvGraphicFramePr>
          <p:nvPr>
            <p:extLst>
              <p:ext uri="{D42A27DB-BD31-4B8C-83A1-F6EECF244321}">
                <p14:modId xmlns:p14="http://schemas.microsoft.com/office/powerpoint/2010/main" val="2535098771"/>
              </p:ext>
            </p:extLst>
          </p:nvPr>
        </p:nvGraphicFramePr>
        <p:xfrm>
          <a:off x="838200" y="2055814"/>
          <a:ext cx="10451471" cy="4437061"/>
        </p:xfrm>
        <a:graphic>
          <a:graphicData uri="http://schemas.openxmlformats.org/drawingml/2006/table">
            <a:tbl>
              <a:tblPr/>
              <a:tblGrid>
                <a:gridCol w="1434220">
                  <a:extLst>
                    <a:ext uri="{9D8B030D-6E8A-4147-A177-3AD203B41FA5}">
                      <a16:colId xmlns:a16="http://schemas.microsoft.com/office/drawing/2014/main" val="2129699175"/>
                    </a:ext>
                  </a:extLst>
                </a:gridCol>
                <a:gridCol w="1548142">
                  <a:extLst>
                    <a:ext uri="{9D8B030D-6E8A-4147-A177-3AD203B41FA5}">
                      <a16:colId xmlns:a16="http://schemas.microsoft.com/office/drawing/2014/main" val="515242666"/>
                    </a:ext>
                  </a:extLst>
                </a:gridCol>
                <a:gridCol w="7469109">
                  <a:extLst>
                    <a:ext uri="{9D8B030D-6E8A-4147-A177-3AD203B41FA5}">
                      <a16:colId xmlns:a16="http://schemas.microsoft.com/office/drawing/2014/main" val="1988717097"/>
                    </a:ext>
                  </a:extLst>
                </a:gridCol>
              </a:tblGrid>
              <a:tr h="757932">
                <a:tc gridSpan="3">
                  <a:txBody>
                    <a:bodyPr/>
                    <a:lstStyle/>
                    <a:p>
                      <a:pPr algn="ctr" fontAlgn="ctr"/>
                      <a:r>
                        <a:rPr lang="en-US" sz="2000" b="1" i="0" u="none" strike="noStrike">
                          <a:solidFill>
                            <a:srgbClr val="000000"/>
                          </a:solidFill>
                          <a:effectLst/>
                          <a:latin typeface="Arial Rounded MT Bold" panose="020F0704030504030204" pitchFamily="34" charset="77"/>
                        </a:rPr>
                        <a:t>Time Sensitive Investment Goal Based on Choice of Singular Asset Class</a:t>
                      </a:r>
                    </a:p>
                  </a:txBody>
                  <a:tcPr marL="3897" marR="3897" marT="38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497B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56800903"/>
                  </a:ext>
                </a:extLst>
              </a:tr>
              <a:tr h="552658">
                <a:tc>
                  <a:txBody>
                    <a:bodyPr/>
                    <a:lstStyle/>
                    <a:p>
                      <a:pPr algn="ctr" fontAlgn="ctr"/>
                      <a:r>
                        <a:rPr lang="en-US" sz="1400" b="1" i="0" u="none" strike="noStrike">
                          <a:solidFill>
                            <a:srgbClr val="000000"/>
                          </a:solidFill>
                          <a:effectLst/>
                          <a:latin typeface="Arial Rounded MT Bold" panose="020F0704030504030204" pitchFamily="34" charset="77"/>
                        </a:rPr>
                        <a:t>Time Period </a:t>
                      </a:r>
                    </a:p>
                  </a:txBody>
                  <a:tcPr marL="3897" marR="3897" marT="38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1400" b="1" i="0" u="none" strike="noStrike" dirty="0">
                          <a:solidFill>
                            <a:srgbClr val="000000"/>
                          </a:solidFill>
                          <a:effectLst/>
                          <a:latin typeface="Arial Rounded MT Bold" panose="020F0704030504030204" pitchFamily="34" charset="77"/>
                        </a:rPr>
                        <a:t>Asset Class Chosen </a:t>
                      </a:r>
                    </a:p>
                  </a:txBody>
                  <a:tcPr marL="3897" marR="3897" marT="38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1400" b="1" i="0" u="none" strike="noStrike">
                          <a:solidFill>
                            <a:srgbClr val="000000"/>
                          </a:solidFill>
                          <a:effectLst/>
                          <a:latin typeface="Arial Rounded MT Bold" panose="020F0704030504030204" pitchFamily="34" charset="77"/>
                        </a:rPr>
                        <a:t>Explanation </a:t>
                      </a:r>
                    </a:p>
                  </a:txBody>
                  <a:tcPr marL="3897" marR="3897" marT="38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687495431"/>
                  </a:ext>
                </a:extLst>
              </a:tr>
              <a:tr h="1042157">
                <a:tc>
                  <a:txBody>
                    <a:bodyPr/>
                    <a:lstStyle/>
                    <a:p>
                      <a:pPr algn="ctr" fontAlgn="ctr"/>
                      <a:r>
                        <a:rPr lang="en-US" sz="1100" b="1" i="0" u="none" strike="noStrike">
                          <a:solidFill>
                            <a:srgbClr val="000000"/>
                          </a:solidFill>
                          <a:effectLst/>
                          <a:latin typeface="Arial Rounded MT Bold" panose="020F0704030504030204" pitchFamily="34" charset="77"/>
                        </a:rPr>
                        <a:t>1-Year Period </a:t>
                      </a:r>
                    </a:p>
                  </a:txBody>
                  <a:tcPr marL="3897" marR="3897" marT="38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ctr"/>
                      <a:r>
                        <a:rPr lang="en-US" sz="1100" b="1" i="0" u="none" strike="noStrike">
                          <a:solidFill>
                            <a:srgbClr val="000000"/>
                          </a:solidFill>
                          <a:effectLst/>
                          <a:latin typeface="Arial Rounded MT Bold" panose="020F0704030504030204" pitchFamily="34" charset="77"/>
                        </a:rPr>
                        <a:t>US Treasury Bills Index</a:t>
                      </a:r>
                    </a:p>
                  </a:txBody>
                  <a:tcPr marL="3897" marR="3897" marT="38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1000" b="0" i="0" u="none" strike="noStrike" dirty="0">
                          <a:solidFill>
                            <a:srgbClr val="000000"/>
                          </a:solidFill>
                          <a:effectLst/>
                          <a:latin typeface="Arial Rounded MT Bold" panose="020F0704030504030204" pitchFamily="34" charset="77"/>
                        </a:rPr>
                        <a:t> Has a very respectable annualized return of 4.06% while maintaining a very good risk adjusted return that nearly reaches 25. Odds are in my favor to get the good return in that very short, fragile one year due to the low volatility/risk nature of the asset class. </a:t>
                      </a:r>
                      <a:br>
                        <a:rPr lang="en-US" sz="1000" b="0" i="0" u="none" strike="noStrike" dirty="0">
                          <a:solidFill>
                            <a:srgbClr val="000000"/>
                          </a:solidFill>
                          <a:effectLst/>
                          <a:latin typeface="Arial Rounded MT Bold" panose="020F0704030504030204" pitchFamily="34" charset="77"/>
                        </a:rPr>
                      </a:br>
                      <a:r>
                        <a:rPr lang="en-US" sz="1000" b="0" i="0" u="none" strike="noStrike" dirty="0">
                          <a:solidFill>
                            <a:srgbClr val="000000"/>
                          </a:solidFill>
                          <a:effectLst/>
                          <a:latin typeface="Arial Rounded MT Bold" panose="020F0704030504030204" pitchFamily="34" charset="77"/>
                        </a:rPr>
                        <a:t>Avoids the taxes incurred with bond investments and is backed by the government.  </a:t>
                      </a:r>
                    </a:p>
                  </a:txBody>
                  <a:tcPr marL="3897" marR="3897" marT="38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677798432"/>
                  </a:ext>
                </a:extLst>
              </a:tr>
              <a:tr h="1042157">
                <a:tc>
                  <a:txBody>
                    <a:bodyPr/>
                    <a:lstStyle/>
                    <a:p>
                      <a:pPr algn="ctr" fontAlgn="ctr"/>
                      <a:r>
                        <a:rPr lang="en-US" sz="1100" b="1" i="0" u="none" strike="noStrike" dirty="0">
                          <a:solidFill>
                            <a:srgbClr val="000000"/>
                          </a:solidFill>
                          <a:effectLst/>
                          <a:latin typeface="Arial Rounded MT Bold" panose="020F0704030504030204" pitchFamily="34" charset="77"/>
                        </a:rPr>
                        <a:t>5-Year Period </a:t>
                      </a:r>
                    </a:p>
                  </a:txBody>
                  <a:tcPr marL="3897" marR="3897" marT="38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ctr"/>
                      <a:r>
                        <a:rPr lang="en-US" sz="1100" b="1" i="0" u="none" strike="noStrike" dirty="0">
                          <a:solidFill>
                            <a:srgbClr val="000000"/>
                          </a:solidFill>
                          <a:effectLst/>
                          <a:latin typeface="Arial Rounded MT Bold" panose="020F0704030504030204" pitchFamily="34" charset="77"/>
                        </a:rPr>
                        <a:t>S&amp;P 500 Low Volatility </a:t>
                      </a:r>
                    </a:p>
                  </a:txBody>
                  <a:tcPr marL="3897" marR="3897" marT="38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1000" b="0" i="0" u="none" strike="noStrike" dirty="0">
                          <a:solidFill>
                            <a:srgbClr val="000000"/>
                          </a:solidFill>
                          <a:effectLst/>
                          <a:latin typeface="Arial Rounded MT Bold" panose="020F0704030504030204" pitchFamily="34" charset="77"/>
                        </a:rPr>
                        <a:t>        This asset class still maintains a nice risk adjusted return of 0.8832 but has a high return of 11.70%. The risk adjusted return indicates that with a 5-year period this should be a long enough for the average return of this asset to be the desired 11.70%.</a:t>
                      </a:r>
                    </a:p>
                  </a:txBody>
                  <a:tcPr marL="3897" marR="3897" marT="38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620598020"/>
                  </a:ext>
                </a:extLst>
              </a:tr>
              <a:tr h="1042157">
                <a:tc>
                  <a:txBody>
                    <a:bodyPr/>
                    <a:lstStyle/>
                    <a:p>
                      <a:pPr algn="ctr" fontAlgn="ctr"/>
                      <a:r>
                        <a:rPr lang="en-US" sz="1100" b="1" i="0" u="none" strike="noStrike">
                          <a:solidFill>
                            <a:srgbClr val="000000"/>
                          </a:solidFill>
                          <a:effectLst/>
                          <a:latin typeface="Arial Rounded MT Bold" panose="020F0704030504030204" pitchFamily="34" charset="77"/>
                        </a:rPr>
                        <a:t>30-Year Period </a:t>
                      </a:r>
                    </a:p>
                  </a:txBody>
                  <a:tcPr marL="3897" marR="3897" marT="38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algn="ctr" fontAlgn="ctr"/>
                      <a:r>
                        <a:rPr lang="en-US" sz="1100" b="1" i="0" u="none" strike="noStrike">
                          <a:solidFill>
                            <a:srgbClr val="000000"/>
                          </a:solidFill>
                          <a:effectLst/>
                          <a:latin typeface="Arial Rounded MT Bold" panose="020F0704030504030204" pitchFamily="34" charset="77"/>
                        </a:rPr>
                        <a:t>S&amp;P 500 Momentum </a:t>
                      </a:r>
                    </a:p>
                  </a:txBody>
                  <a:tcPr marL="3897" marR="3897" marT="38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1000" b="0" i="0" u="none" strike="noStrike" dirty="0">
                          <a:solidFill>
                            <a:srgbClr val="000000"/>
                          </a:solidFill>
                          <a:effectLst/>
                          <a:latin typeface="Arial Rounded MT Bold" panose="020F0704030504030204" pitchFamily="34" charset="77"/>
                        </a:rPr>
                        <a:t>This asset class has the highest return at 13.51%. Due to the extended period of 30 years, I would not consider the volatility of this asset class and rather just focus on the annualized return averages.</a:t>
                      </a:r>
                    </a:p>
                  </a:txBody>
                  <a:tcPr marL="3897" marR="3897" marT="38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576422789"/>
                  </a:ext>
                </a:extLst>
              </a:tr>
            </a:tbl>
          </a:graphicData>
        </a:graphic>
      </p:graphicFrame>
    </p:spTree>
    <p:extLst>
      <p:ext uri="{BB962C8B-B14F-4D97-AF65-F5344CB8AC3E}">
        <p14:creationId xmlns:p14="http://schemas.microsoft.com/office/powerpoint/2010/main" val="251434600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C25DE-CEA1-359B-776D-7A9A52A600E0}"/>
              </a:ext>
            </a:extLst>
          </p:cNvPr>
          <p:cNvSpPr>
            <a:spLocks noGrp="1"/>
          </p:cNvSpPr>
          <p:nvPr>
            <p:ph type="title"/>
          </p:nvPr>
        </p:nvSpPr>
        <p:spPr/>
        <p:txBody>
          <a:bodyPr/>
          <a:lstStyle/>
          <a:p>
            <a:pPr algn="ctr"/>
            <a:r>
              <a:rPr lang="en-US" dirty="0">
                <a:latin typeface="Arial Rounded MT Bold" panose="020F0704030504030204" pitchFamily="34" charset="77"/>
              </a:rPr>
              <a:t>Data Validation Comparison </a:t>
            </a:r>
          </a:p>
        </p:txBody>
      </p:sp>
      <p:graphicFrame>
        <p:nvGraphicFramePr>
          <p:cNvPr id="13" name="Content Placeholder 12">
            <a:extLst>
              <a:ext uri="{FF2B5EF4-FFF2-40B4-BE49-F238E27FC236}">
                <a16:creationId xmlns:a16="http://schemas.microsoft.com/office/drawing/2014/main" id="{68636AF5-BC11-47C5-9D37-C913DF7E0E94}"/>
              </a:ext>
            </a:extLst>
          </p:cNvPr>
          <p:cNvGraphicFramePr>
            <a:graphicFrameLocks noGrp="1"/>
          </p:cNvGraphicFramePr>
          <p:nvPr>
            <p:ph idx="1"/>
            <p:extLst>
              <p:ext uri="{D42A27DB-BD31-4B8C-83A1-F6EECF244321}">
                <p14:modId xmlns:p14="http://schemas.microsoft.com/office/powerpoint/2010/main" val="2603798099"/>
              </p:ext>
            </p:extLst>
          </p:nvPr>
        </p:nvGraphicFramePr>
        <p:xfrm>
          <a:off x="838201" y="1492302"/>
          <a:ext cx="10515599" cy="890170"/>
        </p:xfrm>
        <a:graphic>
          <a:graphicData uri="http://schemas.openxmlformats.org/drawingml/2006/table">
            <a:tbl>
              <a:tblPr/>
              <a:tblGrid>
                <a:gridCol w="2870357">
                  <a:extLst>
                    <a:ext uri="{9D8B030D-6E8A-4147-A177-3AD203B41FA5}">
                      <a16:colId xmlns:a16="http://schemas.microsoft.com/office/drawing/2014/main" val="1974528995"/>
                    </a:ext>
                  </a:extLst>
                </a:gridCol>
                <a:gridCol w="1947936">
                  <a:extLst>
                    <a:ext uri="{9D8B030D-6E8A-4147-A177-3AD203B41FA5}">
                      <a16:colId xmlns:a16="http://schemas.microsoft.com/office/drawing/2014/main" val="3290442092"/>
                    </a:ext>
                  </a:extLst>
                </a:gridCol>
                <a:gridCol w="1931658">
                  <a:extLst>
                    <a:ext uri="{9D8B030D-6E8A-4147-A177-3AD203B41FA5}">
                      <a16:colId xmlns:a16="http://schemas.microsoft.com/office/drawing/2014/main" val="917127285"/>
                    </a:ext>
                  </a:extLst>
                </a:gridCol>
                <a:gridCol w="1882824">
                  <a:extLst>
                    <a:ext uri="{9D8B030D-6E8A-4147-A177-3AD203B41FA5}">
                      <a16:colId xmlns:a16="http://schemas.microsoft.com/office/drawing/2014/main" val="2488707176"/>
                    </a:ext>
                  </a:extLst>
                </a:gridCol>
                <a:gridCol w="1882824">
                  <a:extLst>
                    <a:ext uri="{9D8B030D-6E8A-4147-A177-3AD203B41FA5}">
                      <a16:colId xmlns:a16="http://schemas.microsoft.com/office/drawing/2014/main" val="570869314"/>
                    </a:ext>
                  </a:extLst>
                </a:gridCol>
              </a:tblGrid>
              <a:tr h="390807">
                <a:tc gridSpan="5">
                  <a:txBody>
                    <a:bodyPr/>
                    <a:lstStyle/>
                    <a:p>
                      <a:pPr algn="ctr" fontAlgn="ctr"/>
                      <a:r>
                        <a:rPr lang="en-US" sz="1600" b="1" i="0" u="none" strike="noStrike">
                          <a:solidFill>
                            <a:srgbClr val="FFFFFF"/>
                          </a:solidFill>
                          <a:effectLst/>
                          <a:latin typeface="Calibri" panose="020F0502020204030204" pitchFamily="34" charset="0"/>
                        </a:rPr>
                        <a:t>Adjustable Data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0376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54786460"/>
                  </a:ext>
                </a:extLst>
              </a:tr>
              <a:tr h="195403">
                <a:tc>
                  <a:txBody>
                    <a:bodyPr/>
                    <a:lstStyle/>
                    <a:p>
                      <a:pPr algn="ctr" fontAlgn="ctr"/>
                      <a:r>
                        <a:rPr lang="en-US" sz="1000" b="1" i="0" u="none" strike="noStrike">
                          <a:solidFill>
                            <a:srgbClr val="FFFFFF"/>
                          </a:solidFill>
                          <a:effectLst/>
                          <a:latin typeface="Calibri" panose="020F0502020204030204" pitchFamily="34" charset="0"/>
                        </a:rPr>
                        <a:t>Asset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05496"/>
                    </a:solidFill>
                  </a:tcPr>
                </a:tc>
                <a:tc>
                  <a:txBody>
                    <a:bodyPr/>
                    <a:lstStyle/>
                    <a:p>
                      <a:pPr algn="ctr" fontAlgn="ctr"/>
                      <a:r>
                        <a:rPr lang="en-US" sz="1000" b="1" i="0" u="none" strike="noStrike">
                          <a:solidFill>
                            <a:srgbClr val="FFFFFF"/>
                          </a:solidFill>
                          <a:effectLst/>
                          <a:latin typeface="Calibri" panose="020F0502020204030204" pitchFamily="34" charset="0"/>
                        </a:rPr>
                        <a:t>Time Period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05496"/>
                    </a:solidFill>
                  </a:tcPr>
                </a:tc>
                <a:tc>
                  <a:txBody>
                    <a:bodyPr/>
                    <a:lstStyle/>
                    <a:p>
                      <a:pPr algn="ctr" fontAlgn="ctr"/>
                      <a:r>
                        <a:rPr lang="en-US" sz="1000" b="1" i="0" u="none" strike="noStrike">
                          <a:solidFill>
                            <a:srgbClr val="FFFFFF"/>
                          </a:solidFill>
                          <a:effectLst/>
                          <a:latin typeface="Calibri" panose="020F0502020204030204" pitchFamily="34" charset="0"/>
                        </a:rPr>
                        <a:t>Time Sensitive Return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05496"/>
                    </a:solidFill>
                  </a:tcPr>
                </a:tc>
                <a:tc>
                  <a:txBody>
                    <a:bodyPr/>
                    <a:lstStyle/>
                    <a:p>
                      <a:pPr algn="ctr" fontAlgn="ctr"/>
                      <a:r>
                        <a:rPr lang="en-US" sz="1000" b="1" i="0" u="none" strike="noStrike">
                          <a:solidFill>
                            <a:srgbClr val="FFFFFF"/>
                          </a:solidFill>
                          <a:effectLst/>
                          <a:latin typeface="Calibri" panose="020F0502020204030204" pitchFamily="34" charset="0"/>
                        </a:rPr>
                        <a:t>Time Sensitive Volatility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05496"/>
                    </a:solidFill>
                  </a:tcPr>
                </a:tc>
                <a:tc>
                  <a:txBody>
                    <a:bodyPr/>
                    <a:lstStyle/>
                    <a:p>
                      <a:pPr algn="ctr" fontAlgn="ctr"/>
                      <a:r>
                        <a:rPr lang="en-US" sz="1000" b="1" i="0" u="none" strike="noStrike">
                          <a:solidFill>
                            <a:srgbClr val="FFFFFF"/>
                          </a:solidFill>
                          <a:effectLst/>
                          <a:latin typeface="Calibri" panose="020F0502020204030204" pitchFamily="34" charset="0"/>
                        </a:rPr>
                        <a:t>Risk Adjusted Return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4070591681"/>
                  </a:ext>
                </a:extLst>
              </a:tr>
              <a:tr h="151980">
                <a:tc>
                  <a:txBody>
                    <a:bodyPr/>
                    <a:lstStyle/>
                    <a:p>
                      <a:pPr algn="ctr" fontAlgn="ctr"/>
                      <a:r>
                        <a:rPr lang="en-US" sz="900" b="1" i="0" u="none" strike="noStrike">
                          <a:solidFill>
                            <a:srgbClr val="000000"/>
                          </a:solidFill>
                          <a:effectLst/>
                          <a:latin typeface="Calibri" panose="020F0502020204030204" pitchFamily="34" charset="0"/>
                        </a:rPr>
                        <a:t>S&amp;P 500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Calibri" panose="020F0502020204030204" pitchFamily="34" charset="0"/>
                        </a:rPr>
                        <a:t>10-Year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Calibri" panose="020F0502020204030204" pitchFamily="34" charset="0"/>
                        </a:rPr>
                        <a:t>12.41%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Calibri" panose="020F0502020204030204" pitchFamily="34" charset="0"/>
                        </a:rPr>
                        <a:t>14.77%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Calibri" panose="020F0502020204030204" pitchFamily="34" charset="0"/>
                        </a:rPr>
                        <a:t>0.84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88598322"/>
                  </a:ext>
                </a:extLst>
              </a:tr>
              <a:tr h="151980">
                <a:tc>
                  <a:txBody>
                    <a:bodyPr/>
                    <a:lstStyle/>
                    <a:p>
                      <a:pPr algn="ctr" fontAlgn="ctr"/>
                      <a:r>
                        <a:rPr lang="en-US" sz="900" b="1" i="0" u="none" strike="noStrike">
                          <a:solidFill>
                            <a:srgbClr val="000000"/>
                          </a:solidFill>
                          <a:effectLst/>
                          <a:latin typeface="Calibri" panose="020F0502020204030204" pitchFamily="34" charset="0"/>
                        </a:rPr>
                        <a:t>Russell 2000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900" b="1" i="0" u="none" strike="noStrike">
                          <a:solidFill>
                            <a:srgbClr val="000000"/>
                          </a:solidFill>
                          <a:effectLst/>
                          <a:latin typeface="Calibri" panose="020F0502020204030204" pitchFamily="34" charset="0"/>
                        </a:rPr>
                        <a:t>10-Year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900" b="1" i="0" u="none" strike="noStrike">
                          <a:solidFill>
                            <a:srgbClr val="000000"/>
                          </a:solidFill>
                          <a:effectLst/>
                          <a:latin typeface="Calibri" panose="020F0502020204030204" pitchFamily="34" charset="0"/>
                        </a:rPr>
                        <a:t>7.22%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900" b="1" i="0" u="none" strike="noStrike">
                          <a:solidFill>
                            <a:srgbClr val="000000"/>
                          </a:solidFill>
                          <a:effectLst/>
                          <a:latin typeface="Calibri" panose="020F0502020204030204" pitchFamily="34" charset="0"/>
                        </a:rPr>
                        <a:t>18.88%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900" b="1" i="0" u="none" strike="noStrike" dirty="0">
                          <a:solidFill>
                            <a:srgbClr val="000000"/>
                          </a:solidFill>
                          <a:effectLst/>
                          <a:latin typeface="Calibri" panose="020F0502020204030204" pitchFamily="34" charset="0"/>
                        </a:rPr>
                        <a:t>0.38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154381788"/>
                  </a:ext>
                </a:extLst>
              </a:tr>
            </a:tbl>
          </a:graphicData>
        </a:graphic>
      </p:graphicFrame>
      <p:graphicFrame>
        <p:nvGraphicFramePr>
          <p:cNvPr id="14" name="Chart 13">
            <a:extLst>
              <a:ext uri="{FF2B5EF4-FFF2-40B4-BE49-F238E27FC236}">
                <a16:creationId xmlns:a16="http://schemas.microsoft.com/office/drawing/2014/main" id="{B19D7D4A-538F-2752-9BF6-EE8E5C189884}"/>
              </a:ext>
            </a:extLst>
          </p:cNvPr>
          <p:cNvGraphicFramePr>
            <a:graphicFrameLocks/>
          </p:cNvGraphicFramePr>
          <p:nvPr>
            <p:extLst>
              <p:ext uri="{D42A27DB-BD31-4B8C-83A1-F6EECF244321}">
                <p14:modId xmlns:p14="http://schemas.microsoft.com/office/powerpoint/2010/main" val="3561246489"/>
              </p:ext>
            </p:extLst>
          </p:nvPr>
        </p:nvGraphicFramePr>
        <p:xfrm>
          <a:off x="838199" y="2507810"/>
          <a:ext cx="5082768" cy="398505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99CD0622-C0D4-8AB6-4056-DFDE57636EB1}"/>
              </a:ext>
            </a:extLst>
          </p:cNvPr>
          <p:cNvGraphicFramePr>
            <a:graphicFrameLocks/>
          </p:cNvGraphicFramePr>
          <p:nvPr>
            <p:extLst>
              <p:ext uri="{D42A27DB-BD31-4B8C-83A1-F6EECF244321}">
                <p14:modId xmlns:p14="http://schemas.microsoft.com/office/powerpoint/2010/main" val="306351093"/>
              </p:ext>
            </p:extLst>
          </p:nvPr>
        </p:nvGraphicFramePr>
        <p:xfrm>
          <a:off x="6096000" y="2507810"/>
          <a:ext cx="5257799" cy="398505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137081"/>
      </p:ext>
    </p:extLst>
  </p:cSld>
  <p:clrMapOvr>
    <a:masterClrMapping/>
  </p:clrMapOvr>
  <p:transition spd="slow">
    <p:push dir="u"/>
  </p:transition>
</p:sld>
</file>

<file path=ppt/theme/theme1.xml><?xml version="1.0" encoding="utf-8"?>
<a:theme xmlns:a="http://schemas.openxmlformats.org/drawingml/2006/main" name="Brus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1401</Words>
  <Application>Microsoft Macintosh PowerPoint</Application>
  <PresentationFormat>Widescreen</PresentationFormat>
  <Paragraphs>294</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Rounded MT Bold</vt:lpstr>
      <vt:lpstr>Calibri</vt:lpstr>
      <vt:lpstr>Century Gothic</vt:lpstr>
      <vt:lpstr>BrushVTI</vt:lpstr>
      <vt:lpstr>Intern Finance Project 1</vt:lpstr>
      <vt:lpstr>Project Tasks</vt:lpstr>
      <vt:lpstr>Annualized Return Data</vt:lpstr>
      <vt:lpstr>Annualized Volatility </vt:lpstr>
      <vt:lpstr>Risk Adjusted Return </vt:lpstr>
      <vt:lpstr>Observations</vt:lpstr>
      <vt:lpstr>Portfolio Comparison </vt:lpstr>
      <vt:lpstr>Time Sensitive Investments </vt:lpstr>
      <vt:lpstr>Data Validation Comparison </vt:lpstr>
      <vt:lpstr>Learned Financial Concepts </vt:lpstr>
      <vt:lpstr>Learned Excel Functionality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Finance Project</dc:title>
  <dc:creator>Bowen, Gavin</dc:creator>
  <cp:lastModifiedBy>Bowen, Gavin</cp:lastModifiedBy>
  <cp:revision>14</cp:revision>
  <dcterms:created xsi:type="dcterms:W3CDTF">2024-06-17T02:25:56Z</dcterms:created>
  <dcterms:modified xsi:type="dcterms:W3CDTF">2024-07-16T15:34:20Z</dcterms:modified>
</cp:coreProperties>
</file>