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1"/>
  </p:sldMasterIdLst>
  <p:notesMasterIdLst>
    <p:notesMasterId r:id="rId13"/>
  </p:notesMasterIdLst>
  <p:sldIdLst>
    <p:sldId id="256" r:id="rId2"/>
    <p:sldId id="263" r:id="rId3"/>
    <p:sldId id="257" r:id="rId4"/>
    <p:sldId id="261" r:id="rId5"/>
    <p:sldId id="262" r:id="rId6"/>
    <p:sldId id="267" r:id="rId7"/>
    <p:sldId id="264" r:id="rId8"/>
    <p:sldId id="265" r:id="rId9"/>
    <p:sldId id="266" r:id="rId10"/>
    <p:sldId id="258" r:id="rId11"/>
    <p:sldId id="25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795"/>
    <p:restoredTop sz="94710"/>
  </p:normalViewPr>
  <p:slideViewPr>
    <p:cSldViewPr snapToGrid="0">
      <p:cViewPr>
        <p:scale>
          <a:sx n="95" d="100"/>
          <a:sy n="95" d="100"/>
        </p:scale>
        <p:origin x="2528" y="1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Users/gavinb4415/Desktop/Finance%20Projects/Intern%20Research%20Project%201/Gavin%20Bowen%20-%20Intern%20Project%201%20Excel%20Dat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gavinb4415/Desktop/Finance%20Projects/Intern%20Research%20Project%201/Gavin%20Bowen%20-%20Intern%20Project%201%20Excel%20Data.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gavinb4415/Desktop/Finance%20Projects/Intern%20Research%20Project%201/Gavin%20Bowen%20-%20Intern%20Project%201%20Excel%20Data.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gavinb4415/Desktop/Finance%20Projects/Intern%20Finance%20Project%201/Gavin%20Bowen%20-%20Intern%20Project%201%20Excel%20Data.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Users/gavinb4415/Desktop/Finance%20Projects/Intern%20Finance%20Project%201/Gavin%20Bowen%20-%20Intern%20Project%201%20Excel%20Data.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baseline="0">
                <a:solidFill>
                  <a:schemeClr val="dk1">
                    <a:lumMod val="75000"/>
                    <a:lumOff val="25000"/>
                  </a:schemeClr>
                </a:solidFill>
                <a:latin typeface="+mn-lt"/>
                <a:ea typeface="+mn-ea"/>
                <a:cs typeface="+mn-cs"/>
              </a:defRPr>
            </a:pPr>
            <a:r>
              <a:rPr lang="en-US"/>
              <a:t>Annualized Return </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manualLayout>
          <c:layoutTarget val="inner"/>
          <c:xMode val="edge"/>
          <c:yMode val="edge"/>
          <c:x val="1.8571073829289169E-2"/>
          <c:y val="3.7190722526737129E-2"/>
          <c:w val="0.97296920151592226"/>
          <c:h val="0.82891231554191347"/>
        </c:manualLayout>
      </c:layout>
      <c:barChart>
        <c:barDir val="col"/>
        <c:grouping val="clustered"/>
        <c:varyColors val="0"/>
        <c:ser>
          <c:idx val="0"/>
          <c:order val="0"/>
          <c:spPr>
            <a:solidFill>
              <a:schemeClr val="accent1">
                <a:alpha val="85000"/>
              </a:schemeClr>
            </a:solidFill>
            <a:ln w="9525" cap="flat" cmpd="sng" algn="ctr">
              <a:solidFill>
                <a:schemeClr val="lt1">
                  <a:alpha val="50000"/>
                </a:schemeClr>
              </a:solidFill>
              <a:round/>
            </a:ln>
            <a:effectLst/>
          </c:spPr>
          <c:invertIfNegative val="0"/>
          <c:dLbls>
            <c:dLbl>
              <c:idx val="0"/>
              <c:layout>
                <c:manualLayout>
                  <c:x val="-3.8549138655921224E-2"/>
                  <c:y val="-7.184705576369905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5DFC-CA46-9098-49F357B09CB4}"/>
                </c:ext>
              </c:extLst>
            </c:dLbl>
            <c:dLbl>
              <c:idx val="1"/>
              <c:layout>
                <c:manualLayout>
                  <c:x val="3.3132901645156103E-3"/>
                  <c:y val="-7.4899122195818041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DFC-CA46-9098-49F357B09CB4}"/>
                </c:ext>
              </c:extLst>
            </c:dLbl>
            <c:dLbl>
              <c:idx val="2"/>
              <c:layout>
                <c:manualLayout>
                  <c:x val="2.2088385544247386E-3"/>
                  <c:y val="-0.10178343381197526"/>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DFC-CA46-9098-49F357B09CB4}"/>
                </c:ext>
              </c:extLst>
            </c:dLbl>
            <c:dLbl>
              <c:idx val="3"/>
              <c:layout>
                <c:manualLayout>
                  <c:x val="5.5220963860616438E-4"/>
                  <c:y val="-9.7873798957094124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5DFC-CA46-9098-49F357B09CB4}"/>
                </c:ext>
              </c:extLst>
            </c:dLbl>
            <c:dLbl>
              <c:idx val="4"/>
              <c:layout>
                <c:manualLayout>
                  <c:x val="6.0743060246679905E-3"/>
                  <c:y val="-0.1041292147249039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DFC-CA46-9098-49F357B09CB4}"/>
                </c:ext>
              </c:extLst>
            </c:dLbl>
            <c:dLbl>
              <c:idx val="5"/>
              <c:layout>
                <c:manualLayout>
                  <c:x val="2.2088385544246979E-3"/>
                  <c:y val="-8.3799113479522069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DFC-CA46-9098-49F357B09CB4}"/>
                </c:ext>
              </c:extLst>
            </c:dLbl>
            <c:dLbl>
              <c:idx val="6"/>
              <c:layout>
                <c:manualLayout>
                  <c:x val="4.9698867474556206E-3"/>
                  <c:y val="-6.0587580561566406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5DFC-CA46-9098-49F357B09CB4}"/>
                </c:ext>
              </c:extLst>
            </c:dLbl>
            <c:dLbl>
              <c:idx val="7"/>
              <c:layout>
                <c:manualLayout>
                  <c:x val="9.9397734949113227E-3"/>
                  <c:y val="-7.4904663400141097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DFC-CA46-9098-49F357B09CB4}"/>
                </c:ext>
              </c:extLst>
            </c:dLbl>
            <c:dLbl>
              <c:idx val="8"/>
              <c:layout>
                <c:manualLayout>
                  <c:x val="1.1044192772124096E-3"/>
                  <c:y val="-4.2063730619139657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DFC-CA46-9098-49F357B09CB4}"/>
                </c:ext>
              </c:extLst>
            </c:dLbl>
            <c:dLbl>
              <c:idx val="9"/>
              <c:layout>
                <c:manualLayout>
                  <c:x val="4.4176771088494365E-3"/>
                  <c:y val="-4.9101073357925712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5DFC-CA46-9098-49F357B09CB4}"/>
                </c:ext>
              </c:extLst>
            </c:dLbl>
            <c:dLbl>
              <c:idx val="10"/>
              <c:layout>
                <c:manualLayout>
                  <c:x val="-1.1044192772123693E-3"/>
                  <c:y val="-3.1898679996448694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5DFC-CA46-9098-49F357B09CB4}"/>
                </c:ext>
              </c:extLst>
            </c:dLbl>
            <c:dLbl>
              <c:idx val="11"/>
              <c:layout>
                <c:manualLayout>
                  <c:x val="-3.3132578316371077E-3"/>
                  <c:y val="-1.7042067547900414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5DFC-CA46-9098-49F357B09CB4}"/>
                </c:ext>
              </c:extLst>
            </c:dLbl>
            <c:dLbl>
              <c:idx val="12"/>
              <c:layout>
                <c:manualLayout>
                  <c:x val="1.1044192772123693E-3"/>
                  <c:y val="-1.5478213605948022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5DFC-CA46-9098-49F357B09CB4}"/>
                </c:ext>
              </c:extLst>
            </c:dLbl>
            <c:dLbl>
              <c:idx val="13"/>
              <c:layout>
                <c:manualLayout>
                  <c:x val="-1.6566289158186347E-3"/>
                  <c:y val="-1.3132432693019289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5DFC-CA46-9098-49F357B09CB4}"/>
                </c:ext>
              </c:extLst>
            </c:dLbl>
            <c:dLbl>
              <c:idx val="14"/>
              <c:layout>
                <c:manualLayout>
                  <c:x val="1.6566289158185539E-3"/>
                  <c:y val="-1.2350505722043064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E-5DFC-CA46-9098-49F357B09CB4}"/>
                </c:ext>
              </c:extLst>
            </c:dLbl>
            <c:dLbl>
              <c:idx val="15"/>
              <c:layout>
                <c:manualLayout>
                  <c:x val="5.5220963860610366E-4"/>
                  <c:y val="-8.440870867161935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F-5DFC-CA46-9098-49F357B09CB4}"/>
                </c:ext>
              </c:extLst>
            </c:dLbl>
            <c:dLbl>
              <c:idx val="16"/>
              <c:layout>
                <c:manualLayout>
                  <c:x val="-8.0989811394361381E-17"/>
                  <c:y val="-2.1854550993521335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0-5DFC-CA46-9098-49F357B09CB4}"/>
                </c:ext>
              </c:extLst>
            </c:dLbl>
            <c:dLbl>
              <c:idx val="17"/>
              <c:layout>
                <c:manualLayout>
                  <c:x val="1.6566289158185539E-3"/>
                  <c:y val="-1.0004724809114388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1-5DFC-CA46-9098-49F357B09CB4}"/>
                </c:ext>
              </c:extLst>
            </c:dLbl>
            <c:dLbl>
              <c:idx val="18"/>
              <c:layout>
                <c:manualLayout>
                  <c:x val="2.2088385544248193E-3"/>
                  <c:y val="-1.2350505722043121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2-5DFC-CA46-9098-49F357B09CB4}"/>
                </c:ext>
              </c:extLst>
            </c:dLbl>
            <c:dLbl>
              <c:idx val="19"/>
              <c:layout>
                <c:manualLayout>
                  <c:x val="2.2088385544246575E-3"/>
                  <c:y val="-1.1568578751066896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3-5DFC-CA46-9098-49F357B09CB4}"/>
                </c:ext>
              </c:extLst>
            </c:dLbl>
            <c:dLbl>
              <c:idx val="20"/>
              <c:layout>
                <c:manualLayout>
                  <c:x val="3.8654674702432112E-3"/>
                  <c:y val="-8.440870867161935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4-5DFC-CA46-9098-49F357B09CB4}"/>
                </c:ext>
              </c:extLst>
            </c:dLbl>
            <c:dLbl>
              <c:idx val="21"/>
              <c:layout>
                <c:manualLayout>
                  <c:x val="3.8654674702432923E-3"/>
                  <c:y val="-1.2350505722043121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5-5DFC-CA46-9098-49F357B09CB4}"/>
                </c:ext>
              </c:extLst>
            </c:dLbl>
            <c:dLbl>
              <c:idx val="22"/>
              <c:layout>
                <c:manualLayout>
                  <c:x val="7.1787253018803995E-3"/>
                  <c:y val="-1.3132432693019232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6-5DFC-CA46-9098-49F357B09CB4}"/>
                </c:ext>
              </c:extLst>
            </c:dLbl>
            <c:dLbl>
              <c:idx val="23"/>
              <c:layout>
                <c:manualLayout>
                  <c:x val="6.0743060246678691E-3"/>
                  <c:y val="-1.2350505722043064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7-5DFC-CA46-9098-49F357B09CB4}"/>
                </c:ext>
              </c:extLst>
            </c:dLbl>
            <c:dLbl>
              <c:idx val="24"/>
              <c:layout>
                <c:manualLayout>
                  <c:x val="9.3875638563051377E-3"/>
                  <c:y val="-1.2350505722043064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8-5DFC-CA46-9098-49F357B09CB4}"/>
                </c:ext>
              </c:extLst>
            </c:dLbl>
            <c:dLbl>
              <c:idx val="25"/>
              <c:layout>
                <c:manualLayout>
                  <c:x val="1.0491983133517508E-2"/>
                  <c:y val="-1.7042067547900414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9-5DFC-CA46-9098-49F357B09CB4}"/>
                </c:ext>
              </c:extLst>
            </c:dLbl>
            <c:dLbl>
              <c:idx val="26"/>
              <c:layout>
                <c:manualLayout>
                  <c:x val="7.7309349404865845E-3"/>
                  <c:y val="-2.0169775431805318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A-5DFC-CA46-9098-49F357B09CB4}"/>
                </c:ext>
              </c:extLst>
            </c:dLbl>
            <c:dLbl>
              <c:idx val="27"/>
              <c:layout>
                <c:manualLayout>
                  <c:x val="4.417677108849315E-3"/>
                  <c:y val="-1.4696286634971739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B-5DFC-CA46-9098-49F357B09CB4}"/>
                </c:ext>
              </c:extLst>
            </c:dLbl>
            <c:dLbl>
              <c:idx val="28"/>
              <c:layout>
                <c:manualLayout>
                  <c:x val="5.5220963860618465E-4"/>
                  <c:y val="-1.3914359663995514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C-5DFC-CA46-9098-49F357B09CB4}"/>
                </c:ext>
              </c:extLst>
            </c:dLbl>
            <c:spPr>
              <a:noFill/>
              <a:ln>
                <a:noFill/>
              </a:ln>
              <a:effectLst/>
            </c:spPr>
            <c:txPr>
              <a:bodyPr rot="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'Task 1 Data Summary'!$B$3:$B$31</c:f>
              <c:strCache>
                <c:ptCount val="29"/>
                <c:pt idx="0">
                  <c:v>S&amp;P 500 Momentum</c:v>
                </c:pt>
                <c:pt idx="1">
                  <c:v>S&amp;P 500 Quality</c:v>
                </c:pt>
                <c:pt idx="2">
                  <c:v>S&amp;P 500 Low Volatility</c:v>
                </c:pt>
                <c:pt idx="3">
                  <c:v>S&amp;P 500 Dividend</c:v>
                </c:pt>
                <c:pt idx="4">
                  <c:v>S&amp;P 500</c:v>
                </c:pt>
                <c:pt idx="5">
                  <c:v>S&amp;P 500 Growth</c:v>
                </c:pt>
                <c:pt idx="6">
                  <c:v>Russell 2000</c:v>
                </c:pt>
                <c:pt idx="7">
                  <c:v>NASDAQ-100</c:v>
                </c:pt>
                <c:pt idx="8">
                  <c:v>S&amp;P 500 Value</c:v>
                </c:pt>
                <c:pt idx="9">
                  <c:v>S&amp;P Global BMI Index</c:v>
                </c:pt>
                <c:pt idx="10">
                  <c:v>MSCI Emerging Markets</c:v>
                </c:pt>
                <c:pt idx="11">
                  <c:v>Commodity Index</c:v>
                </c:pt>
                <c:pt idx="12">
                  <c:v>S&amp;P Global REIT Index</c:v>
                </c:pt>
                <c:pt idx="13">
                  <c:v>9% U.S. Equity - Jan</c:v>
                </c:pt>
                <c:pt idx="14">
                  <c:v>MSCI EAFE</c:v>
                </c:pt>
                <c:pt idx="15">
                  <c:v>MSCI World</c:v>
                </c:pt>
                <c:pt idx="16">
                  <c:v>MSCI ACWI</c:v>
                </c:pt>
                <c:pt idx="17">
                  <c:v>US Corporate High Yield Bond Index</c:v>
                </c:pt>
                <c:pt idx="18">
                  <c:v>15% U.S. Equity - Jan</c:v>
                </c:pt>
                <c:pt idx="19">
                  <c:v>30% U.S. Equity - Jan</c:v>
                </c:pt>
                <c:pt idx="20">
                  <c:v>MSCI World ex-US</c:v>
                </c:pt>
                <c:pt idx="21">
                  <c:v>Exchange-Listed Preferred &amp; Hybrid Securities Index</c:v>
                </c:pt>
                <c:pt idx="22">
                  <c:v>US TIPS Index</c:v>
                </c:pt>
                <c:pt idx="23">
                  <c:v>US Aggregate Bond Index</c:v>
                </c:pt>
                <c:pt idx="24">
                  <c:v>US Treasury 20+ Year Index</c:v>
                </c:pt>
                <c:pt idx="25">
                  <c:v>20% Quarterly U.S. Equity</c:v>
                </c:pt>
                <c:pt idx="26">
                  <c:v>US Treasury Bills Index</c:v>
                </c:pt>
                <c:pt idx="27">
                  <c:v>Municipal Bond Index</c:v>
                </c:pt>
                <c:pt idx="28">
                  <c:v>U.S. Treasury 1-3 Year Index</c:v>
                </c:pt>
              </c:strCache>
            </c:strRef>
          </c:cat>
          <c:val>
            <c:numRef>
              <c:f>'Task 1 Data Summary'!$C$3:$C$31</c:f>
              <c:numCache>
                <c:formatCode>0.00%</c:formatCode>
                <c:ptCount val="29"/>
                <c:pt idx="0">
                  <c:v>0.13506384775529501</c:v>
                </c:pt>
                <c:pt idx="1">
                  <c:v>0.13451658681672241</c:v>
                </c:pt>
                <c:pt idx="2">
                  <c:v>0.11695374921129753</c:v>
                </c:pt>
                <c:pt idx="3">
                  <c:v>0.11143748748787607</c:v>
                </c:pt>
                <c:pt idx="4">
                  <c:v>0.10890578843067278</c:v>
                </c:pt>
                <c:pt idx="5">
                  <c:v>0.1086649138033946</c:v>
                </c:pt>
                <c:pt idx="6">
                  <c:v>0.10819135026039794</c:v>
                </c:pt>
                <c:pt idx="7">
                  <c:v>9.9262404202852483E-2</c:v>
                </c:pt>
                <c:pt idx="8">
                  <c:v>9.2127139341745323E-2</c:v>
                </c:pt>
                <c:pt idx="9">
                  <c:v>8.1952904758427314E-2</c:v>
                </c:pt>
                <c:pt idx="10">
                  <c:v>7.8849624443098953E-2</c:v>
                </c:pt>
                <c:pt idx="11">
                  <c:v>7.7545230163615697E-2</c:v>
                </c:pt>
                <c:pt idx="12">
                  <c:v>7.7256869280915241E-2</c:v>
                </c:pt>
                <c:pt idx="13">
                  <c:v>7.5983614622664009E-2</c:v>
                </c:pt>
                <c:pt idx="14">
                  <c:v>7.1986279731798941E-2</c:v>
                </c:pt>
                <c:pt idx="15">
                  <c:v>6.9286035448694383E-2</c:v>
                </c:pt>
                <c:pt idx="16">
                  <c:v>6.7925149598121237E-2</c:v>
                </c:pt>
                <c:pt idx="17">
                  <c:v>6.210406507123456E-2</c:v>
                </c:pt>
                <c:pt idx="18">
                  <c:v>5.9566578952965132E-2</c:v>
                </c:pt>
                <c:pt idx="19">
                  <c:v>5.5562502010677139E-2</c:v>
                </c:pt>
                <c:pt idx="20">
                  <c:v>5.262285852243731E-2</c:v>
                </c:pt>
                <c:pt idx="21">
                  <c:v>4.8072698421514071E-2</c:v>
                </c:pt>
                <c:pt idx="22">
                  <c:v>4.660511412640389E-2</c:v>
                </c:pt>
                <c:pt idx="23">
                  <c:v>4.5857773408503277E-2</c:v>
                </c:pt>
                <c:pt idx="24">
                  <c:v>4.4078953152203892E-2</c:v>
                </c:pt>
                <c:pt idx="25">
                  <c:v>4.2514748596692131E-2</c:v>
                </c:pt>
                <c:pt idx="26">
                  <c:v>4.0631421832644898E-2</c:v>
                </c:pt>
                <c:pt idx="27">
                  <c:v>3.912091669176454E-2</c:v>
                </c:pt>
                <c:pt idx="28">
                  <c:v>1.8146124059053026E-2</c:v>
                </c:pt>
              </c:numCache>
            </c:numRef>
          </c:val>
          <c:extLst>
            <c:ext xmlns:c16="http://schemas.microsoft.com/office/drawing/2014/chart" uri="{C3380CC4-5D6E-409C-BE32-E72D297353CC}">
              <c16:uniqueId val="{0000001D-5DFC-CA46-9098-49F357B09CB4}"/>
            </c:ext>
          </c:extLst>
        </c:ser>
        <c:dLbls>
          <c:dLblPos val="inEnd"/>
          <c:showLegendKey val="0"/>
          <c:showVal val="1"/>
          <c:showCatName val="0"/>
          <c:showSerName val="0"/>
          <c:showPercent val="0"/>
          <c:showBubbleSize val="0"/>
        </c:dLbls>
        <c:gapWidth val="65"/>
        <c:axId val="1047245743"/>
        <c:axId val="1046846463"/>
      </c:barChart>
      <c:catAx>
        <c:axId val="1047245743"/>
        <c:scaling>
          <c:orientation val="minMax"/>
        </c:scaling>
        <c:delete val="0"/>
        <c:axPos val="b"/>
        <c:title>
          <c:tx>
            <c:rich>
              <a:bodyPr rot="0" spcFirstLastPara="1" vertOverflow="ellipsis" vert="horz" wrap="square" anchor="ctr" anchorCtr="1"/>
              <a:lstStyle/>
              <a:p>
                <a:pPr>
                  <a:defRPr sz="1000" b="1" i="0" u="none" strike="noStrike" kern="1200" baseline="0">
                    <a:solidFill>
                      <a:schemeClr val="dk1">
                        <a:lumMod val="75000"/>
                        <a:lumOff val="25000"/>
                      </a:schemeClr>
                    </a:solidFill>
                    <a:latin typeface="+mn-lt"/>
                    <a:ea typeface="+mn-ea"/>
                    <a:cs typeface="+mn-cs"/>
                  </a:defRPr>
                </a:pPr>
                <a:r>
                  <a:rPr lang="en-US"/>
                  <a:t>Asset Class</a:t>
                </a:r>
              </a:p>
            </c:rich>
          </c:tx>
          <c:layout>
            <c:manualLayout>
              <c:xMode val="edge"/>
              <c:yMode val="edge"/>
              <c:x val="0.2817096818391005"/>
              <c:y val="0.90853260915068013"/>
            </c:manualLayout>
          </c:layout>
          <c:overlay val="0"/>
          <c:spPr>
            <a:noFill/>
            <a:ln>
              <a:noFill/>
            </a:ln>
            <a:effectLst/>
          </c:spPr>
          <c:txPr>
            <a:bodyPr rot="0" spcFirstLastPara="1" vertOverflow="ellipsis" vert="horz" wrap="square" anchor="ctr" anchorCtr="1"/>
            <a:lstStyle/>
            <a:p>
              <a:pPr>
                <a:defRPr sz="10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000" b="0" i="0" u="none" strike="noStrike" kern="1200" cap="all" baseline="0">
                <a:solidFill>
                  <a:schemeClr val="dk1">
                    <a:lumMod val="75000"/>
                    <a:lumOff val="25000"/>
                  </a:schemeClr>
                </a:solidFill>
                <a:latin typeface="+mn-lt"/>
                <a:ea typeface="+mn-ea"/>
                <a:cs typeface="+mn-cs"/>
              </a:defRPr>
            </a:pPr>
            <a:endParaRPr lang="en-US"/>
          </a:p>
        </c:txPr>
        <c:crossAx val="1046846463"/>
        <c:crosses val="autoZero"/>
        <c:auto val="1"/>
        <c:lblAlgn val="ctr"/>
        <c:lblOffset val="100"/>
        <c:noMultiLvlLbl val="0"/>
      </c:catAx>
      <c:valAx>
        <c:axId val="1046846463"/>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5400000" spcFirstLastPara="1" vertOverflow="ellipsis" vert="horz" wrap="square" anchor="ctr" anchorCtr="1"/>
              <a:lstStyle/>
              <a:p>
                <a:pPr>
                  <a:defRPr sz="1000" b="1" i="0" u="none" strike="noStrike" kern="1200" baseline="0">
                    <a:solidFill>
                      <a:schemeClr val="dk1">
                        <a:lumMod val="75000"/>
                        <a:lumOff val="25000"/>
                      </a:schemeClr>
                    </a:solidFill>
                    <a:latin typeface="+mn-lt"/>
                    <a:ea typeface="+mn-ea"/>
                    <a:cs typeface="+mn-cs"/>
                  </a:defRPr>
                </a:pPr>
                <a:r>
                  <a:rPr lang="en-US"/>
                  <a:t>Return (%)</a:t>
                </a:r>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dk1">
                      <a:lumMod val="75000"/>
                      <a:lumOff val="25000"/>
                    </a:schemeClr>
                  </a:solidFill>
                  <a:latin typeface="+mn-lt"/>
                  <a:ea typeface="+mn-ea"/>
                  <a:cs typeface="+mn-cs"/>
                </a:defRPr>
              </a:pPr>
              <a:endParaRPr lang="en-US"/>
            </a:p>
          </c:txPr>
        </c:title>
        <c:numFmt formatCode="0.00%" sourceLinked="1"/>
        <c:majorTickMark val="none"/>
        <c:minorTickMark val="none"/>
        <c:tickLblPos val="nextTo"/>
        <c:crossAx val="104724574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sz="1000"/>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baseline="0">
                <a:solidFill>
                  <a:schemeClr val="dk1">
                    <a:lumMod val="75000"/>
                    <a:lumOff val="25000"/>
                  </a:schemeClr>
                </a:solidFill>
                <a:latin typeface="+mn-lt"/>
                <a:ea typeface="+mn-ea"/>
                <a:cs typeface="+mn-cs"/>
              </a:defRPr>
            </a:pPr>
            <a:r>
              <a:rPr lang="en-US"/>
              <a:t>Annualized Volatility</a:t>
            </a:r>
          </a:p>
        </c:rich>
      </c:tx>
      <c:overlay val="0"/>
      <c:spPr>
        <a:noFill/>
        <a:ln>
          <a:noFill/>
        </a:ln>
        <a:effectLst/>
      </c:spPr>
      <c:txPr>
        <a:bodyPr rot="0" spcFirstLastPara="1" vertOverflow="ellipsis" vert="horz" wrap="square" anchor="ctr" anchorCtr="1"/>
        <a:lstStyle/>
        <a:p>
          <a:pPr>
            <a:defRPr sz="96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alpha val="85000"/>
              </a:schemeClr>
            </a:solidFill>
            <a:ln w="9525" cap="flat" cmpd="sng" algn="ctr">
              <a:solidFill>
                <a:schemeClr val="lt1">
                  <a:alpha val="50000"/>
                </a:schemeClr>
              </a:solidFill>
              <a:round/>
            </a:ln>
            <a:effectLst/>
          </c:spPr>
          <c:invertIfNegative val="0"/>
          <c:dLbls>
            <c:dLbl>
              <c:idx val="0"/>
              <c:layout>
                <c:manualLayout>
                  <c:x val="0"/>
                  <c:y val="-2.5367394416607021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523-E64B-8560-6A29CDC56CAB}"/>
                </c:ext>
              </c:extLst>
            </c:dLbl>
            <c:dLbl>
              <c:idx val="1"/>
              <c:layout>
                <c:manualLayout>
                  <c:x val="1.0948904952168157E-3"/>
                  <c:y val="-0.1299128489620615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1523-E64B-8560-6A29CDC56CAB}"/>
                </c:ext>
              </c:extLst>
            </c:dLbl>
            <c:dLbl>
              <c:idx val="2"/>
              <c:layout>
                <c:manualLayout>
                  <c:x val="1.6423357428252236E-3"/>
                  <c:y val="-0.10870072774994034"/>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1523-E64B-8560-6A29CDC56CAB}"/>
                </c:ext>
              </c:extLst>
            </c:dLbl>
            <c:dLbl>
              <c:idx val="3"/>
              <c:layout>
                <c:manualLayout>
                  <c:x val="9.3065692093429134E-3"/>
                  <c:y val="-9.9609818659031263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523-E64B-8560-6A29CDC56CAB}"/>
                </c:ext>
              </c:extLst>
            </c:dLbl>
            <c:dLbl>
              <c:idx val="4"/>
              <c:layout>
                <c:manualLayout>
                  <c:x val="-2.0072760530065768E-17"/>
                  <c:y val="-9.0518909568122169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1523-E64B-8560-6A29CDC56CAB}"/>
                </c:ext>
              </c:extLst>
            </c:dLbl>
            <c:dLbl>
              <c:idx val="5"/>
              <c:layout>
                <c:manualLayout>
                  <c:x val="-6.5693429713008945E-3"/>
                  <c:y val="-7.4609818659031282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1523-E64B-8560-6A29CDC56CAB}"/>
                </c:ext>
              </c:extLst>
            </c:dLbl>
            <c:dLbl>
              <c:idx val="6"/>
              <c:layout>
                <c:manualLayout>
                  <c:x val="-8.2116787141261176E-3"/>
                  <c:y val="-5.491284896206159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1523-E64B-8560-6A29CDC56CAB}"/>
                </c:ext>
              </c:extLst>
            </c:dLbl>
            <c:dLbl>
              <c:idx val="7"/>
              <c:layout>
                <c:manualLayout>
                  <c:x val="-9.3065692093429325E-3"/>
                  <c:y val="-4.8852242901455498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1523-E64B-8560-6A29CDC56CAB}"/>
                </c:ext>
              </c:extLst>
            </c:dLbl>
            <c:dLbl>
              <c:idx val="8"/>
              <c:layout>
                <c:manualLayout>
                  <c:x val="-1.1496350199776564E-2"/>
                  <c:y val="-2.726133381054641E-2"/>
                </c:manualLayout>
              </c:layout>
              <c:dLblPos val="outEnd"/>
              <c:showLegendKey val="0"/>
              <c:showVal val="1"/>
              <c:showCatName val="0"/>
              <c:showSerName val="0"/>
              <c:showPercent val="0"/>
              <c:showBubbleSize val="0"/>
              <c:extLst>
                <c:ext xmlns:c15="http://schemas.microsoft.com/office/drawing/2012/chart" uri="{CE6537A1-D6FC-4f65-9D91-7224C49458BB}">
                  <c15:layout>
                    <c:manualLayout>
                      <c:w val="3.5384145132131943E-2"/>
                      <c:h val="2.4632605583392985E-2"/>
                    </c:manualLayout>
                  </c15:layout>
                </c:ext>
                <c:ext xmlns:c16="http://schemas.microsoft.com/office/drawing/2014/chart" uri="{C3380CC4-5D6E-409C-BE32-E72D297353CC}">
                  <c16:uniqueId val="{00000008-1523-E64B-8560-6A29CDC56CAB}"/>
                </c:ext>
              </c:extLst>
            </c:dLbl>
            <c:dLbl>
              <c:idx val="9"/>
              <c:layout>
                <c:manualLayout>
                  <c:x val="-8.2116787141261575E-3"/>
                  <c:y val="-3.5215879265091919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1523-E64B-8560-6A29CDC56CAB}"/>
                </c:ext>
              </c:extLst>
            </c:dLbl>
            <c:dLbl>
              <c:idx val="10"/>
              <c:layout>
                <c:manualLayout>
                  <c:x val="-3.832116733258895E-3"/>
                  <c:y val="-2.6124970174182773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1523-E64B-8560-6A29CDC56CAB}"/>
                </c:ext>
              </c:extLst>
            </c:dLbl>
            <c:dLbl>
              <c:idx val="11"/>
              <c:layout>
                <c:manualLayout>
                  <c:x val="-3.2846714856504472E-3"/>
                  <c:y val="-1.7034061083273683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1523-E64B-8560-6A29CDC56CAB}"/>
                </c:ext>
              </c:extLst>
            </c:dLbl>
            <c:dLbl>
              <c:idx val="12"/>
              <c:layout>
                <c:manualLayout>
                  <c:x val="0"/>
                  <c:y val="-1.4003758052970652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1523-E64B-8560-6A29CDC56CAB}"/>
                </c:ext>
              </c:extLst>
            </c:dLbl>
            <c:dLbl>
              <c:idx val="13"/>
              <c:layout>
                <c:manualLayout>
                  <c:x val="2.7372262380420394E-3"/>
                  <c:y val="-1.3246182295394893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1523-E64B-8560-6A29CDC56CAB}"/>
                </c:ext>
              </c:extLst>
            </c:dLbl>
            <c:dLbl>
              <c:idx val="14"/>
              <c:layout>
                <c:manualLayout>
                  <c:x val="3.8321167332588551E-3"/>
                  <c:y val="-1.6276485325697979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E-1523-E64B-8560-6A29CDC56CAB}"/>
                </c:ext>
              </c:extLst>
            </c:dLbl>
            <c:dLbl>
              <c:idx val="15"/>
              <c:layout>
                <c:manualLayout>
                  <c:x val="5.4744524760840787E-3"/>
                  <c:y val="-1.4003758052970652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F-1523-E64B-8560-6A29CDC56CAB}"/>
                </c:ext>
              </c:extLst>
            </c:dLbl>
            <c:dLbl>
              <c:idx val="16"/>
              <c:layout>
                <c:manualLayout>
                  <c:x val="9.3065692093429325E-3"/>
                  <c:y val="-1.5518909568122167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0-1523-E64B-8560-6A29CDC56CAB}"/>
                </c:ext>
              </c:extLst>
            </c:dLbl>
            <c:dLbl>
              <c:idx val="17"/>
              <c:layout>
                <c:manualLayout>
                  <c:x val="1.0948904952167353E-3"/>
                  <c:y val="-7.9431519923645905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1-1523-E64B-8560-6A29CDC56CAB}"/>
                </c:ext>
              </c:extLst>
            </c:dLbl>
            <c:dLbl>
              <c:idx val="18"/>
              <c:layout>
                <c:manualLayout>
                  <c:x val="2.7372262380420394E-3"/>
                  <c:y val="-7.9431519923645905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2-1523-E64B-8560-6A29CDC56CAB}"/>
                </c:ext>
              </c:extLst>
            </c:dLbl>
            <c:dLbl>
              <c:idx val="19"/>
              <c:layout>
                <c:manualLayout>
                  <c:x val="1.0948904952168076E-2"/>
                  <c:y val="-9.4583035075161623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3-1523-E64B-8560-6A29CDC56CAB}"/>
                </c:ext>
              </c:extLst>
            </c:dLbl>
            <c:dLbl>
              <c:idx val="20"/>
              <c:layout>
                <c:manualLayout>
                  <c:x val="7.1167882189093019E-3"/>
                  <c:y val="-1.4003758052970708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4-1523-E64B-8560-6A29CDC56CAB}"/>
                </c:ext>
              </c:extLst>
            </c:dLbl>
            <c:dLbl>
              <c:idx val="21"/>
              <c:layout>
                <c:manualLayout>
                  <c:x val="3.2846714856504472E-3"/>
                  <c:y val="-2.4609818659031203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5-1523-E64B-8560-6A29CDC56CAB}"/>
                </c:ext>
              </c:extLst>
            </c:dLbl>
            <c:dLbl>
              <c:idx val="22"/>
              <c:layout>
                <c:manualLayout>
                  <c:x val="7.6642334665177102E-3"/>
                  <c:y val="-2.9155273204485747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6-1523-E64B-8560-6A29CDC56CAB}"/>
                </c:ext>
              </c:extLst>
            </c:dLbl>
            <c:dLbl>
              <c:idx val="23"/>
              <c:layout>
                <c:manualLayout>
                  <c:x val="8.759123961734526E-3"/>
                  <c:y val="-2.233709138630398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7-1523-E64B-8560-6A29CDC56CAB}"/>
                </c:ext>
              </c:extLst>
            </c:dLbl>
            <c:dLbl>
              <c:idx val="24"/>
              <c:layout>
                <c:manualLayout>
                  <c:x val="6.5693429713008945E-3"/>
                  <c:y val="-1.3246182295395006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8-1523-E64B-8560-6A29CDC56CAB}"/>
                </c:ext>
              </c:extLst>
            </c:dLbl>
            <c:dLbl>
              <c:idx val="25"/>
              <c:layout>
                <c:manualLayout>
                  <c:x val="2.1897809904336315E-3"/>
                  <c:y val="-1.2488606537819136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9-1523-E64B-8560-6A29CDC56CAB}"/>
                </c:ext>
              </c:extLst>
            </c:dLbl>
            <c:dLbl>
              <c:idx val="26"/>
              <c:layout>
                <c:manualLayout>
                  <c:x val="0"/>
                  <c:y val="-7.9431519923645905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A-1523-E64B-8560-6A29CDC56CAB}"/>
                </c:ext>
              </c:extLst>
            </c:dLbl>
            <c:dLbl>
              <c:idx val="27"/>
              <c:layout>
                <c:manualLayout>
                  <c:x val="-1.0948904952169762E-3"/>
                  <c:y val="-2.1579515628728226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B-1523-E64B-8560-6A29CDC56CAB}"/>
                </c:ext>
              </c:extLst>
            </c:dLbl>
            <c:spPr>
              <a:noFill/>
              <a:ln>
                <a:noFill/>
              </a:ln>
              <a:effectLst/>
            </c:spPr>
            <c:txPr>
              <a:bodyPr rot="0" spcFirstLastPara="1" vertOverflow="ellipsis" vert="horz" wrap="square" anchor="ctr" anchorCtr="1"/>
              <a:lstStyle/>
              <a:p>
                <a:pPr>
                  <a:defRPr sz="800" b="1" i="0" u="none" strike="noStrike" kern="1200" baseline="0">
                    <a:solidFill>
                      <a:schemeClr val="tx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'Task 1 Data Summary'!$E$3:$E$31</c:f>
              <c:strCache>
                <c:ptCount val="29"/>
                <c:pt idx="0">
                  <c:v>NASDAQ-100</c:v>
                </c:pt>
                <c:pt idx="1">
                  <c:v>Russell 2000</c:v>
                </c:pt>
                <c:pt idx="2">
                  <c:v>S&amp;P 500 Growth</c:v>
                </c:pt>
                <c:pt idx="3">
                  <c:v>S&amp;P 500 Dividend</c:v>
                </c:pt>
                <c:pt idx="4">
                  <c:v>S&amp;P 500 Value</c:v>
                </c:pt>
                <c:pt idx="5">
                  <c:v>S&amp;P 500 Momentum</c:v>
                </c:pt>
                <c:pt idx="6">
                  <c:v>MSCI Emerging Markets</c:v>
                </c:pt>
                <c:pt idx="7">
                  <c:v>S&amp;P 500 Quality</c:v>
                </c:pt>
                <c:pt idx="8">
                  <c:v>S&amp;P 500</c:v>
                </c:pt>
                <c:pt idx="9">
                  <c:v>MSCI World ex-US</c:v>
                </c:pt>
                <c:pt idx="10">
                  <c:v>Exchange-Listed Preferred &amp; Hybrid Securities Index</c:v>
                </c:pt>
                <c:pt idx="11">
                  <c:v>S&amp;P Global REIT Index</c:v>
                </c:pt>
                <c:pt idx="12">
                  <c:v>MSCI World</c:v>
                </c:pt>
                <c:pt idx="13">
                  <c:v>MSCI ACWI</c:v>
                </c:pt>
                <c:pt idx="14">
                  <c:v>MSCI EAFE</c:v>
                </c:pt>
                <c:pt idx="15">
                  <c:v>9% U.S. Equity  - Jan</c:v>
                </c:pt>
                <c:pt idx="16">
                  <c:v>S&amp;P Global BMI Index</c:v>
                </c:pt>
                <c:pt idx="17">
                  <c:v>Commodity Index</c:v>
                </c:pt>
                <c:pt idx="18">
                  <c:v>US Treasury 20+ Year Index</c:v>
                </c:pt>
                <c:pt idx="19">
                  <c:v>S&amp;P 500 Low Volatility</c:v>
                </c:pt>
                <c:pt idx="20">
                  <c:v>15% U.S. Equity - Jan</c:v>
                </c:pt>
                <c:pt idx="21">
                  <c:v>30% U.S. Equity  - Jan</c:v>
                </c:pt>
                <c:pt idx="22">
                  <c:v>20% Quarterly U.S. Equity</c:v>
                </c:pt>
                <c:pt idx="23">
                  <c:v>US TIPS Index</c:v>
                </c:pt>
                <c:pt idx="24">
                  <c:v>US Corporate High Yield Bond Index</c:v>
                </c:pt>
                <c:pt idx="25">
                  <c:v>US Aggregate Bond Index</c:v>
                </c:pt>
                <c:pt idx="26">
                  <c:v>Municipal Bond Index</c:v>
                </c:pt>
                <c:pt idx="27">
                  <c:v>U.S. Treasury 1-3 Year Index</c:v>
                </c:pt>
                <c:pt idx="28">
                  <c:v>US Treasury Bills Index</c:v>
                </c:pt>
              </c:strCache>
            </c:strRef>
          </c:cat>
          <c:val>
            <c:numRef>
              <c:f>'Task 1 Data Summary'!$F$3:$F$31</c:f>
              <c:numCache>
                <c:formatCode>0.00%</c:formatCode>
                <c:ptCount val="29"/>
                <c:pt idx="0">
                  <c:v>0.27813549471635018</c:v>
                </c:pt>
                <c:pt idx="1">
                  <c:v>0.20114724975410853</c:v>
                </c:pt>
                <c:pt idx="2">
                  <c:v>0.19776766250763159</c:v>
                </c:pt>
                <c:pt idx="3">
                  <c:v>0.19521032057098034</c:v>
                </c:pt>
                <c:pt idx="4">
                  <c:v>0.18979941364772074</c:v>
                </c:pt>
                <c:pt idx="5">
                  <c:v>0.187381379705614</c:v>
                </c:pt>
                <c:pt idx="6">
                  <c:v>0.18330794554515983</c:v>
                </c:pt>
                <c:pt idx="7">
                  <c:v>0.18085298949537348</c:v>
                </c:pt>
                <c:pt idx="8">
                  <c:v>0.17949222016843788</c:v>
                </c:pt>
                <c:pt idx="9">
                  <c:v>0.17009304193614649</c:v>
                </c:pt>
                <c:pt idx="10">
                  <c:v>0.16864974101292196</c:v>
                </c:pt>
                <c:pt idx="11">
                  <c:v>0.16526543642659372</c:v>
                </c:pt>
                <c:pt idx="12">
                  <c:v>0.16211686241515255</c:v>
                </c:pt>
                <c:pt idx="13">
                  <c:v>0.15852382029231399</c:v>
                </c:pt>
                <c:pt idx="14">
                  <c:v>0.15287307427956678</c:v>
                </c:pt>
                <c:pt idx="15">
                  <c:v>0.15227370836996149</c:v>
                </c:pt>
                <c:pt idx="16">
                  <c:v>0.14552237926178388</c:v>
                </c:pt>
                <c:pt idx="17">
                  <c:v>0.14116947192991672</c:v>
                </c:pt>
                <c:pt idx="18">
                  <c:v>0.13716912959016211</c:v>
                </c:pt>
                <c:pt idx="19">
                  <c:v>0.13242387945915168</c:v>
                </c:pt>
                <c:pt idx="20">
                  <c:v>0.11737402465313357</c:v>
                </c:pt>
                <c:pt idx="21">
                  <c:v>9.0340869172698138E-2</c:v>
                </c:pt>
                <c:pt idx="22">
                  <c:v>6.3297066015074149E-2</c:v>
                </c:pt>
                <c:pt idx="23">
                  <c:v>5.6370038742015897E-2</c:v>
                </c:pt>
                <c:pt idx="24">
                  <c:v>5.1326519206393188E-2</c:v>
                </c:pt>
                <c:pt idx="25">
                  <c:v>4.1773438243527236E-2</c:v>
                </c:pt>
                <c:pt idx="26">
                  <c:v>3.1400153661285721E-2</c:v>
                </c:pt>
                <c:pt idx="27">
                  <c:v>1.4246200501799743E-2</c:v>
                </c:pt>
                <c:pt idx="28">
                  <c:v>1.6284584088667653E-3</c:v>
                </c:pt>
              </c:numCache>
            </c:numRef>
          </c:val>
          <c:extLst>
            <c:ext xmlns:c16="http://schemas.microsoft.com/office/drawing/2014/chart" uri="{C3380CC4-5D6E-409C-BE32-E72D297353CC}">
              <c16:uniqueId val="{0000001C-1523-E64B-8560-6A29CDC56CAB}"/>
            </c:ext>
          </c:extLst>
        </c:ser>
        <c:dLbls>
          <c:dLblPos val="inEnd"/>
          <c:showLegendKey val="0"/>
          <c:showVal val="1"/>
          <c:showCatName val="0"/>
          <c:showSerName val="0"/>
          <c:showPercent val="0"/>
          <c:showBubbleSize val="0"/>
        </c:dLbls>
        <c:gapWidth val="65"/>
        <c:axId val="823992383"/>
        <c:axId val="802715199"/>
      </c:barChart>
      <c:catAx>
        <c:axId val="823992383"/>
        <c:scaling>
          <c:orientation val="minMax"/>
        </c:scaling>
        <c:delete val="0"/>
        <c:axPos val="b"/>
        <c:title>
          <c:tx>
            <c:rich>
              <a:bodyPr rot="0" spcFirstLastPara="1" vertOverflow="ellipsis" vert="horz" wrap="square" anchor="ctr" anchorCtr="1"/>
              <a:lstStyle/>
              <a:p>
                <a:pPr>
                  <a:defRPr sz="800" b="1" i="0" u="none" strike="noStrike" kern="1200" baseline="0">
                    <a:solidFill>
                      <a:schemeClr val="dk1">
                        <a:lumMod val="75000"/>
                        <a:lumOff val="25000"/>
                      </a:schemeClr>
                    </a:solidFill>
                    <a:latin typeface="+mn-lt"/>
                    <a:ea typeface="+mn-ea"/>
                    <a:cs typeface="+mn-cs"/>
                  </a:defRPr>
                </a:pPr>
                <a:r>
                  <a:rPr lang="en-US"/>
                  <a:t>Asset Class</a:t>
                </a:r>
              </a:p>
            </c:rich>
          </c:tx>
          <c:overlay val="0"/>
          <c:spPr>
            <a:noFill/>
            <a:ln>
              <a:noFill/>
            </a:ln>
            <a:effectLst/>
          </c:spPr>
          <c:txPr>
            <a:bodyPr rot="0" spcFirstLastPara="1" vertOverflow="ellipsis" vert="horz" wrap="square" anchor="ctr" anchorCtr="1"/>
            <a:lstStyle/>
            <a:p>
              <a:pPr>
                <a:defRPr sz="8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800" b="0" i="0" u="none" strike="noStrike" kern="1200" cap="all" baseline="0">
                <a:solidFill>
                  <a:schemeClr val="dk1">
                    <a:lumMod val="75000"/>
                    <a:lumOff val="25000"/>
                  </a:schemeClr>
                </a:solidFill>
                <a:latin typeface="+mn-lt"/>
                <a:ea typeface="+mn-ea"/>
                <a:cs typeface="+mn-cs"/>
              </a:defRPr>
            </a:pPr>
            <a:endParaRPr lang="en-US"/>
          </a:p>
        </c:txPr>
        <c:crossAx val="802715199"/>
        <c:crosses val="autoZero"/>
        <c:auto val="1"/>
        <c:lblAlgn val="ctr"/>
        <c:lblOffset val="100"/>
        <c:noMultiLvlLbl val="0"/>
      </c:catAx>
      <c:valAx>
        <c:axId val="802715199"/>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5400000" spcFirstLastPara="1" vertOverflow="ellipsis" vert="horz" wrap="square" anchor="ctr" anchorCtr="1"/>
              <a:lstStyle/>
              <a:p>
                <a:pPr>
                  <a:defRPr sz="800" b="1" i="0" u="none" strike="noStrike" kern="1200" baseline="0">
                    <a:solidFill>
                      <a:schemeClr val="dk1">
                        <a:lumMod val="75000"/>
                        <a:lumOff val="25000"/>
                      </a:schemeClr>
                    </a:solidFill>
                    <a:latin typeface="+mn-lt"/>
                    <a:ea typeface="+mn-ea"/>
                    <a:cs typeface="+mn-cs"/>
                  </a:defRPr>
                </a:pPr>
                <a:r>
                  <a:rPr lang="en-US"/>
                  <a:t>Volatility (%)</a:t>
                </a:r>
              </a:p>
            </c:rich>
          </c:tx>
          <c:overlay val="0"/>
          <c:spPr>
            <a:noFill/>
            <a:ln>
              <a:noFill/>
            </a:ln>
            <a:effectLst/>
          </c:spPr>
          <c:txPr>
            <a:bodyPr rot="-5400000" spcFirstLastPara="1" vertOverflow="ellipsis" vert="horz" wrap="square" anchor="ctr" anchorCtr="1"/>
            <a:lstStyle/>
            <a:p>
              <a:pPr>
                <a:defRPr sz="800" b="1" i="0" u="none" strike="noStrike" kern="1200" baseline="0">
                  <a:solidFill>
                    <a:schemeClr val="dk1">
                      <a:lumMod val="75000"/>
                      <a:lumOff val="25000"/>
                    </a:schemeClr>
                  </a:solidFill>
                  <a:latin typeface="+mn-lt"/>
                  <a:ea typeface="+mn-ea"/>
                  <a:cs typeface="+mn-cs"/>
                </a:defRPr>
              </a:pPr>
              <a:endParaRPr lang="en-US"/>
            </a:p>
          </c:txPr>
        </c:title>
        <c:numFmt formatCode="0.00%" sourceLinked="1"/>
        <c:majorTickMark val="none"/>
        <c:minorTickMark val="none"/>
        <c:tickLblPos val="nextTo"/>
        <c:crossAx val="82399238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sz="800"/>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96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'Task 1 Data Summary'!$L$2</c:f>
              <c:strCache>
                <c:ptCount val="1"/>
                <c:pt idx="0">
                  <c:v>Risk Adjusted Return </c:v>
                </c:pt>
              </c:strCache>
            </c:strRef>
          </c:tx>
          <c:spPr>
            <a:solidFill>
              <a:schemeClr val="accent1">
                <a:alpha val="85000"/>
              </a:schemeClr>
            </a:solidFill>
            <a:ln w="9525" cap="flat" cmpd="sng" algn="ctr">
              <a:solidFill>
                <a:schemeClr val="lt1">
                  <a:alpha val="50000"/>
                </a:schemeClr>
              </a:solidFill>
              <a:round/>
            </a:ln>
            <a:effectLst/>
          </c:spPr>
          <c:invertIfNegative val="0"/>
          <c:dLbls>
            <c:dLbl>
              <c:idx val="0"/>
              <c:layout>
                <c:manualLayout>
                  <c:x val="-4.7896780702742444E-4"/>
                  <c:y val="-1.6877344867490502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303A-4D40-81FB-A6CCEEC4041B}"/>
                </c:ext>
              </c:extLst>
            </c:dLbl>
            <c:dLbl>
              <c:idx val="1"/>
              <c:layout>
                <c:manualLayout>
                  <c:x val="1.436903421082247E-3"/>
                  <c:y val="-0.22440827375009961"/>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303A-4D40-81FB-A6CCEEC4041B}"/>
                </c:ext>
              </c:extLst>
            </c:dLbl>
            <c:dLbl>
              <c:idx val="2"/>
              <c:layout>
                <c:manualLayout>
                  <c:x val="-2.3948390351370783E-3"/>
                  <c:y val="-0.2089208909976660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303A-4D40-81FB-A6CCEEC4041B}"/>
                </c:ext>
              </c:extLst>
            </c:dLbl>
            <c:dLbl>
              <c:idx val="3"/>
              <c:layout>
                <c:manualLayout>
                  <c:x val="-5.7476136843290235E-3"/>
                  <c:y val="-0.19653098479571929"/>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303A-4D40-81FB-A6CCEEC4041B}"/>
                </c:ext>
              </c:extLst>
            </c:dLbl>
            <c:dLbl>
              <c:idx val="4"/>
              <c:layout>
                <c:manualLayout>
                  <c:x val="-7.6634849124386506E-3"/>
                  <c:y val="-0.17949486376804241"/>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303A-4D40-81FB-A6CCEEC4041B}"/>
                </c:ext>
              </c:extLst>
            </c:dLbl>
            <c:dLbl>
              <c:idx val="5"/>
              <c:layout>
                <c:manualLayout>
                  <c:x val="-1.0058323947575729E-2"/>
                  <c:y val="-0.1686536958413390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303A-4D40-81FB-A6CCEEC4041B}"/>
                </c:ext>
              </c:extLst>
            </c:dLbl>
            <c:dLbl>
              <c:idx val="6"/>
              <c:layout>
                <c:manualLayout>
                  <c:x val="-1.1016259561630595E-2"/>
                  <c:y val="-0.15816105500051314"/>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303A-4D40-81FB-A6CCEEC4041B}"/>
                </c:ext>
              </c:extLst>
            </c:dLbl>
            <c:dLbl>
              <c:idx val="7"/>
              <c:layout>
                <c:manualLayout>
                  <c:x val="-7.6634849124386159E-3"/>
                  <c:y val="-0.1531183875658999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303A-4D40-81FB-A6CCEEC4041B}"/>
                </c:ext>
              </c:extLst>
            </c:dLbl>
            <c:dLbl>
              <c:idx val="8"/>
              <c:layout>
                <c:manualLayout>
                  <c:x val="-3.3527746491919096E-3"/>
                  <c:y val="-0.14507366780917619"/>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303A-4D40-81FB-A6CCEEC4041B}"/>
                </c:ext>
              </c:extLst>
            </c:dLbl>
            <c:dLbl>
              <c:idx val="9"/>
              <c:layout>
                <c:manualLayout>
                  <c:x val="-4.7896780702741566E-4"/>
                  <c:y val="-0.134554076483403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303A-4D40-81FB-A6CCEEC4041B}"/>
                </c:ext>
              </c:extLst>
            </c:dLbl>
            <c:dLbl>
              <c:idx val="10"/>
              <c:layout>
                <c:manualLayout>
                  <c:x val="-1.436903421082247E-3"/>
                  <c:y val="-0.1280518146852949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303A-4D40-81FB-A6CCEEC4041B}"/>
                </c:ext>
              </c:extLst>
            </c:dLbl>
            <c:dLbl>
              <c:idx val="11"/>
              <c:layout>
                <c:manualLayout>
                  <c:x val="-1.9158712281096626E-3"/>
                  <c:y val="-0.1243807562074375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303A-4D40-81FB-A6CCEEC4041B}"/>
                </c:ext>
              </c:extLst>
            </c:dLbl>
            <c:dLbl>
              <c:idx val="12"/>
              <c:layout>
                <c:manualLayout>
                  <c:x val="0"/>
                  <c:y val="-0.11820714398820958"/>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303A-4D40-81FB-A6CCEEC4041B}"/>
                </c:ext>
              </c:extLst>
            </c:dLbl>
            <c:dLbl>
              <c:idx val="13"/>
              <c:layout>
                <c:manualLayout>
                  <c:x val="-4.7896780702741566E-4"/>
                  <c:y val="-0.10771041789287816"/>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303A-4D40-81FB-A6CCEEC4041B}"/>
                </c:ext>
              </c:extLst>
            </c:dLbl>
            <c:dLbl>
              <c:idx val="14"/>
              <c:layout>
                <c:manualLayout>
                  <c:x val="2.873806842164494E-3"/>
                  <c:y val="-9.3884148401564907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E-303A-4D40-81FB-A6CCEEC4041B}"/>
                </c:ext>
              </c:extLst>
            </c:dLbl>
            <c:dLbl>
              <c:idx val="15"/>
              <c:layout>
                <c:manualLayout>
                  <c:x val="3.3527746491918394E-3"/>
                  <c:y val="-8.4606413471535316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F-303A-4D40-81FB-A6CCEEC4041B}"/>
                </c:ext>
              </c:extLst>
            </c:dLbl>
            <c:dLbl>
              <c:idx val="16"/>
              <c:layout>
                <c:manualLayout>
                  <c:x val="1.436903421082247E-3"/>
                  <c:y val="-7.5577391274762207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0-303A-4D40-81FB-A6CCEEC4041B}"/>
                </c:ext>
              </c:extLst>
            </c:dLbl>
            <c:dLbl>
              <c:idx val="17"/>
              <c:layout>
                <c:manualLayout>
                  <c:x val="2.873806842164494E-3"/>
                  <c:y val="-7.003815200890560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1-303A-4D40-81FB-A6CCEEC4041B}"/>
                </c:ext>
              </c:extLst>
            </c:dLbl>
            <c:dLbl>
              <c:idx val="18"/>
              <c:layout>
                <c:manualLayout>
                  <c:x val="2.3948390351370783E-3"/>
                  <c:y val="-6.1722707923753596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2-303A-4D40-81FB-A6CCEEC4041B}"/>
                </c:ext>
              </c:extLst>
            </c:dLbl>
            <c:dLbl>
              <c:idx val="19"/>
              <c:layout>
                <c:manualLayout>
                  <c:x val="1.9158712281096626E-3"/>
                  <c:y val="-5.8925467092451812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3-303A-4D40-81FB-A6CCEEC4041B}"/>
                </c:ext>
              </c:extLst>
            </c:dLbl>
            <c:dLbl>
              <c:idx val="20"/>
              <c:layout>
                <c:manualLayout>
                  <c:x val="4.7896780702740161E-3"/>
                  <c:y val="-5.6330842689836444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4-303A-4D40-81FB-A6CCEEC4041B}"/>
                </c:ext>
              </c:extLst>
            </c:dLbl>
            <c:dLbl>
              <c:idx val="21"/>
              <c:layout>
                <c:manualLayout>
                  <c:x val="3.3527746491919096E-3"/>
                  <c:y val="-4.2408783126459904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5-303A-4D40-81FB-A6CCEEC4041B}"/>
                </c:ext>
              </c:extLst>
            </c:dLbl>
            <c:dLbl>
              <c:idx val="22"/>
              <c:layout>
                <c:manualLayout>
                  <c:x val="-1.4049560037754407E-16"/>
                  <c:y val="-3.3987549241798101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6-303A-4D40-81FB-A6CCEEC4041B}"/>
                </c:ext>
              </c:extLst>
            </c:dLbl>
            <c:dLbl>
              <c:idx val="23"/>
              <c:layout>
                <c:manualLayout>
                  <c:x val="-1.436903421082247E-3"/>
                  <c:y val="-2.4728289417965253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7-303A-4D40-81FB-A6CCEEC4041B}"/>
                </c:ext>
              </c:extLst>
            </c:dLbl>
            <c:dLbl>
              <c:idx val="24"/>
              <c:layout>
                <c:manualLayout>
                  <c:x val="-3.3527746491919096E-3"/>
                  <c:y val="-2.0878516298976486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8-303A-4D40-81FB-A6CCEEC4041B}"/>
                </c:ext>
              </c:extLst>
            </c:dLbl>
            <c:dLbl>
              <c:idx val="25"/>
              <c:layout>
                <c:manualLayout>
                  <c:x val="-5.7476136843289879E-3"/>
                  <c:y val="-1.6085232311046156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9-303A-4D40-81FB-A6CCEEC4041B}"/>
                </c:ext>
              </c:extLst>
            </c:dLbl>
            <c:dLbl>
              <c:idx val="26"/>
              <c:layout>
                <c:manualLayout>
                  <c:x val="-1.9158712281096626E-3"/>
                  <c:y val="-1.2981475443931498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A-303A-4D40-81FB-A6CCEEC4041B}"/>
                </c:ext>
              </c:extLst>
            </c:dLbl>
            <c:dLbl>
              <c:idx val="27"/>
              <c:layout>
                <c:manualLayout>
                  <c:x val="-4.7896780702741566E-4"/>
                  <c:y val="-4.8668185690304662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B-303A-4D40-81FB-A6CCEEC4041B}"/>
                </c:ext>
              </c:extLst>
            </c:dLbl>
            <c:dLbl>
              <c:idx val="28"/>
              <c:layout>
                <c:manualLayout>
                  <c:x val="-1.4049560037754407E-16"/>
                  <c:y val="9.1460921766339657E-5"/>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C-303A-4D40-81FB-A6CCEEC4041B}"/>
                </c:ext>
              </c:extLst>
            </c:dLbl>
            <c:spPr>
              <a:noFill/>
              <a:ln>
                <a:noFill/>
              </a:ln>
              <a:effectLst/>
            </c:spPr>
            <c:txPr>
              <a:bodyPr rot="0" spcFirstLastPara="1" vertOverflow="ellipsis" vert="horz" wrap="square" anchor="ctr" anchorCtr="1"/>
              <a:lstStyle/>
              <a:p>
                <a:pPr>
                  <a:defRPr sz="800" b="1" i="0" u="none" strike="noStrike" kern="1200" baseline="0">
                    <a:solidFill>
                      <a:schemeClr val="tx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'Task 1 Data Summary'!$K$3:$K$31</c:f>
              <c:strCache>
                <c:ptCount val="29"/>
                <c:pt idx="0">
                  <c:v>US Treasury Bills Index</c:v>
                </c:pt>
                <c:pt idx="1">
                  <c:v>U.S. Treasury 1-3 Year Index</c:v>
                </c:pt>
                <c:pt idx="2">
                  <c:v>Municipal Bond Index</c:v>
                </c:pt>
                <c:pt idx="3">
                  <c:v>US Corporate High Yield Bond Index</c:v>
                </c:pt>
                <c:pt idx="4">
                  <c:v>US Aggregate Bond Index</c:v>
                </c:pt>
                <c:pt idx="5">
                  <c:v>S&amp;P 500 Low Volatility</c:v>
                </c:pt>
                <c:pt idx="6">
                  <c:v>US TIPS Index</c:v>
                </c:pt>
                <c:pt idx="7">
                  <c:v>S&amp;P 500 Quality</c:v>
                </c:pt>
                <c:pt idx="8">
                  <c:v>S&amp;P 500 Momentum</c:v>
                </c:pt>
                <c:pt idx="9">
                  <c:v>20% Quarterly U.S. Equity</c:v>
                </c:pt>
                <c:pt idx="10">
                  <c:v>30% U.S. Equity - Jan</c:v>
                </c:pt>
                <c:pt idx="11">
                  <c:v>S&amp;P 500</c:v>
                </c:pt>
                <c:pt idx="12">
                  <c:v>S&amp;P 500 Dividend</c:v>
                </c:pt>
                <c:pt idx="13">
                  <c:v>S&amp;P Global BMI Index</c:v>
                </c:pt>
                <c:pt idx="14">
                  <c:v>Commodity Index</c:v>
                </c:pt>
                <c:pt idx="15">
                  <c:v>S&amp;P 500 Growth</c:v>
                </c:pt>
                <c:pt idx="16">
                  <c:v>Russell 2000</c:v>
                </c:pt>
                <c:pt idx="17">
                  <c:v>15% U.S. Equity - Jan</c:v>
                </c:pt>
                <c:pt idx="18">
                  <c:v>9% U.S. Equity - Jan</c:v>
                </c:pt>
                <c:pt idx="19">
                  <c:v>S&amp;P 500 Value</c:v>
                </c:pt>
                <c:pt idx="20">
                  <c:v>MSCI EAFE</c:v>
                </c:pt>
                <c:pt idx="21">
                  <c:v>S&amp;P Global REIT Index</c:v>
                </c:pt>
                <c:pt idx="22">
                  <c:v>MSCI Emerging Markets</c:v>
                </c:pt>
                <c:pt idx="23">
                  <c:v>MSCI ACWI</c:v>
                </c:pt>
                <c:pt idx="24">
                  <c:v>MSCI World</c:v>
                </c:pt>
                <c:pt idx="25">
                  <c:v>NASDAQ-100</c:v>
                </c:pt>
                <c:pt idx="26">
                  <c:v>US Treasury 20+ Year Index</c:v>
                </c:pt>
                <c:pt idx="27">
                  <c:v>MSCI World ex-US</c:v>
                </c:pt>
                <c:pt idx="28">
                  <c:v>Exchange-Listed Preferred &amp; Hybrid Securities Index</c:v>
                </c:pt>
              </c:strCache>
            </c:strRef>
          </c:cat>
          <c:val>
            <c:numRef>
              <c:f>'Task 1 Data Summary'!$L$3:$L$31</c:f>
              <c:numCache>
                <c:formatCode>0.0000</c:formatCode>
                <c:ptCount val="29"/>
                <c:pt idx="0">
                  <c:v>24.9508502098743</c:v>
                </c:pt>
                <c:pt idx="1">
                  <c:v>1.273751836972995</c:v>
                </c:pt>
                <c:pt idx="2">
                  <c:v>1.2458829696746994</c:v>
                </c:pt>
                <c:pt idx="3">
                  <c:v>1.2099800654999207</c:v>
                </c:pt>
                <c:pt idx="4">
                  <c:v>1.0977734976270215</c:v>
                </c:pt>
                <c:pt idx="5">
                  <c:v>0.88317718593476058</c:v>
                </c:pt>
                <c:pt idx="6">
                  <c:v>0.82677101464658675</c:v>
                </c:pt>
                <c:pt idx="7">
                  <c:v>0.74378967797025863</c:v>
                </c:pt>
                <c:pt idx="8">
                  <c:v>0.72079652720823928</c:v>
                </c:pt>
                <c:pt idx="9">
                  <c:v>0.67167013059605762</c:v>
                </c:pt>
                <c:pt idx="10">
                  <c:v>#N/A</c:v>
                </c:pt>
                <c:pt idx="11">
                  <c:v>0.60674378158827236</c:v>
                </c:pt>
                <c:pt idx="12">
                  <c:v>0.57085858556006186</c:v>
                </c:pt>
                <c:pt idx="13">
                  <c:v>0.56316358469510841</c:v>
                </c:pt>
                <c:pt idx="14">
                  <c:v>0.54930594485833917</c:v>
                </c:pt>
                <c:pt idx="15">
                  <c:v>0.54945744124978657</c:v>
                </c:pt>
                <c:pt idx="16">
                  <c:v>0.53787138721834837</c:v>
                </c:pt>
                <c:pt idx="17">
                  <c:v>0.50749370764952184</c:v>
                </c:pt>
                <c:pt idx="18">
                  <c:v>#N/A</c:v>
                </c:pt>
                <c:pt idx="19">
                  <c:v>0.48539211776880881</c:v>
                </c:pt>
                <c:pt idx="20">
                  <c:v>0.47088920054131939</c:v>
                </c:pt>
                <c:pt idx="21">
                  <c:v>0.46747142627872212</c:v>
                </c:pt>
                <c:pt idx="22">
                  <c:v>0.43014842705589934</c:v>
                </c:pt>
                <c:pt idx="23">
                  <c:v>0.42848544447685494</c:v>
                </c:pt>
                <c:pt idx="24">
                  <c:v>0.42738327411780969</c:v>
                </c:pt>
                <c:pt idx="25">
                  <c:v>0.35688506533149561</c:v>
                </c:pt>
                <c:pt idx="26">
                  <c:v>0.32134747288915705</c:v>
                </c:pt>
                <c:pt idx="27">
                  <c:v>0.30937690291994491</c:v>
                </c:pt>
                <c:pt idx="28">
                  <c:v>0.28504460269423559</c:v>
                </c:pt>
              </c:numCache>
            </c:numRef>
          </c:val>
          <c:extLst>
            <c:ext xmlns:c16="http://schemas.microsoft.com/office/drawing/2014/chart" uri="{C3380CC4-5D6E-409C-BE32-E72D297353CC}">
              <c16:uniqueId val="{0000001D-303A-4D40-81FB-A6CCEEC4041B}"/>
            </c:ext>
          </c:extLst>
        </c:ser>
        <c:dLbls>
          <c:dLblPos val="inEnd"/>
          <c:showLegendKey val="0"/>
          <c:showVal val="1"/>
          <c:showCatName val="0"/>
          <c:showSerName val="0"/>
          <c:showPercent val="0"/>
          <c:showBubbleSize val="0"/>
        </c:dLbls>
        <c:gapWidth val="65"/>
        <c:axId val="1858647263"/>
        <c:axId val="19772255"/>
      </c:barChart>
      <c:catAx>
        <c:axId val="1858647263"/>
        <c:scaling>
          <c:orientation val="minMax"/>
        </c:scaling>
        <c:delete val="0"/>
        <c:axPos val="b"/>
        <c:title>
          <c:tx>
            <c:rich>
              <a:bodyPr rot="0" spcFirstLastPara="1" vertOverflow="ellipsis" vert="horz" wrap="square" anchor="ctr" anchorCtr="1"/>
              <a:lstStyle/>
              <a:p>
                <a:pPr>
                  <a:defRPr sz="800" b="1" i="0" u="none" strike="noStrike" kern="1200" baseline="0">
                    <a:solidFill>
                      <a:schemeClr val="dk1">
                        <a:lumMod val="75000"/>
                        <a:lumOff val="25000"/>
                      </a:schemeClr>
                    </a:solidFill>
                    <a:latin typeface="+mn-lt"/>
                    <a:ea typeface="+mn-ea"/>
                    <a:cs typeface="+mn-cs"/>
                  </a:defRPr>
                </a:pPr>
                <a:r>
                  <a:rPr lang="en-US"/>
                  <a:t>Asset Class</a:t>
                </a:r>
              </a:p>
            </c:rich>
          </c:tx>
          <c:overlay val="0"/>
          <c:spPr>
            <a:noFill/>
            <a:ln>
              <a:noFill/>
            </a:ln>
            <a:effectLst/>
          </c:spPr>
          <c:txPr>
            <a:bodyPr rot="0" spcFirstLastPara="1" vertOverflow="ellipsis" vert="horz" wrap="square" anchor="ctr" anchorCtr="1"/>
            <a:lstStyle/>
            <a:p>
              <a:pPr>
                <a:defRPr sz="8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800" b="0" i="0" u="none" strike="noStrike" kern="1200" cap="all" baseline="0">
                <a:solidFill>
                  <a:schemeClr val="dk1">
                    <a:lumMod val="75000"/>
                    <a:lumOff val="25000"/>
                  </a:schemeClr>
                </a:solidFill>
                <a:latin typeface="+mn-lt"/>
                <a:ea typeface="+mn-ea"/>
                <a:cs typeface="+mn-cs"/>
              </a:defRPr>
            </a:pPr>
            <a:endParaRPr lang="en-US"/>
          </a:p>
        </c:txPr>
        <c:crossAx val="19772255"/>
        <c:crosses val="autoZero"/>
        <c:auto val="1"/>
        <c:lblAlgn val="ctr"/>
        <c:lblOffset val="100"/>
        <c:noMultiLvlLbl val="0"/>
      </c:catAx>
      <c:valAx>
        <c:axId val="19772255"/>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5400000" spcFirstLastPara="1" vertOverflow="ellipsis" vert="horz" wrap="square" anchor="ctr" anchorCtr="1"/>
              <a:lstStyle/>
              <a:p>
                <a:pPr>
                  <a:defRPr sz="800" b="1" i="0" u="none" strike="noStrike" kern="1200" baseline="0">
                    <a:solidFill>
                      <a:schemeClr val="dk1">
                        <a:lumMod val="75000"/>
                        <a:lumOff val="25000"/>
                      </a:schemeClr>
                    </a:solidFill>
                    <a:latin typeface="+mn-lt"/>
                    <a:ea typeface="+mn-ea"/>
                    <a:cs typeface="+mn-cs"/>
                  </a:defRPr>
                </a:pPr>
                <a:r>
                  <a:rPr lang="en-US"/>
                  <a:t>Return </a:t>
                </a:r>
              </a:p>
            </c:rich>
          </c:tx>
          <c:overlay val="0"/>
          <c:spPr>
            <a:noFill/>
            <a:ln>
              <a:noFill/>
            </a:ln>
            <a:effectLst/>
          </c:spPr>
          <c:txPr>
            <a:bodyPr rot="-5400000" spcFirstLastPara="1" vertOverflow="ellipsis" vert="horz" wrap="square" anchor="ctr" anchorCtr="1"/>
            <a:lstStyle/>
            <a:p>
              <a:pPr>
                <a:defRPr sz="800" b="1" i="0" u="none" strike="noStrike" kern="1200" baseline="0">
                  <a:solidFill>
                    <a:schemeClr val="dk1">
                      <a:lumMod val="75000"/>
                      <a:lumOff val="25000"/>
                    </a:schemeClr>
                  </a:solidFill>
                  <a:latin typeface="+mn-lt"/>
                  <a:ea typeface="+mn-ea"/>
                  <a:cs typeface="+mn-cs"/>
                </a:defRPr>
              </a:pPr>
              <a:endParaRPr lang="en-US"/>
            </a:p>
          </c:txPr>
        </c:title>
        <c:numFmt formatCode="0.0000" sourceLinked="1"/>
        <c:majorTickMark val="none"/>
        <c:minorTickMark val="none"/>
        <c:tickLblPos val="nextTo"/>
        <c:crossAx val="185864726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sz="800"/>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Arial Rounded MT Bold" panose="020F0704030504030204" pitchFamily="34" charset="77"/>
                <a:ea typeface="+mn-ea"/>
                <a:cs typeface="+mn-cs"/>
              </a:defRPr>
            </a:pPr>
            <a:r>
              <a:rPr lang="en-US" sz="1600"/>
              <a:t>Dynamimc Return and Volatility Chart Comparison</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Arial Rounded MT Bold" panose="020F0704030504030204" pitchFamily="34" charset="77"/>
              <a:ea typeface="+mn-ea"/>
              <a:cs typeface="+mn-cs"/>
            </a:defRPr>
          </a:pPr>
          <a:endParaRPr lang="en-US"/>
        </a:p>
      </c:txPr>
    </c:title>
    <c:autoTitleDeleted val="0"/>
    <c:plotArea>
      <c:layout>
        <c:manualLayout>
          <c:layoutTarget val="inner"/>
          <c:xMode val="edge"/>
          <c:yMode val="edge"/>
          <c:x val="0.13847814907848027"/>
          <c:y val="0.2545005971439756"/>
          <c:w val="0.83462586177386844"/>
          <c:h val="0.57671578841859394"/>
        </c:manualLayout>
      </c:layout>
      <c:barChart>
        <c:barDir val="col"/>
        <c:grouping val="clustered"/>
        <c:varyColors val="0"/>
        <c:ser>
          <c:idx val="0"/>
          <c:order val="0"/>
          <c:tx>
            <c:strRef>
              <c:f>'Task 5 Data Validation'!$B$4:$C$4</c:f>
              <c:strCache>
                <c:ptCount val="2"/>
                <c:pt idx="0">
                  <c:v>S&amp;P 500</c:v>
                </c:pt>
                <c:pt idx="1">
                  <c:v>10-Year</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dLbl>
              <c:idx val="0"/>
              <c:tx>
                <c:rich>
                  <a:bodyPr/>
                  <a:lstStyle/>
                  <a:p>
                    <a:r>
                      <a:rPr lang="en-US" sz="1000" b="0" i="0" u="none" strike="noStrike" kern="1200" baseline="0">
                        <a:solidFill>
                          <a:sysClr val="window" lastClr="FFFFFF">
                            <a:lumMod val="85000"/>
                          </a:sysClr>
                        </a:solidFill>
                      </a:rPr>
                      <a:t>Time Sensitive Return = </a:t>
                    </a:r>
                    <a:fld id="{6A7F1D51-CF63-0F49-9D9A-A57A44ECDC99}" type="VALUE">
                      <a:rPr lang="en-US" sz="1000"/>
                      <a:pPr/>
                      <a:t>[VALUE]</a:t>
                    </a:fld>
                    <a:endParaRPr lang="en-US" sz="1000" b="0" i="0" u="none" strike="noStrike" kern="1200" baseline="0">
                      <a:solidFill>
                        <a:sysClr val="window" lastClr="FFFFFF">
                          <a:lumMod val="85000"/>
                        </a:sysClr>
                      </a:solidFill>
                    </a:endParaRP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1C2B-F744-9774-050870A12735}"/>
                </c:ext>
              </c:extLst>
            </c:dLbl>
            <c:dLbl>
              <c:idx val="1"/>
              <c:tx>
                <c:rich>
                  <a:bodyPr/>
                  <a:lstStyle/>
                  <a:p>
                    <a:r>
                      <a:rPr lang="en-US"/>
                      <a:t>Time Sensitive</a:t>
                    </a:r>
                    <a:r>
                      <a:rPr lang="en-US" baseline="0"/>
                      <a:t> Volatility = </a:t>
                    </a:r>
                    <a:fld id="{B81FD6BF-DDE0-984B-8FC1-704CC1E489E1}" type="VALUE">
                      <a:rPr lang="en-US"/>
                      <a:pPr/>
                      <a:t>[VALUE]</a:t>
                    </a:fld>
                    <a:endParaRPr lang="en-US" baseline="0"/>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1C2B-F744-9774-050870A12735}"/>
                </c:ext>
              </c:extLst>
            </c:dLbl>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Arial Rounded MT Bold" panose="020F0704030504030204" pitchFamily="34" charset="77"/>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val>
            <c:numRef>
              <c:f>'Task 5 Data Validation'!$D$4:$E$4</c:f>
              <c:numCache>
                <c:formatCode>0.00%</c:formatCode>
                <c:ptCount val="2"/>
                <c:pt idx="0">
                  <c:v>0.1240722543509285</c:v>
                </c:pt>
                <c:pt idx="1">
                  <c:v>0.14766615744693118</c:v>
                </c:pt>
              </c:numCache>
            </c:numRef>
          </c:val>
          <c:extLst>
            <c:ext xmlns:c16="http://schemas.microsoft.com/office/drawing/2014/chart" uri="{C3380CC4-5D6E-409C-BE32-E72D297353CC}">
              <c16:uniqueId val="{00000002-1C2B-F744-9774-050870A12735}"/>
            </c:ext>
          </c:extLst>
        </c:ser>
        <c:ser>
          <c:idx val="1"/>
          <c:order val="1"/>
          <c:tx>
            <c:strRef>
              <c:f>'Task 5 Data Validation'!$B$5:$C$5</c:f>
              <c:strCache>
                <c:ptCount val="2"/>
                <c:pt idx="0">
                  <c:v>Russell 2000</c:v>
                </c:pt>
                <c:pt idx="1">
                  <c:v>10-Year</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dLbl>
              <c:idx val="0"/>
              <c:tx>
                <c:rich>
                  <a:bodyPr/>
                  <a:lstStyle/>
                  <a:p>
                    <a:fld id="{765C149D-E728-154E-A0A7-E9C28D6C37DA}" type="CELLRANGE">
                      <a:rPr lang="en-US"/>
                      <a:pPr/>
                      <a:t>[CELLRANGE]</a:t>
                    </a:fld>
                    <a:r>
                      <a:rPr lang="en-US" baseline="0"/>
                      <a:t>= </a:t>
                    </a:r>
                    <a:fld id="{F2E76A25-D5B1-0741-8455-8E498BDE6938}" type="VALUE">
                      <a:rPr lang="en-US" baseline="0"/>
                      <a:pPr/>
                      <a:t>[VALUE]</a:t>
                    </a:fld>
                    <a:endParaRPr lang="en-US" baseline="0"/>
                  </a:p>
                </c:rich>
              </c:tx>
              <c:showLegendKey val="0"/>
              <c:showVal val="1"/>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1C2B-F744-9774-050870A12735}"/>
                </c:ext>
              </c:extLst>
            </c:dLbl>
            <c:dLbl>
              <c:idx val="1"/>
              <c:tx>
                <c:rich>
                  <a:bodyPr/>
                  <a:lstStyle/>
                  <a:p>
                    <a:fld id="{31D78C94-6611-1940-9A6A-237B36D0C905}" type="CELLRANGE">
                      <a:rPr lang="en-US"/>
                      <a:pPr/>
                      <a:t>[CELLRANGE]</a:t>
                    </a:fld>
                    <a:r>
                      <a:rPr lang="en-US" baseline="0"/>
                      <a:t>= </a:t>
                    </a:r>
                    <a:fld id="{CC9DDFDE-7DE2-774D-8401-B9E6D32E2DD6}" type="VALUE">
                      <a:rPr lang="en-US" baseline="0"/>
                      <a:pPr/>
                      <a:t>[VALUE]</a:t>
                    </a:fld>
                    <a:endParaRPr lang="en-US" baseline="0"/>
                  </a:p>
                </c:rich>
              </c:tx>
              <c:showLegendKey val="0"/>
              <c:showVal val="1"/>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1C2B-F744-9774-050870A12735}"/>
                </c:ext>
              </c:extLst>
            </c:dLbl>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Arial Rounded MT Bold" panose="020F0704030504030204" pitchFamily="34" charset="77"/>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DataLabelsRange val="1"/>
                <c15:showLeaderLines val="1"/>
                <c15:leaderLines>
                  <c:spPr>
                    <a:ln w="9525">
                      <a:solidFill>
                        <a:schemeClr val="lt1">
                          <a:lumMod val="95000"/>
                          <a:alpha val="54000"/>
                        </a:schemeClr>
                      </a:solidFill>
                    </a:ln>
                    <a:effectLst/>
                  </c:spPr>
                </c15:leaderLines>
              </c:ext>
            </c:extLst>
          </c:dLbls>
          <c:val>
            <c:numRef>
              <c:f>'Task 5 Data Validation'!$D$5:$E$5</c:f>
              <c:numCache>
                <c:formatCode>0.00%</c:formatCode>
                <c:ptCount val="2"/>
                <c:pt idx="0">
                  <c:v>7.2191624457213388E-2</c:v>
                </c:pt>
                <c:pt idx="1">
                  <c:v>0.18884817025981451</c:v>
                </c:pt>
              </c:numCache>
            </c:numRef>
          </c:val>
          <c:extLst>
            <c:ext xmlns:c15="http://schemas.microsoft.com/office/drawing/2012/chart" uri="{02D57815-91ED-43cb-92C2-25804820EDAC}">
              <c15:datalabelsRange>
                <c15:f>'Task 5 Data Validation'!$D$3:$E$3</c15:f>
                <c15:dlblRangeCache>
                  <c:ptCount val="2"/>
                  <c:pt idx="0">
                    <c:v>Time Sensitive Return </c:v>
                  </c:pt>
                  <c:pt idx="1">
                    <c:v>Time Sensitive Volatility </c:v>
                  </c:pt>
                </c15:dlblRangeCache>
              </c15:datalabelsRange>
            </c:ext>
            <c:ext xmlns:c16="http://schemas.microsoft.com/office/drawing/2014/chart" uri="{C3380CC4-5D6E-409C-BE32-E72D297353CC}">
              <c16:uniqueId val="{00000005-1C2B-F744-9774-050870A12735}"/>
            </c:ext>
          </c:extLst>
        </c:ser>
        <c:dLbls>
          <c:showLegendKey val="0"/>
          <c:showVal val="0"/>
          <c:showCatName val="0"/>
          <c:showSerName val="0"/>
          <c:showPercent val="0"/>
          <c:showBubbleSize val="0"/>
        </c:dLbls>
        <c:gapWidth val="100"/>
        <c:overlap val="-24"/>
        <c:axId val="480365279"/>
        <c:axId val="1463577519"/>
      </c:barChart>
      <c:catAx>
        <c:axId val="480365279"/>
        <c:scaling>
          <c:orientation val="minMax"/>
        </c:scaling>
        <c:delete val="0"/>
        <c:axPos val="b"/>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Arial Rounded MT Bold" panose="020F0704030504030204" pitchFamily="34" charset="77"/>
                <a:ea typeface="+mn-ea"/>
                <a:cs typeface="+mn-cs"/>
              </a:defRPr>
            </a:pPr>
            <a:endParaRPr lang="en-US"/>
          </a:p>
        </c:txPr>
        <c:crossAx val="1463577519"/>
        <c:crosses val="autoZero"/>
        <c:auto val="1"/>
        <c:lblAlgn val="ctr"/>
        <c:lblOffset val="100"/>
        <c:noMultiLvlLbl val="0"/>
      </c:catAx>
      <c:valAx>
        <c:axId val="1463577519"/>
        <c:scaling>
          <c:orientation val="minMax"/>
        </c:scaling>
        <c:delete val="0"/>
        <c:axPos val="l"/>
        <c:majorGridlines>
          <c:spPr>
            <a:ln w="9525" cap="flat" cmpd="sng" algn="ctr">
              <a:solidFill>
                <a:schemeClr val="lt1">
                  <a:lumMod val="95000"/>
                  <a:alpha val="10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050" b="0" i="0" u="none" strike="noStrike" kern="1200" baseline="0">
                <a:solidFill>
                  <a:schemeClr val="lt1">
                    <a:lumMod val="85000"/>
                  </a:schemeClr>
                </a:solidFill>
                <a:latin typeface="Arial Rounded MT Bold" panose="020F0704030504030204" pitchFamily="34" charset="77"/>
                <a:ea typeface="+mn-ea"/>
                <a:cs typeface="+mn-cs"/>
              </a:defRPr>
            </a:pPr>
            <a:endParaRPr lang="en-US"/>
          </a:p>
        </c:txPr>
        <c:crossAx val="48036527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Arial Rounded MT Bold" panose="020F0704030504030204" pitchFamily="34" charset="77"/>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latin typeface="Arial Rounded MT Bold" panose="020F0704030504030204" pitchFamily="34" charset="77"/>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Arial Rounded MT Bold" panose="020F0704030504030204" pitchFamily="34" charset="77"/>
                <a:ea typeface="+mn-ea"/>
                <a:cs typeface="+mn-cs"/>
              </a:defRPr>
            </a:pPr>
            <a:r>
              <a:rPr lang="en-US" sz="1600"/>
              <a:t>Dynamic Risk Adjusted Return</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Arial Rounded MT Bold" panose="020F0704030504030204" pitchFamily="34" charset="77"/>
              <a:ea typeface="+mn-ea"/>
              <a:cs typeface="+mn-cs"/>
            </a:defRPr>
          </a:pPr>
          <a:endParaRPr lang="en-US"/>
        </a:p>
      </c:txPr>
    </c:title>
    <c:autoTitleDeleted val="0"/>
    <c:plotArea>
      <c:layout/>
      <c:barChart>
        <c:barDir val="col"/>
        <c:grouping val="clustered"/>
        <c:varyColors val="0"/>
        <c:ser>
          <c:idx val="0"/>
          <c:order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Arial Rounded MT Bold" panose="020F0704030504030204" pitchFamily="34" charset="77"/>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'Task 5 Data Validation'!$B$4:$B$5</c:f>
              <c:strCache>
                <c:ptCount val="2"/>
                <c:pt idx="0">
                  <c:v>S&amp;P 500</c:v>
                </c:pt>
                <c:pt idx="1">
                  <c:v>Russell 2000</c:v>
                </c:pt>
              </c:strCache>
            </c:strRef>
          </c:cat>
          <c:val>
            <c:numRef>
              <c:f>'Task 5 Data Validation'!$F$4:$F$5</c:f>
              <c:numCache>
                <c:formatCode>0.00</c:formatCode>
                <c:ptCount val="2"/>
                <c:pt idx="0">
                  <c:v>0.84022132420909001</c:v>
                </c:pt>
                <c:pt idx="1">
                  <c:v>0.38227335937591145</c:v>
                </c:pt>
              </c:numCache>
            </c:numRef>
          </c:val>
          <c:extLst>
            <c:ext xmlns:c16="http://schemas.microsoft.com/office/drawing/2014/chart" uri="{C3380CC4-5D6E-409C-BE32-E72D297353CC}">
              <c16:uniqueId val="{00000000-3346-874E-92DF-B652A06A192C}"/>
            </c:ext>
          </c:extLst>
        </c:ser>
        <c:dLbls>
          <c:showLegendKey val="0"/>
          <c:showVal val="0"/>
          <c:showCatName val="0"/>
          <c:showSerName val="0"/>
          <c:showPercent val="0"/>
          <c:showBubbleSize val="0"/>
        </c:dLbls>
        <c:gapWidth val="100"/>
        <c:overlap val="-24"/>
        <c:axId val="185946399"/>
        <c:axId val="1529660559"/>
      </c:barChart>
      <c:catAx>
        <c:axId val="185946399"/>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Arial Rounded MT Bold" panose="020F0704030504030204" pitchFamily="34" charset="77"/>
                <a:ea typeface="+mn-ea"/>
                <a:cs typeface="+mn-cs"/>
              </a:defRPr>
            </a:pPr>
            <a:endParaRPr lang="en-US"/>
          </a:p>
        </c:txPr>
        <c:crossAx val="1529660559"/>
        <c:crosses val="autoZero"/>
        <c:auto val="1"/>
        <c:lblAlgn val="ctr"/>
        <c:lblOffset val="100"/>
        <c:noMultiLvlLbl val="0"/>
      </c:catAx>
      <c:valAx>
        <c:axId val="1529660559"/>
        <c:scaling>
          <c:orientation val="minMax"/>
        </c:scaling>
        <c:delete val="0"/>
        <c:axPos val="l"/>
        <c:majorGridlines>
          <c:spPr>
            <a:ln w="9525" cap="flat" cmpd="sng" algn="ctr">
              <a:solidFill>
                <a:schemeClr val="lt1">
                  <a:lumMod val="95000"/>
                  <a:alpha val="10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050" b="0" i="0" u="none" strike="noStrike" kern="1200" baseline="0">
                <a:solidFill>
                  <a:schemeClr val="lt1">
                    <a:lumMod val="85000"/>
                  </a:schemeClr>
                </a:solidFill>
                <a:latin typeface="Arial Rounded MT Bold" panose="020F0704030504030204" pitchFamily="34" charset="77"/>
                <a:ea typeface="+mn-ea"/>
                <a:cs typeface="+mn-cs"/>
              </a:defRPr>
            </a:pPr>
            <a:endParaRPr lang="en-US"/>
          </a:p>
        </c:txPr>
        <c:crossAx val="18594639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latin typeface="Arial Rounded MT Bold" panose="020F0704030504030204" pitchFamily="34" charset="77"/>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3A32C2D-E238-4AA8-B612-5A1C1437D2E9}"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9E661735-7472-47BA-90E9-2A888BAF7E3D}">
      <dgm:prSet/>
      <dgm:spPr/>
      <dgm:t>
        <a:bodyPr/>
        <a:lstStyle/>
        <a:p>
          <a:pPr>
            <a:lnSpc>
              <a:spcPct val="100000"/>
            </a:lnSpc>
          </a:pPr>
          <a:r>
            <a:rPr lang="en-US" b="1" dirty="0">
              <a:latin typeface="Arial Rounded MT Bold" panose="020F0704030504030204" pitchFamily="34" charset="77"/>
            </a:rPr>
            <a:t>Calculate annualized return, annualized volatility, and risk adjusted return for dates up to inception for 29 different asset classes </a:t>
          </a:r>
          <a:r>
            <a:rPr lang="en-US" b="1">
              <a:latin typeface="Arial Rounded MT Bold" panose="020F0704030504030204" pitchFamily="34" charset="77"/>
            </a:rPr>
            <a:t>and . </a:t>
          </a:r>
          <a:endParaRPr lang="en-US" b="1" dirty="0">
            <a:latin typeface="Arial Rounded MT Bold" panose="020F0704030504030204" pitchFamily="34" charset="77"/>
          </a:endParaRPr>
        </a:p>
      </dgm:t>
    </dgm:pt>
    <dgm:pt modelId="{46DCFC51-A817-495F-8887-800A430B0FBC}" type="parTrans" cxnId="{1EA9C986-4F07-4C9A-9336-4D0272BD2036}">
      <dgm:prSet/>
      <dgm:spPr/>
      <dgm:t>
        <a:bodyPr/>
        <a:lstStyle/>
        <a:p>
          <a:endParaRPr lang="en-US"/>
        </a:p>
      </dgm:t>
    </dgm:pt>
    <dgm:pt modelId="{D44E6729-AAB2-4AD8-8E45-2CAFCFBF781A}" type="sibTrans" cxnId="{1EA9C986-4F07-4C9A-9336-4D0272BD2036}">
      <dgm:prSet/>
      <dgm:spPr/>
      <dgm:t>
        <a:bodyPr/>
        <a:lstStyle/>
        <a:p>
          <a:endParaRPr lang="en-US"/>
        </a:p>
      </dgm:t>
    </dgm:pt>
    <dgm:pt modelId="{D3990767-2339-43B8-B39F-A0DD26128D24}">
      <dgm:prSet/>
      <dgm:spPr/>
      <dgm:t>
        <a:bodyPr/>
        <a:lstStyle/>
        <a:p>
          <a:pPr>
            <a:lnSpc>
              <a:spcPct val="100000"/>
            </a:lnSpc>
          </a:pPr>
          <a:r>
            <a:rPr lang="en-US" b="1" dirty="0">
              <a:latin typeface="Arial Rounded MT Bold" panose="020F0704030504030204" pitchFamily="34" charset="77"/>
            </a:rPr>
            <a:t>Analyze what should be added to portfolios to maximize risk adjusted return and still achieve investment goals.</a:t>
          </a:r>
        </a:p>
      </dgm:t>
    </dgm:pt>
    <dgm:pt modelId="{AC317EA2-C05B-4BDE-AE78-E0DE175D5761}" type="parTrans" cxnId="{F5BEF83D-9BFA-4AE4-B930-EE01285D9B0D}">
      <dgm:prSet/>
      <dgm:spPr/>
      <dgm:t>
        <a:bodyPr/>
        <a:lstStyle/>
        <a:p>
          <a:endParaRPr lang="en-US"/>
        </a:p>
      </dgm:t>
    </dgm:pt>
    <dgm:pt modelId="{05AD74C7-ED7D-418D-9E45-FA1E7CE62C89}" type="sibTrans" cxnId="{F5BEF83D-9BFA-4AE4-B930-EE01285D9B0D}">
      <dgm:prSet/>
      <dgm:spPr/>
      <dgm:t>
        <a:bodyPr/>
        <a:lstStyle/>
        <a:p>
          <a:endParaRPr lang="en-US"/>
        </a:p>
      </dgm:t>
    </dgm:pt>
    <dgm:pt modelId="{619D5A7D-36EB-4FEC-AD84-B4F839787539}">
      <dgm:prSet/>
      <dgm:spPr/>
      <dgm:t>
        <a:bodyPr/>
        <a:lstStyle/>
        <a:p>
          <a:pPr>
            <a:lnSpc>
              <a:spcPct val="100000"/>
            </a:lnSpc>
          </a:pPr>
          <a:r>
            <a:rPr lang="en-US" b="1">
              <a:latin typeface="Arial Rounded MT Bold" panose="020F0704030504030204" pitchFamily="34" charset="77"/>
            </a:rPr>
            <a:t>Decide on a singular asset class to invest in based on 1-year, 5-years, and 30 years time periods.</a:t>
          </a:r>
        </a:p>
      </dgm:t>
    </dgm:pt>
    <dgm:pt modelId="{A830D635-A7CE-46DC-82F3-0990724B4594}" type="parTrans" cxnId="{8C500824-10C7-43A2-91DD-F3039DDC721D}">
      <dgm:prSet/>
      <dgm:spPr/>
      <dgm:t>
        <a:bodyPr/>
        <a:lstStyle/>
        <a:p>
          <a:endParaRPr lang="en-US"/>
        </a:p>
      </dgm:t>
    </dgm:pt>
    <dgm:pt modelId="{7CEF9FA6-7D6F-4308-8C26-EB9EF790CB25}" type="sibTrans" cxnId="{8C500824-10C7-43A2-91DD-F3039DDC721D}">
      <dgm:prSet/>
      <dgm:spPr/>
      <dgm:t>
        <a:bodyPr/>
        <a:lstStyle/>
        <a:p>
          <a:endParaRPr lang="en-US"/>
        </a:p>
      </dgm:t>
    </dgm:pt>
    <dgm:pt modelId="{85AECC7F-AED7-4310-938B-43D9D4EAEDEE}">
      <dgm:prSet/>
      <dgm:spPr/>
      <dgm:t>
        <a:bodyPr/>
        <a:lstStyle/>
        <a:p>
          <a:pPr>
            <a:lnSpc>
              <a:spcPct val="100000"/>
            </a:lnSpc>
          </a:pPr>
          <a:r>
            <a:rPr lang="en-US" b="1" dirty="0">
              <a:latin typeface="Arial Rounded MT Bold" panose="020F0704030504030204" pitchFamily="34" charset="77"/>
            </a:rPr>
            <a:t>Create a summation of dynamic data using excel functions used to compare different asset class metrics during 1-year, 3-year, 5-year, 10-year, and since inception periods.</a:t>
          </a:r>
        </a:p>
      </dgm:t>
    </dgm:pt>
    <dgm:pt modelId="{669BABBA-1AFC-406E-8B0E-AE72C59BCF63}" type="parTrans" cxnId="{2D0C5CBD-5232-4DCB-9D82-FDC7FAB95745}">
      <dgm:prSet/>
      <dgm:spPr/>
      <dgm:t>
        <a:bodyPr/>
        <a:lstStyle/>
        <a:p>
          <a:endParaRPr lang="en-US"/>
        </a:p>
      </dgm:t>
    </dgm:pt>
    <dgm:pt modelId="{3E8BC3CB-D52A-4951-88EA-F44825D76C19}" type="sibTrans" cxnId="{2D0C5CBD-5232-4DCB-9D82-FDC7FAB95745}">
      <dgm:prSet/>
      <dgm:spPr/>
      <dgm:t>
        <a:bodyPr/>
        <a:lstStyle/>
        <a:p>
          <a:endParaRPr lang="en-US"/>
        </a:p>
      </dgm:t>
    </dgm:pt>
    <dgm:pt modelId="{08714631-8B2F-4A70-BAE0-775B10F3ABBE}" type="pres">
      <dgm:prSet presAssocID="{F3A32C2D-E238-4AA8-B612-5A1C1437D2E9}" presName="root" presStyleCnt="0">
        <dgm:presLayoutVars>
          <dgm:dir/>
          <dgm:resizeHandles val="exact"/>
        </dgm:presLayoutVars>
      </dgm:prSet>
      <dgm:spPr/>
    </dgm:pt>
    <dgm:pt modelId="{9B4DDD2C-81B9-4E91-B35E-018E88D4AEEC}" type="pres">
      <dgm:prSet presAssocID="{9E661735-7472-47BA-90E9-2A888BAF7E3D}" presName="compNode" presStyleCnt="0"/>
      <dgm:spPr/>
    </dgm:pt>
    <dgm:pt modelId="{F60160C8-A8DB-44BB-B6A4-7E22E610FA2C}" type="pres">
      <dgm:prSet presAssocID="{9E661735-7472-47BA-90E9-2A888BAF7E3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7EC62666-A95B-45F3-80CA-A9BDBCA2E329}" type="pres">
      <dgm:prSet presAssocID="{9E661735-7472-47BA-90E9-2A888BAF7E3D}" presName="spaceRect" presStyleCnt="0"/>
      <dgm:spPr/>
    </dgm:pt>
    <dgm:pt modelId="{686BE21E-90A2-41CF-9923-B68C04A24E4A}" type="pres">
      <dgm:prSet presAssocID="{9E661735-7472-47BA-90E9-2A888BAF7E3D}" presName="textRect" presStyleLbl="revTx" presStyleIdx="0" presStyleCnt="4">
        <dgm:presLayoutVars>
          <dgm:chMax val="1"/>
          <dgm:chPref val="1"/>
        </dgm:presLayoutVars>
      </dgm:prSet>
      <dgm:spPr/>
    </dgm:pt>
    <dgm:pt modelId="{B20BE05C-50CB-48C9-92BC-3079535B6901}" type="pres">
      <dgm:prSet presAssocID="{D44E6729-AAB2-4AD8-8E45-2CAFCFBF781A}" presName="sibTrans" presStyleCnt="0"/>
      <dgm:spPr/>
    </dgm:pt>
    <dgm:pt modelId="{A33B5722-284E-4B6E-98F8-0F785AC5B228}" type="pres">
      <dgm:prSet presAssocID="{D3990767-2339-43B8-B39F-A0DD26128D24}" presName="compNode" presStyleCnt="0"/>
      <dgm:spPr/>
    </dgm:pt>
    <dgm:pt modelId="{AD727A27-769F-475B-8F28-9A32C4C03B01}" type="pres">
      <dgm:prSet presAssocID="{D3990767-2339-43B8-B39F-A0DD26128D2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pward trend"/>
        </a:ext>
      </dgm:extLst>
    </dgm:pt>
    <dgm:pt modelId="{1FC7794C-1BF9-4874-9BED-6FF802C45ED7}" type="pres">
      <dgm:prSet presAssocID="{D3990767-2339-43B8-B39F-A0DD26128D24}" presName="spaceRect" presStyleCnt="0"/>
      <dgm:spPr/>
    </dgm:pt>
    <dgm:pt modelId="{D4E3246F-966C-4277-A2C6-0F3EEBBCD6A1}" type="pres">
      <dgm:prSet presAssocID="{D3990767-2339-43B8-B39F-A0DD26128D24}" presName="textRect" presStyleLbl="revTx" presStyleIdx="1" presStyleCnt="4">
        <dgm:presLayoutVars>
          <dgm:chMax val="1"/>
          <dgm:chPref val="1"/>
        </dgm:presLayoutVars>
      </dgm:prSet>
      <dgm:spPr/>
    </dgm:pt>
    <dgm:pt modelId="{14A1C627-2CA9-4589-8EA8-E0EC9F400869}" type="pres">
      <dgm:prSet presAssocID="{05AD74C7-ED7D-418D-9E45-FA1E7CE62C89}" presName="sibTrans" presStyleCnt="0"/>
      <dgm:spPr/>
    </dgm:pt>
    <dgm:pt modelId="{58700AC8-BFED-4C04-A5DD-C6FECD9ACA09}" type="pres">
      <dgm:prSet presAssocID="{619D5A7D-36EB-4FEC-AD84-B4F839787539}" presName="compNode" presStyleCnt="0"/>
      <dgm:spPr/>
    </dgm:pt>
    <dgm:pt modelId="{47AD8E88-8528-4717-83FD-64303750D9CE}" type="pres">
      <dgm:prSet presAssocID="{619D5A7D-36EB-4FEC-AD84-B4F83978753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uro"/>
        </a:ext>
      </dgm:extLst>
    </dgm:pt>
    <dgm:pt modelId="{D8253D80-26DF-4A3D-8EB9-873F772C9A23}" type="pres">
      <dgm:prSet presAssocID="{619D5A7D-36EB-4FEC-AD84-B4F839787539}" presName="spaceRect" presStyleCnt="0"/>
      <dgm:spPr/>
    </dgm:pt>
    <dgm:pt modelId="{9AA795AB-DCFA-4E24-ABF2-04A5B32D509C}" type="pres">
      <dgm:prSet presAssocID="{619D5A7D-36EB-4FEC-AD84-B4F839787539}" presName="textRect" presStyleLbl="revTx" presStyleIdx="2" presStyleCnt="4">
        <dgm:presLayoutVars>
          <dgm:chMax val="1"/>
          <dgm:chPref val="1"/>
        </dgm:presLayoutVars>
      </dgm:prSet>
      <dgm:spPr/>
    </dgm:pt>
    <dgm:pt modelId="{A4EF786F-0E8B-46D3-B96E-20CF1EBEE7A9}" type="pres">
      <dgm:prSet presAssocID="{7CEF9FA6-7D6F-4308-8C26-EB9EF790CB25}" presName="sibTrans" presStyleCnt="0"/>
      <dgm:spPr/>
    </dgm:pt>
    <dgm:pt modelId="{5A4F929C-A9E5-43FE-973C-C013D02A99D7}" type="pres">
      <dgm:prSet presAssocID="{85AECC7F-AED7-4310-938B-43D9D4EAEDEE}" presName="compNode" presStyleCnt="0"/>
      <dgm:spPr/>
    </dgm:pt>
    <dgm:pt modelId="{E61768DA-79F9-47A6-A0CD-A1B965579D94}" type="pres">
      <dgm:prSet presAssocID="{85AECC7F-AED7-4310-938B-43D9D4EAEDE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alculator"/>
        </a:ext>
      </dgm:extLst>
    </dgm:pt>
    <dgm:pt modelId="{43BA449E-F5A3-4A4F-A560-2E2F69ABA166}" type="pres">
      <dgm:prSet presAssocID="{85AECC7F-AED7-4310-938B-43D9D4EAEDEE}" presName="spaceRect" presStyleCnt="0"/>
      <dgm:spPr/>
    </dgm:pt>
    <dgm:pt modelId="{198E5A91-9561-43EB-B775-0C17209F0F95}" type="pres">
      <dgm:prSet presAssocID="{85AECC7F-AED7-4310-938B-43D9D4EAEDEE}" presName="textRect" presStyleLbl="revTx" presStyleIdx="3" presStyleCnt="4">
        <dgm:presLayoutVars>
          <dgm:chMax val="1"/>
          <dgm:chPref val="1"/>
        </dgm:presLayoutVars>
      </dgm:prSet>
      <dgm:spPr/>
    </dgm:pt>
  </dgm:ptLst>
  <dgm:cxnLst>
    <dgm:cxn modelId="{594EB313-7341-654C-95CD-EFEF7D5AD3C8}" type="presOf" srcId="{619D5A7D-36EB-4FEC-AD84-B4F839787539}" destId="{9AA795AB-DCFA-4E24-ABF2-04A5B32D509C}" srcOrd="0" destOrd="0" presId="urn:microsoft.com/office/officeart/2018/2/layout/IconLabelList"/>
    <dgm:cxn modelId="{8C500824-10C7-43A2-91DD-F3039DDC721D}" srcId="{F3A32C2D-E238-4AA8-B612-5A1C1437D2E9}" destId="{619D5A7D-36EB-4FEC-AD84-B4F839787539}" srcOrd="2" destOrd="0" parTransId="{A830D635-A7CE-46DC-82F3-0990724B4594}" sibTransId="{7CEF9FA6-7D6F-4308-8C26-EB9EF790CB25}"/>
    <dgm:cxn modelId="{F5BEF83D-9BFA-4AE4-B930-EE01285D9B0D}" srcId="{F3A32C2D-E238-4AA8-B612-5A1C1437D2E9}" destId="{D3990767-2339-43B8-B39F-A0DD26128D24}" srcOrd="1" destOrd="0" parTransId="{AC317EA2-C05B-4BDE-AE78-E0DE175D5761}" sibTransId="{05AD74C7-ED7D-418D-9E45-FA1E7CE62C89}"/>
    <dgm:cxn modelId="{FFF35E3E-7913-2E4F-9981-F26E4229CE29}" type="presOf" srcId="{85AECC7F-AED7-4310-938B-43D9D4EAEDEE}" destId="{198E5A91-9561-43EB-B775-0C17209F0F95}" srcOrd="0" destOrd="0" presId="urn:microsoft.com/office/officeart/2018/2/layout/IconLabelList"/>
    <dgm:cxn modelId="{72A73D4C-06FE-1042-AFE7-83C16572FB87}" type="presOf" srcId="{9E661735-7472-47BA-90E9-2A888BAF7E3D}" destId="{686BE21E-90A2-41CF-9923-B68C04A24E4A}" srcOrd="0" destOrd="0" presId="urn:microsoft.com/office/officeart/2018/2/layout/IconLabelList"/>
    <dgm:cxn modelId="{60922A66-A172-5F4B-9494-F8E4983D311E}" type="presOf" srcId="{F3A32C2D-E238-4AA8-B612-5A1C1437D2E9}" destId="{08714631-8B2F-4A70-BAE0-775B10F3ABBE}" srcOrd="0" destOrd="0" presId="urn:microsoft.com/office/officeart/2018/2/layout/IconLabelList"/>
    <dgm:cxn modelId="{1EA9C986-4F07-4C9A-9336-4D0272BD2036}" srcId="{F3A32C2D-E238-4AA8-B612-5A1C1437D2E9}" destId="{9E661735-7472-47BA-90E9-2A888BAF7E3D}" srcOrd="0" destOrd="0" parTransId="{46DCFC51-A817-495F-8887-800A430B0FBC}" sibTransId="{D44E6729-AAB2-4AD8-8E45-2CAFCFBF781A}"/>
    <dgm:cxn modelId="{ADCA8FA2-693E-2F49-8A77-223F768F4623}" type="presOf" srcId="{D3990767-2339-43B8-B39F-A0DD26128D24}" destId="{D4E3246F-966C-4277-A2C6-0F3EEBBCD6A1}" srcOrd="0" destOrd="0" presId="urn:microsoft.com/office/officeart/2018/2/layout/IconLabelList"/>
    <dgm:cxn modelId="{2D0C5CBD-5232-4DCB-9D82-FDC7FAB95745}" srcId="{F3A32C2D-E238-4AA8-B612-5A1C1437D2E9}" destId="{85AECC7F-AED7-4310-938B-43D9D4EAEDEE}" srcOrd="3" destOrd="0" parTransId="{669BABBA-1AFC-406E-8B0E-AE72C59BCF63}" sibTransId="{3E8BC3CB-D52A-4951-88EA-F44825D76C19}"/>
    <dgm:cxn modelId="{7A5F09FB-3F79-0C4B-8FEE-172FAA829EEC}" type="presParOf" srcId="{08714631-8B2F-4A70-BAE0-775B10F3ABBE}" destId="{9B4DDD2C-81B9-4E91-B35E-018E88D4AEEC}" srcOrd="0" destOrd="0" presId="urn:microsoft.com/office/officeart/2018/2/layout/IconLabelList"/>
    <dgm:cxn modelId="{3C16C11E-5875-514F-BDBA-29C536A5ECFA}" type="presParOf" srcId="{9B4DDD2C-81B9-4E91-B35E-018E88D4AEEC}" destId="{F60160C8-A8DB-44BB-B6A4-7E22E610FA2C}" srcOrd="0" destOrd="0" presId="urn:microsoft.com/office/officeart/2018/2/layout/IconLabelList"/>
    <dgm:cxn modelId="{31CFA89A-882E-9540-A251-224674C28502}" type="presParOf" srcId="{9B4DDD2C-81B9-4E91-B35E-018E88D4AEEC}" destId="{7EC62666-A95B-45F3-80CA-A9BDBCA2E329}" srcOrd="1" destOrd="0" presId="urn:microsoft.com/office/officeart/2018/2/layout/IconLabelList"/>
    <dgm:cxn modelId="{8E3ED095-18EA-034C-9779-BF5D7E6C7B9A}" type="presParOf" srcId="{9B4DDD2C-81B9-4E91-B35E-018E88D4AEEC}" destId="{686BE21E-90A2-41CF-9923-B68C04A24E4A}" srcOrd="2" destOrd="0" presId="urn:microsoft.com/office/officeart/2018/2/layout/IconLabelList"/>
    <dgm:cxn modelId="{77985C9F-019C-6F4D-A519-1999409F6326}" type="presParOf" srcId="{08714631-8B2F-4A70-BAE0-775B10F3ABBE}" destId="{B20BE05C-50CB-48C9-92BC-3079535B6901}" srcOrd="1" destOrd="0" presId="urn:microsoft.com/office/officeart/2018/2/layout/IconLabelList"/>
    <dgm:cxn modelId="{DB5A7192-2B67-ED48-B38C-CC754E0FF058}" type="presParOf" srcId="{08714631-8B2F-4A70-BAE0-775B10F3ABBE}" destId="{A33B5722-284E-4B6E-98F8-0F785AC5B228}" srcOrd="2" destOrd="0" presId="urn:microsoft.com/office/officeart/2018/2/layout/IconLabelList"/>
    <dgm:cxn modelId="{603F931E-2172-044B-B24B-6EB5D4148C45}" type="presParOf" srcId="{A33B5722-284E-4B6E-98F8-0F785AC5B228}" destId="{AD727A27-769F-475B-8F28-9A32C4C03B01}" srcOrd="0" destOrd="0" presId="urn:microsoft.com/office/officeart/2018/2/layout/IconLabelList"/>
    <dgm:cxn modelId="{AB673D03-288E-8241-9B44-F4F1D6EC6C06}" type="presParOf" srcId="{A33B5722-284E-4B6E-98F8-0F785AC5B228}" destId="{1FC7794C-1BF9-4874-9BED-6FF802C45ED7}" srcOrd="1" destOrd="0" presId="urn:microsoft.com/office/officeart/2018/2/layout/IconLabelList"/>
    <dgm:cxn modelId="{8EF33EC1-E202-3C42-86B2-198C1100D43B}" type="presParOf" srcId="{A33B5722-284E-4B6E-98F8-0F785AC5B228}" destId="{D4E3246F-966C-4277-A2C6-0F3EEBBCD6A1}" srcOrd="2" destOrd="0" presId="urn:microsoft.com/office/officeart/2018/2/layout/IconLabelList"/>
    <dgm:cxn modelId="{95CB0B18-E034-5B49-BA23-65C9AC581001}" type="presParOf" srcId="{08714631-8B2F-4A70-BAE0-775B10F3ABBE}" destId="{14A1C627-2CA9-4589-8EA8-E0EC9F400869}" srcOrd="3" destOrd="0" presId="urn:microsoft.com/office/officeart/2018/2/layout/IconLabelList"/>
    <dgm:cxn modelId="{39035BD3-96D2-ED46-A920-78A39A2247EB}" type="presParOf" srcId="{08714631-8B2F-4A70-BAE0-775B10F3ABBE}" destId="{58700AC8-BFED-4C04-A5DD-C6FECD9ACA09}" srcOrd="4" destOrd="0" presId="urn:microsoft.com/office/officeart/2018/2/layout/IconLabelList"/>
    <dgm:cxn modelId="{E9DFE04A-4FEE-F845-A47D-1C165CD7EE95}" type="presParOf" srcId="{58700AC8-BFED-4C04-A5DD-C6FECD9ACA09}" destId="{47AD8E88-8528-4717-83FD-64303750D9CE}" srcOrd="0" destOrd="0" presId="urn:microsoft.com/office/officeart/2018/2/layout/IconLabelList"/>
    <dgm:cxn modelId="{B140F77D-6928-F34E-9A84-D5E44E2834FF}" type="presParOf" srcId="{58700AC8-BFED-4C04-A5DD-C6FECD9ACA09}" destId="{D8253D80-26DF-4A3D-8EB9-873F772C9A23}" srcOrd="1" destOrd="0" presId="urn:microsoft.com/office/officeart/2018/2/layout/IconLabelList"/>
    <dgm:cxn modelId="{10FC706D-A156-7841-A5AA-566448C87941}" type="presParOf" srcId="{58700AC8-BFED-4C04-A5DD-C6FECD9ACA09}" destId="{9AA795AB-DCFA-4E24-ABF2-04A5B32D509C}" srcOrd="2" destOrd="0" presId="urn:microsoft.com/office/officeart/2018/2/layout/IconLabelList"/>
    <dgm:cxn modelId="{14128E58-15DA-6F45-9FA9-D2ACC36ECF8C}" type="presParOf" srcId="{08714631-8B2F-4A70-BAE0-775B10F3ABBE}" destId="{A4EF786F-0E8B-46D3-B96E-20CF1EBEE7A9}" srcOrd="5" destOrd="0" presId="urn:microsoft.com/office/officeart/2018/2/layout/IconLabelList"/>
    <dgm:cxn modelId="{E7A321FE-8B87-7F43-9004-4692ACFC3DDB}" type="presParOf" srcId="{08714631-8B2F-4A70-BAE0-775B10F3ABBE}" destId="{5A4F929C-A9E5-43FE-973C-C013D02A99D7}" srcOrd="6" destOrd="0" presId="urn:microsoft.com/office/officeart/2018/2/layout/IconLabelList"/>
    <dgm:cxn modelId="{D1AA7474-5CAF-E04A-90D1-D683276BD98D}" type="presParOf" srcId="{5A4F929C-A9E5-43FE-973C-C013D02A99D7}" destId="{E61768DA-79F9-47A6-A0CD-A1B965579D94}" srcOrd="0" destOrd="0" presId="urn:microsoft.com/office/officeart/2018/2/layout/IconLabelList"/>
    <dgm:cxn modelId="{D6873464-AE1D-4A43-B40F-49040F9EA57A}" type="presParOf" srcId="{5A4F929C-A9E5-43FE-973C-C013D02A99D7}" destId="{43BA449E-F5A3-4A4F-A560-2E2F69ABA166}" srcOrd="1" destOrd="0" presId="urn:microsoft.com/office/officeart/2018/2/layout/IconLabelList"/>
    <dgm:cxn modelId="{0B055FE1-DA56-BB4F-9F29-77809FF88843}" type="presParOf" srcId="{5A4F929C-A9E5-43FE-973C-C013D02A99D7}" destId="{198E5A91-9561-43EB-B775-0C17209F0F95}"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B9BB07C-EC61-457E-B667-C7D3C8167C14}" type="doc">
      <dgm:prSet loTypeId="urn:microsoft.com/office/officeart/2005/8/layout/bProcess4" loCatId="icon" qsTypeId="urn:microsoft.com/office/officeart/2005/8/quickstyle/simple1" qsCatId="simple" csTypeId="urn:microsoft.com/office/officeart/2005/8/colors/colorful1" csCatId="colorful" phldr="1"/>
      <dgm:spPr/>
      <dgm:t>
        <a:bodyPr/>
        <a:lstStyle/>
        <a:p>
          <a:endParaRPr lang="en-US"/>
        </a:p>
      </dgm:t>
    </dgm:pt>
    <dgm:pt modelId="{D25C0FB6-630B-42DA-9340-6DBD59407BD3}">
      <dgm:prSet/>
      <dgm:spPr/>
      <dgm:t>
        <a:bodyPr/>
        <a:lstStyle/>
        <a:p>
          <a:r>
            <a:rPr lang="en-US" b="1" dirty="0">
              <a:solidFill>
                <a:schemeClr val="tx1"/>
              </a:solidFill>
              <a:latin typeface="Arial Rounded MT Bold" panose="020F0704030504030204" pitchFamily="34" charset="77"/>
            </a:rPr>
            <a:t>Asset class annualized return over different time periods </a:t>
          </a:r>
        </a:p>
      </dgm:t>
    </dgm:pt>
    <dgm:pt modelId="{99E4A10F-54E2-49AA-B807-E4B4C83ABF47}" type="parTrans" cxnId="{CDA3E8C7-BFA9-4934-A032-7948DFCD2F5A}">
      <dgm:prSet/>
      <dgm:spPr/>
      <dgm:t>
        <a:bodyPr/>
        <a:lstStyle/>
        <a:p>
          <a:endParaRPr lang="en-US" b="1">
            <a:latin typeface="Arial Rounded MT Bold" panose="020F0704030504030204" pitchFamily="34" charset="77"/>
          </a:endParaRPr>
        </a:p>
      </dgm:t>
    </dgm:pt>
    <dgm:pt modelId="{41DAA1B1-D4CA-4B45-9B12-8367D1B7B70A}" type="sibTrans" cxnId="{CDA3E8C7-BFA9-4934-A032-7948DFCD2F5A}">
      <dgm:prSet/>
      <dgm:spPr/>
      <dgm:t>
        <a:bodyPr/>
        <a:lstStyle/>
        <a:p>
          <a:endParaRPr lang="en-US" b="1">
            <a:latin typeface="Arial Rounded MT Bold" panose="020F0704030504030204" pitchFamily="34" charset="77"/>
          </a:endParaRPr>
        </a:p>
      </dgm:t>
    </dgm:pt>
    <dgm:pt modelId="{828B2269-CD97-43A9-9ED5-C9C670E350B6}">
      <dgm:prSet/>
      <dgm:spPr/>
      <dgm:t>
        <a:bodyPr/>
        <a:lstStyle/>
        <a:p>
          <a:r>
            <a:rPr lang="en-US" b="1" dirty="0">
              <a:solidFill>
                <a:schemeClr val="tx1"/>
              </a:solidFill>
              <a:latin typeface="Arial Rounded MT Bold" panose="020F0704030504030204" pitchFamily="34" charset="77"/>
            </a:rPr>
            <a:t>Asset class annualized volatility over different time periods</a:t>
          </a:r>
        </a:p>
      </dgm:t>
    </dgm:pt>
    <dgm:pt modelId="{8175A81C-BB1B-4047-A2C3-3065FD1018AB}" type="parTrans" cxnId="{4EB1DD75-EF4A-4972-AC62-00D448480661}">
      <dgm:prSet/>
      <dgm:spPr/>
      <dgm:t>
        <a:bodyPr/>
        <a:lstStyle/>
        <a:p>
          <a:endParaRPr lang="en-US" b="1">
            <a:latin typeface="Arial Rounded MT Bold" panose="020F0704030504030204" pitchFamily="34" charset="77"/>
          </a:endParaRPr>
        </a:p>
      </dgm:t>
    </dgm:pt>
    <dgm:pt modelId="{00D3F984-8117-4654-81A0-BC80929FC3AA}" type="sibTrans" cxnId="{4EB1DD75-EF4A-4972-AC62-00D448480661}">
      <dgm:prSet/>
      <dgm:spPr/>
      <dgm:t>
        <a:bodyPr/>
        <a:lstStyle/>
        <a:p>
          <a:endParaRPr lang="en-US" b="1">
            <a:latin typeface="Arial Rounded MT Bold" panose="020F0704030504030204" pitchFamily="34" charset="77"/>
          </a:endParaRPr>
        </a:p>
      </dgm:t>
    </dgm:pt>
    <dgm:pt modelId="{A6F3F3B9-3352-4681-BB30-1F6491FA9BCD}">
      <dgm:prSet/>
      <dgm:spPr/>
      <dgm:t>
        <a:bodyPr/>
        <a:lstStyle/>
        <a:p>
          <a:r>
            <a:rPr lang="en-US" b="1" dirty="0">
              <a:solidFill>
                <a:schemeClr val="tx1"/>
              </a:solidFill>
              <a:latin typeface="Arial Rounded MT Bold" panose="020F0704030504030204" pitchFamily="34" charset="77"/>
            </a:rPr>
            <a:t>Risk adjusted return </a:t>
          </a:r>
        </a:p>
      </dgm:t>
    </dgm:pt>
    <dgm:pt modelId="{7DF30DE5-D6CD-4650-9D67-2CF599F433B7}" type="parTrans" cxnId="{50FB76DD-1EE7-4585-BE37-E630E3748923}">
      <dgm:prSet/>
      <dgm:spPr/>
      <dgm:t>
        <a:bodyPr/>
        <a:lstStyle/>
        <a:p>
          <a:endParaRPr lang="en-US" b="1">
            <a:latin typeface="Arial Rounded MT Bold" panose="020F0704030504030204" pitchFamily="34" charset="77"/>
          </a:endParaRPr>
        </a:p>
      </dgm:t>
    </dgm:pt>
    <dgm:pt modelId="{3BF38985-0D34-4EFA-BC2A-D653EA644963}" type="sibTrans" cxnId="{50FB76DD-1EE7-4585-BE37-E630E3748923}">
      <dgm:prSet/>
      <dgm:spPr/>
      <dgm:t>
        <a:bodyPr/>
        <a:lstStyle/>
        <a:p>
          <a:endParaRPr lang="en-US" b="1">
            <a:latin typeface="Arial Rounded MT Bold" panose="020F0704030504030204" pitchFamily="34" charset="77"/>
          </a:endParaRPr>
        </a:p>
      </dgm:t>
    </dgm:pt>
    <dgm:pt modelId="{700E14E0-F31B-4204-9B26-B5A3469BFC20}">
      <dgm:prSet/>
      <dgm:spPr/>
      <dgm:t>
        <a:bodyPr/>
        <a:lstStyle/>
        <a:p>
          <a:r>
            <a:rPr lang="en-US" b="1" dirty="0">
              <a:solidFill>
                <a:schemeClr val="tx1"/>
              </a:solidFill>
              <a:latin typeface="Arial Rounded MT Bold" panose="020F0704030504030204" pitchFamily="34" charset="77"/>
            </a:rPr>
            <a:t>Portfolio allocation adjustment effects </a:t>
          </a:r>
        </a:p>
      </dgm:t>
    </dgm:pt>
    <dgm:pt modelId="{C6C76B13-4184-415C-B7C9-46DBF0F46B08}" type="parTrans" cxnId="{CA120003-152D-4045-9C45-524524520257}">
      <dgm:prSet/>
      <dgm:spPr/>
      <dgm:t>
        <a:bodyPr/>
        <a:lstStyle/>
        <a:p>
          <a:endParaRPr lang="en-US" b="1">
            <a:latin typeface="Arial Rounded MT Bold" panose="020F0704030504030204" pitchFamily="34" charset="77"/>
          </a:endParaRPr>
        </a:p>
      </dgm:t>
    </dgm:pt>
    <dgm:pt modelId="{E3D9A10F-CBB0-4168-BE64-10897B7AB24F}" type="sibTrans" cxnId="{CA120003-152D-4045-9C45-524524520257}">
      <dgm:prSet/>
      <dgm:spPr/>
      <dgm:t>
        <a:bodyPr/>
        <a:lstStyle/>
        <a:p>
          <a:endParaRPr lang="en-US" b="1">
            <a:latin typeface="Arial Rounded MT Bold" panose="020F0704030504030204" pitchFamily="34" charset="77"/>
          </a:endParaRPr>
        </a:p>
      </dgm:t>
    </dgm:pt>
    <dgm:pt modelId="{D2D25058-15FC-4CB9-9B4C-BE30B0621AE7}">
      <dgm:prSet/>
      <dgm:spPr/>
      <dgm:t>
        <a:bodyPr/>
        <a:lstStyle/>
        <a:p>
          <a:r>
            <a:rPr lang="en-US" b="1" dirty="0">
              <a:solidFill>
                <a:schemeClr val="tx1"/>
              </a:solidFill>
              <a:latin typeface="Arial Rounded MT Bold" panose="020F0704030504030204" pitchFamily="34" charset="77"/>
            </a:rPr>
            <a:t>Investing depending upon time related goals </a:t>
          </a:r>
        </a:p>
      </dgm:t>
    </dgm:pt>
    <dgm:pt modelId="{823ECC9E-E6A6-49B7-A36B-C91FE8743A7A}" type="parTrans" cxnId="{BBF13E87-C49B-4478-A08A-DFFD38EDE07A}">
      <dgm:prSet/>
      <dgm:spPr/>
      <dgm:t>
        <a:bodyPr/>
        <a:lstStyle/>
        <a:p>
          <a:endParaRPr lang="en-US" b="1">
            <a:latin typeface="Arial Rounded MT Bold" panose="020F0704030504030204" pitchFamily="34" charset="77"/>
          </a:endParaRPr>
        </a:p>
      </dgm:t>
    </dgm:pt>
    <dgm:pt modelId="{A128F3EE-A153-4BF9-BB34-66F01683990D}" type="sibTrans" cxnId="{BBF13E87-C49B-4478-A08A-DFFD38EDE07A}">
      <dgm:prSet/>
      <dgm:spPr/>
      <dgm:t>
        <a:bodyPr/>
        <a:lstStyle/>
        <a:p>
          <a:endParaRPr lang="en-US" b="1">
            <a:latin typeface="Arial Rounded MT Bold" panose="020F0704030504030204" pitchFamily="34" charset="77"/>
          </a:endParaRPr>
        </a:p>
      </dgm:t>
    </dgm:pt>
    <dgm:pt modelId="{DA056B74-55CF-884C-AD40-887DFDD068F1}">
      <dgm:prSet/>
      <dgm:spPr/>
      <dgm:t>
        <a:bodyPr/>
        <a:lstStyle/>
        <a:p>
          <a:r>
            <a:rPr lang="en-US" b="1" dirty="0">
              <a:solidFill>
                <a:schemeClr val="tx1"/>
              </a:solidFill>
              <a:latin typeface="Arial Rounded MT Bold" panose="020F0704030504030204" pitchFamily="34" charset="77"/>
            </a:rPr>
            <a:t>Asset class comparison analysis</a:t>
          </a:r>
        </a:p>
      </dgm:t>
    </dgm:pt>
    <dgm:pt modelId="{8E367F54-0700-924C-B32D-0D5EB15E5006}" type="parTrans" cxnId="{AD17B9D9-AA23-8A43-AB23-533570D6FFB8}">
      <dgm:prSet/>
      <dgm:spPr/>
      <dgm:t>
        <a:bodyPr/>
        <a:lstStyle/>
        <a:p>
          <a:endParaRPr lang="en-US" b="1">
            <a:latin typeface="Arial Rounded MT Bold" panose="020F0704030504030204" pitchFamily="34" charset="77"/>
          </a:endParaRPr>
        </a:p>
      </dgm:t>
    </dgm:pt>
    <dgm:pt modelId="{0FA568D0-8C59-EA4B-B36D-675DCA738A26}" type="sibTrans" cxnId="{AD17B9D9-AA23-8A43-AB23-533570D6FFB8}">
      <dgm:prSet/>
      <dgm:spPr/>
      <dgm:t>
        <a:bodyPr/>
        <a:lstStyle/>
        <a:p>
          <a:endParaRPr lang="en-US" b="1">
            <a:latin typeface="Arial Rounded MT Bold" panose="020F0704030504030204" pitchFamily="34" charset="77"/>
          </a:endParaRPr>
        </a:p>
      </dgm:t>
    </dgm:pt>
    <dgm:pt modelId="{F2749686-1788-6C45-B08D-6E1CCA28C158}" type="pres">
      <dgm:prSet presAssocID="{8B9BB07C-EC61-457E-B667-C7D3C8167C14}" presName="Name0" presStyleCnt="0">
        <dgm:presLayoutVars>
          <dgm:dir/>
          <dgm:resizeHandles/>
        </dgm:presLayoutVars>
      </dgm:prSet>
      <dgm:spPr/>
    </dgm:pt>
    <dgm:pt modelId="{AAF349BD-F594-6D40-A5FB-2AE4F5C3207C}" type="pres">
      <dgm:prSet presAssocID="{D25C0FB6-630B-42DA-9340-6DBD59407BD3}" presName="compNode" presStyleCnt="0"/>
      <dgm:spPr/>
    </dgm:pt>
    <dgm:pt modelId="{201735B0-611B-6F4C-9CF1-64BE834EA226}" type="pres">
      <dgm:prSet presAssocID="{D25C0FB6-630B-42DA-9340-6DBD59407BD3}" presName="dummyConnPt" presStyleCnt="0"/>
      <dgm:spPr/>
    </dgm:pt>
    <dgm:pt modelId="{225FCAB3-EF88-424E-B2D3-EDC1FDFE0DFE}" type="pres">
      <dgm:prSet presAssocID="{D25C0FB6-630B-42DA-9340-6DBD59407BD3}" presName="node" presStyleLbl="node1" presStyleIdx="0" presStyleCnt="6">
        <dgm:presLayoutVars>
          <dgm:bulletEnabled val="1"/>
        </dgm:presLayoutVars>
      </dgm:prSet>
      <dgm:spPr/>
    </dgm:pt>
    <dgm:pt modelId="{CFBE6920-ECFB-574B-8DCA-0DE21782C3E3}" type="pres">
      <dgm:prSet presAssocID="{41DAA1B1-D4CA-4B45-9B12-8367D1B7B70A}" presName="sibTrans" presStyleLbl="bgSibTrans2D1" presStyleIdx="0" presStyleCnt="5"/>
      <dgm:spPr/>
    </dgm:pt>
    <dgm:pt modelId="{012DEA9E-9426-6F4C-8D45-EB1120EF70F9}" type="pres">
      <dgm:prSet presAssocID="{828B2269-CD97-43A9-9ED5-C9C670E350B6}" presName="compNode" presStyleCnt="0"/>
      <dgm:spPr/>
    </dgm:pt>
    <dgm:pt modelId="{2BFEB616-7818-2241-8565-F6F467396D94}" type="pres">
      <dgm:prSet presAssocID="{828B2269-CD97-43A9-9ED5-C9C670E350B6}" presName="dummyConnPt" presStyleCnt="0"/>
      <dgm:spPr/>
    </dgm:pt>
    <dgm:pt modelId="{9198C785-9AFD-3947-9692-0AF2089F31B2}" type="pres">
      <dgm:prSet presAssocID="{828B2269-CD97-43A9-9ED5-C9C670E350B6}" presName="node" presStyleLbl="node1" presStyleIdx="1" presStyleCnt="6">
        <dgm:presLayoutVars>
          <dgm:bulletEnabled val="1"/>
        </dgm:presLayoutVars>
      </dgm:prSet>
      <dgm:spPr/>
    </dgm:pt>
    <dgm:pt modelId="{DED91224-4E00-C34F-8F09-FE7A14692FC6}" type="pres">
      <dgm:prSet presAssocID="{00D3F984-8117-4654-81A0-BC80929FC3AA}" presName="sibTrans" presStyleLbl="bgSibTrans2D1" presStyleIdx="1" presStyleCnt="5"/>
      <dgm:spPr/>
    </dgm:pt>
    <dgm:pt modelId="{139B3512-9E8B-6649-95FF-36E875EFFEDE}" type="pres">
      <dgm:prSet presAssocID="{A6F3F3B9-3352-4681-BB30-1F6491FA9BCD}" presName="compNode" presStyleCnt="0"/>
      <dgm:spPr/>
    </dgm:pt>
    <dgm:pt modelId="{B82E4BF4-3195-5E41-B605-4F738D22FE76}" type="pres">
      <dgm:prSet presAssocID="{A6F3F3B9-3352-4681-BB30-1F6491FA9BCD}" presName="dummyConnPt" presStyleCnt="0"/>
      <dgm:spPr/>
    </dgm:pt>
    <dgm:pt modelId="{60256F5F-82CC-9241-B057-4AE2DCC90FB7}" type="pres">
      <dgm:prSet presAssocID="{A6F3F3B9-3352-4681-BB30-1F6491FA9BCD}" presName="node" presStyleLbl="node1" presStyleIdx="2" presStyleCnt="6">
        <dgm:presLayoutVars>
          <dgm:bulletEnabled val="1"/>
        </dgm:presLayoutVars>
      </dgm:prSet>
      <dgm:spPr/>
    </dgm:pt>
    <dgm:pt modelId="{399F2827-DA02-E94B-AE99-7AB952577517}" type="pres">
      <dgm:prSet presAssocID="{3BF38985-0D34-4EFA-BC2A-D653EA644963}" presName="sibTrans" presStyleLbl="bgSibTrans2D1" presStyleIdx="2" presStyleCnt="5"/>
      <dgm:spPr/>
    </dgm:pt>
    <dgm:pt modelId="{C6FFD139-BA21-A64E-A1EE-2AA9897A6D5D}" type="pres">
      <dgm:prSet presAssocID="{DA056B74-55CF-884C-AD40-887DFDD068F1}" presName="compNode" presStyleCnt="0"/>
      <dgm:spPr/>
    </dgm:pt>
    <dgm:pt modelId="{9FE47048-1877-7242-AED0-4D2507247094}" type="pres">
      <dgm:prSet presAssocID="{DA056B74-55CF-884C-AD40-887DFDD068F1}" presName="dummyConnPt" presStyleCnt="0"/>
      <dgm:spPr/>
    </dgm:pt>
    <dgm:pt modelId="{94FAC902-0710-A44D-9AFD-FD6A64C6CB0B}" type="pres">
      <dgm:prSet presAssocID="{DA056B74-55CF-884C-AD40-887DFDD068F1}" presName="node" presStyleLbl="node1" presStyleIdx="3" presStyleCnt="6">
        <dgm:presLayoutVars>
          <dgm:bulletEnabled val="1"/>
        </dgm:presLayoutVars>
      </dgm:prSet>
      <dgm:spPr/>
    </dgm:pt>
    <dgm:pt modelId="{5B9DC573-9EAB-0244-A814-2EF2180F9465}" type="pres">
      <dgm:prSet presAssocID="{0FA568D0-8C59-EA4B-B36D-675DCA738A26}" presName="sibTrans" presStyleLbl="bgSibTrans2D1" presStyleIdx="3" presStyleCnt="5"/>
      <dgm:spPr/>
    </dgm:pt>
    <dgm:pt modelId="{00AC2A82-7F50-7B4C-A9C3-D25C512C562F}" type="pres">
      <dgm:prSet presAssocID="{D2D25058-15FC-4CB9-9B4C-BE30B0621AE7}" presName="compNode" presStyleCnt="0"/>
      <dgm:spPr/>
    </dgm:pt>
    <dgm:pt modelId="{06E855F9-9DE4-6648-AE91-AAEAA12B8A21}" type="pres">
      <dgm:prSet presAssocID="{D2D25058-15FC-4CB9-9B4C-BE30B0621AE7}" presName="dummyConnPt" presStyleCnt="0"/>
      <dgm:spPr/>
    </dgm:pt>
    <dgm:pt modelId="{FB175FF0-F20C-EE4F-9BE9-715A92A57631}" type="pres">
      <dgm:prSet presAssocID="{D2D25058-15FC-4CB9-9B4C-BE30B0621AE7}" presName="node" presStyleLbl="node1" presStyleIdx="4" presStyleCnt="6">
        <dgm:presLayoutVars>
          <dgm:bulletEnabled val="1"/>
        </dgm:presLayoutVars>
      </dgm:prSet>
      <dgm:spPr/>
    </dgm:pt>
    <dgm:pt modelId="{72C1CC0F-10FD-DB4C-BFDA-3BF6DC42E31B}" type="pres">
      <dgm:prSet presAssocID="{A128F3EE-A153-4BF9-BB34-66F01683990D}" presName="sibTrans" presStyleLbl="bgSibTrans2D1" presStyleIdx="4" presStyleCnt="5"/>
      <dgm:spPr/>
    </dgm:pt>
    <dgm:pt modelId="{BAB019AA-BFEC-714A-A8A2-DE88B87C5F4D}" type="pres">
      <dgm:prSet presAssocID="{700E14E0-F31B-4204-9B26-B5A3469BFC20}" presName="compNode" presStyleCnt="0"/>
      <dgm:spPr/>
    </dgm:pt>
    <dgm:pt modelId="{DF345795-76F8-F947-8770-7E05ED9BE477}" type="pres">
      <dgm:prSet presAssocID="{700E14E0-F31B-4204-9B26-B5A3469BFC20}" presName="dummyConnPt" presStyleCnt="0"/>
      <dgm:spPr/>
    </dgm:pt>
    <dgm:pt modelId="{152B9776-3E9C-5343-AFBF-2E53258039FA}" type="pres">
      <dgm:prSet presAssocID="{700E14E0-F31B-4204-9B26-B5A3469BFC20}" presName="node" presStyleLbl="node1" presStyleIdx="5" presStyleCnt="6">
        <dgm:presLayoutVars>
          <dgm:bulletEnabled val="1"/>
        </dgm:presLayoutVars>
      </dgm:prSet>
      <dgm:spPr/>
    </dgm:pt>
  </dgm:ptLst>
  <dgm:cxnLst>
    <dgm:cxn modelId="{CA120003-152D-4045-9C45-524524520257}" srcId="{8B9BB07C-EC61-457E-B667-C7D3C8167C14}" destId="{700E14E0-F31B-4204-9B26-B5A3469BFC20}" srcOrd="5" destOrd="0" parTransId="{C6C76B13-4184-415C-B7C9-46DBF0F46B08}" sibTransId="{E3D9A10F-CBB0-4168-BE64-10897B7AB24F}"/>
    <dgm:cxn modelId="{B9FF1909-99AD-9D4D-B8AE-2B5C01B48B32}" type="presOf" srcId="{0FA568D0-8C59-EA4B-B36D-675DCA738A26}" destId="{5B9DC573-9EAB-0244-A814-2EF2180F9465}" srcOrd="0" destOrd="0" presId="urn:microsoft.com/office/officeart/2005/8/layout/bProcess4"/>
    <dgm:cxn modelId="{B94E4216-5989-B741-9142-C0D6710D142B}" type="presOf" srcId="{3BF38985-0D34-4EFA-BC2A-D653EA644963}" destId="{399F2827-DA02-E94B-AE99-7AB952577517}" srcOrd="0" destOrd="0" presId="urn:microsoft.com/office/officeart/2005/8/layout/bProcess4"/>
    <dgm:cxn modelId="{10A28B1A-BFA5-BF4D-BADD-C9FF293D6B2A}" type="presOf" srcId="{A128F3EE-A153-4BF9-BB34-66F01683990D}" destId="{72C1CC0F-10FD-DB4C-BFDA-3BF6DC42E31B}" srcOrd="0" destOrd="0" presId="urn:microsoft.com/office/officeart/2005/8/layout/bProcess4"/>
    <dgm:cxn modelId="{A3FD7A1D-8D9E-C04C-8A12-52F471AA69EE}" type="presOf" srcId="{00D3F984-8117-4654-81A0-BC80929FC3AA}" destId="{DED91224-4E00-C34F-8F09-FE7A14692FC6}" srcOrd="0" destOrd="0" presId="urn:microsoft.com/office/officeart/2005/8/layout/bProcess4"/>
    <dgm:cxn modelId="{62912036-16B5-9A42-B56E-0973D4B9BE62}" type="presOf" srcId="{8B9BB07C-EC61-457E-B667-C7D3C8167C14}" destId="{F2749686-1788-6C45-B08D-6E1CCA28C158}" srcOrd="0" destOrd="0" presId="urn:microsoft.com/office/officeart/2005/8/layout/bProcess4"/>
    <dgm:cxn modelId="{FF6B6B44-3936-834F-8DE8-51B40476C369}" type="presOf" srcId="{41DAA1B1-D4CA-4B45-9B12-8367D1B7B70A}" destId="{CFBE6920-ECFB-574B-8DCA-0DE21782C3E3}" srcOrd="0" destOrd="0" presId="urn:microsoft.com/office/officeart/2005/8/layout/bProcess4"/>
    <dgm:cxn modelId="{B528DF44-CA4C-EE4D-8A91-BE007614BE8E}" type="presOf" srcId="{D2D25058-15FC-4CB9-9B4C-BE30B0621AE7}" destId="{FB175FF0-F20C-EE4F-9BE9-715A92A57631}" srcOrd="0" destOrd="0" presId="urn:microsoft.com/office/officeart/2005/8/layout/bProcess4"/>
    <dgm:cxn modelId="{1457ED6A-1456-F14F-8317-B66C53DFA900}" type="presOf" srcId="{700E14E0-F31B-4204-9B26-B5A3469BFC20}" destId="{152B9776-3E9C-5343-AFBF-2E53258039FA}" srcOrd="0" destOrd="0" presId="urn:microsoft.com/office/officeart/2005/8/layout/bProcess4"/>
    <dgm:cxn modelId="{4EB1DD75-EF4A-4972-AC62-00D448480661}" srcId="{8B9BB07C-EC61-457E-B667-C7D3C8167C14}" destId="{828B2269-CD97-43A9-9ED5-C9C670E350B6}" srcOrd="1" destOrd="0" parTransId="{8175A81C-BB1B-4047-A2C3-3065FD1018AB}" sibTransId="{00D3F984-8117-4654-81A0-BC80929FC3AA}"/>
    <dgm:cxn modelId="{3FAC5581-BBC9-2B41-B9C2-C336ADCBDA0C}" type="presOf" srcId="{D25C0FB6-630B-42DA-9340-6DBD59407BD3}" destId="{225FCAB3-EF88-424E-B2D3-EDC1FDFE0DFE}" srcOrd="0" destOrd="0" presId="urn:microsoft.com/office/officeart/2005/8/layout/bProcess4"/>
    <dgm:cxn modelId="{BBF13E87-C49B-4478-A08A-DFFD38EDE07A}" srcId="{8B9BB07C-EC61-457E-B667-C7D3C8167C14}" destId="{D2D25058-15FC-4CB9-9B4C-BE30B0621AE7}" srcOrd="4" destOrd="0" parTransId="{823ECC9E-E6A6-49B7-A36B-C91FE8743A7A}" sibTransId="{A128F3EE-A153-4BF9-BB34-66F01683990D}"/>
    <dgm:cxn modelId="{634A67C0-AAF2-6A40-96D9-3F6526D534B6}" type="presOf" srcId="{DA056B74-55CF-884C-AD40-887DFDD068F1}" destId="{94FAC902-0710-A44D-9AFD-FD6A64C6CB0B}" srcOrd="0" destOrd="0" presId="urn:microsoft.com/office/officeart/2005/8/layout/bProcess4"/>
    <dgm:cxn modelId="{CDA3E8C7-BFA9-4934-A032-7948DFCD2F5A}" srcId="{8B9BB07C-EC61-457E-B667-C7D3C8167C14}" destId="{D25C0FB6-630B-42DA-9340-6DBD59407BD3}" srcOrd="0" destOrd="0" parTransId="{99E4A10F-54E2-49AA-B807-E4B4C83ABF47}" sibTransId="{41DAA1B1-D4CA-4B45-9B12-8367D1B7B70A}"/>
    <dgm:cxn modelId="{AD17B9D9-AA23-8A43-AB23-533570D6FFB8}" srcId="{8B9BB07C-EC61-457E-B667-C7D3C8167C14}" destId="{DA056B74-55CF-884C-AD40-887DFDD068F1}" srcOrd="3" destOrd="0" parTransId="{8E367F54-0700-924C-B32D-0D5EB15E5006}" sibTransId="{0FA568D0-8C59-EA4B-B36D-675DCA738A26}"/>
    <dgm:cxn modelId="{50FB76DD-1EE7-4585-BE37-E630E3748923}" srcId="{8B9BB07C-EC61-457E-B667-C7D3C8167C14}" destId="{A6F3F3B9-3352-4681-BB30-1F6491FA9BCD}" srcOrd="2" destOrd="0" parTransId="{7DF30DE5-D6CD-4650-9D67-2CF599F433B7}" sibTransId="{3BF38985-0D34-4EFA-BC2A-D653EA644963}"/>
    <dgm:cxn modelId="{60AD37F0-5E85-144D-B784-B524D03A3098}" type="presOf" srcId="{A6F3F3B9-3352-4681-BB30-1F6491FA9BCD}" destId="{60256F5F-82CC-9241-B057-4AE2DCC90FB7}" srcOrd="0" destOrd="0" presId="urn:microsoft.com/office/officeart/2005/8/layout/bProcess4"/>
    <dgm:cxn modelId="{07EA43F9-63A1-E04A-B037-47ACD96A38F1}" type="presOf" srcId="{828B2269-CD97-43A9-9ED5-C9C670E350B6}" destId="{9198C785-9AFD-3947-9692-0AF2089F31B2}" srcOrd="0" destOrd="0" presId="urn:microsoft.com/office/officeart/2005/8/layout/bProcess4"/>
    <dgm:cxn modelId="{65D9791B-BE13-604F-B86A-1C0D085FE33C}" type="presParOf" srcId="{F2749686-1788-6C45-B08D-6E1CCA28C158}" destId="{AAF349BD-F594-6D40-A5FB-2AE4F5C3207C}" srcOrd="0" destOrd="0" presId="urn:microsoft.com/office/officeart/2005/8/layout/bProcess4"/>
    <dgm:cxn modelId="{25ED72C5-ECDE-9643-8B7D-0768FCABB517}" type="presParOf" srcId="{AAF349BD-F594-6D40-A5FB-2AE4F5C3207C}" destId="{201735B0-611B-6F4C-9CF1-64BE834EA226}" srcOrd="0" destOrd="0" presId="urn:microsoft.com/office/officeart/2005/8/layout/bProcess4"/>
    <dgm:cxn modelId="{FBBFFE1F-E229-4A46-B1FC-6D38A628FE2E}" type="presParOf" srcId="{AAF349BD-F594-6D40-A5FB-2AE4F5C3207C}" destId="{225FCAB3-EF88-424E-B2D3-EDC1FDFE0DFE}" srcOrd="1" destOrd="0" presId="urn:microsoft.com/office/officeart/2005/8/layout/bProcess4"/>
    <dgm:cxn modelId="{D0858226-957C-7649-86CB-DCA16DD5D620}" type="presParOf" srcId="{F2749686-1788-6C45-B08D-6E1CCA28C158}" destId="{CFBE6920-ECFB-574B-8DCA-0DE21782C3E3}" srcOrd="1" destOrd="0" presId="urn:microsoft.com/office/officeart/2005/8/layout/bProcess4"/>
    <dgm:cxn modelId="{7A67023E-C4F0-9743-A4D2-3F6FF0A398EA}" type="presParOf" srcId="{F2749686-1788-6C45-B08D-6E1CCA28C158}" destId="{012DEA9E-9426-6F4C-8D45-EB1120EF70F9}" srcOrd="2" destOrd="0" presId="urn:microsoft.com/office/officeart/2005/8/layout/bProcess4"/>
    <dgm:cxn modelId="{FF305F23-5428-A245-992E-CFE184723A5F}" type="presParOf" srcId="{012DEA9E-9426-6F4C-8D45-EB1120EF70F9}" destId="{2BFEB616-7818-2241-8565-F6F467396D94}" srcOrd="0" destOrd="0" presId="urn:microsoft.com/office/officeart/2005/8/layout/bProcess4"/>
    <dgm:cxn modelId="{8B7E4527-A5C1-4C44-ACED-A15985C51FF1}" type="presParOf" srcId="{012DEA9E-9426-6F4C-8D45-EB1120EF70F9}" destId="{9198C785-9AFD-3947-9692-0AF2089F31B2}" srcOrd="1" destOrd="0" presId="urn:microsoft.com/office/officeart/2005/8/layout/bProcess4"/>
    <dgm:cxn modelId="{608E575A-ABAA-4B47-A485-254389F5EA98}" type="presParOf" srcId="{F2749686-1788-6C45-B08D-6E1CCA28C158}" destId="{DED91224-4E00-C34F-8F09-FE7A14692FC6}" srcOrd="3" destOrd="0" presId="urn:microsoft.com/office/officeart/2005/8/layout/bProcess4"/>
    <dgm:cxn modelId="{86F85B6A-8647-4B40-A1AD-D1B264EB8CAE}" type="presParOf" srcId="{F2749686-1788-6C45-B08D-6E1CCA28C158}" destId="{139B3512-9E8B-6649-95FF-36E875EFFEDE}" srcOrd="4" destOrd="0" presId="urn:microsoft.com/office/officeart/2005/8/layout/bProcess4"/>
    <dgm:cxn modelId="{681E2448-915A-D349-8352-E353ABBA7046}" type="presParOf" srcId="{139B3512-9E8B-6649-95FF-36E875EFFEDE}" destId="{B82E4BF4-3195-5E41-B605-4F738D22FE76}" srcOrd="0" destOrd="0" presId="urn:microsoft.com/office/officeart/2005/8/layout/bProcess4"/>
    <dgm:cxn modelId="{6D4A9782-83E6-DB4F-B361-2EC0DF2389AC}" type="presParOf" srcId="{139B3512-9E8B-6649-95FF-36E875EFFEDE}" destId="{60256F5F-82CC-9241-B057-4AE2DCC90FB7}" srcOrd="1" destOrd="0" presId="urn:microsoft.com/office/officeart/2005/8/layout/bProcess4"/>
    <dgm:cxn modelId="{0B0D3551-D611-2B4C-801D-094BCE847909}" type="presParOf" srcId="{F2749686-1788-6C45-B08D-6E1CCA28C158}" destId="{399F2827-DA02-E94B-AE99-7AB952577517}" srcOrd="5" destOrd="0" presId="urn:microsoft.com/office/officeart/2005/8/layout/bProcess4"/>
    <dgm:cxn modelId="{88F12CF8-87E7-B240-A422-86AFC4F6A5B2}" type="presParOf" srcId="{F2749686-1788-6C45-B08D-6E1CCA28C158}" destId="{C6FFD139-BA21-A64E-A1EE-2AA9897A6D5D}" srcOrd="6" destOrd="0" presId="urn:microsoft.com/office/officeart/2005/8/layout/bProcess4"/>
    <dgm:cxn modelId="{3A45B763-6ADE-FE4F-A9B0-953CA292A286}" type="presParOf" srcId="{C6FFD139-BA21-A64E-A1EE-2AA9897A6D5D}" destId="{9FE47048-1877-7242-AED0-4D2507247094}" srcOrd="0" destOrd="0" presId="urn:microsoft.com/office/officeart/2005/8/layout/bProcess4"/>
    <dgm:cxn modelId="{DAE1DBF1-7865-2142-9A2C-38EC5343C8C1}" type="presParOf" srcId="{C6FFD139-BA21-A64E-A1EE-2AA9897A6D5D}" destId="{94FAC902-0710-A44D-9AFD-FD6A64C6CB0B}" srcOrd="1" destOrd="0" presId="urn:microsoft.com/office/officeart/2005/8/layout/bProcess4"/>
    <dgm:cxn modelId="{3F9746F5-2B6E-5049-B6BC-CCC4FABBC75A}" type="presParOf" srcId="{F2749686-1788-6C45-B08D-6E1CCA28C158}" destId="{5B9DC573-9EAB-0244-A814-2EF2180F9465}" srcOrd="7" destOrd="0" presId="urn:microsoft.com/office/officeart/2005/8/layout/bProcess4"/>
    <dgm:cxn modelId="{6C0BB59A-C88A-1846-A096-B6DCD6B2218E}" type="presParOf" srcId="{F2749686-1788-6C45-B08D-6E1CCA28C158}" destId="{00AC2A82-7F50-7B4C-A9C3-D25C512C562F}" srcOrd="8" destOrd="0" presId="urn:microsoft.com/office/officeart/2005/8/layout/bProcess4"/>
    <dgm:cxn modelId="{3C732937-1A49-6E4D-8F00-D3284A269ABE}" type="presParOf" srcId="{00AC2A82-7F50-7B4C-A9C3-D25C512C562F}" destId="{06E855F9-9DE4-6648-AE91-AAEAA12B8A21}" srcOrd="0" destOrd="0" presId="urn:microsoft.com/office/officeart/2005/8/layout/bProcess4"/>
    <dgm:cxn modelId="{3C3AF4CB-22E2-024F-B854-E7149AA5DB25}" type="presParOf" srcId="{00AC2A82-7F50-7B4C-A9C3-D25C512C562F}" destId="{FB175FF0-F20C-EE4F-9BE9-715A92A57631}" srcOrd="1" destOrd="0" presId="urn:microsoft.com/office/officeart/2005/8/layout/bProcess4"/>
    <dgm:cxn modelId="{7C0522E5-7A68-9842-AA2E-045A2E2C23F9}" type="presParOf" srcId="{F2749686-1788-6C45-B08D-6E1CCA28C158}" destId="{72C1CC0F-10FD-DB4C-BFDA-3BF6DC42E31B}" srcOrd="9" destOrd="0" presId="urn:microsoft.com/office/officeart/2005/8/layout/bProcess4"/>
    <dgm:cxn modelId="{67173C0D-7796-3545-BB18-F70023BFD7A3}" type="presParOf" srcId="{F2749686-1788-6C45-B08D-6E1CCA28C158}" destId="{BAB019AA-BFEC-714A-A8A2-DE88B87C5F4D}" srcOrd="10" destOrd="0" presId="urn:microsoft.com/office/officeart/2005/8/layout/bProcess4"/>
    <dgm:cxn modelId="{4C913B04-2166-6B4A-BA86-849CAAC53531}" type="presParOf" srcId="{BAB019AA-BFEC-714A-A8A2-DE88B87C5F4D}" destId="{DF345795-76F8-F947-8770-7E05ED9BE477}" srcOrd="0" destOrd="0" presId="urn:microsoft.com/office/officeart/2005/8/layout/bProcess4"/>
    <dgm:cxn modelId="{B6E9905A-0CE9-524F-AEA5-60DE79B8ABE7}" type="presParOf" srcId="{BAB019AA-BFEC-714A-A8A2-DE88B87C5F4D}" destId="{152B9776-3E9C-5343-AFBF-2E53258039FA}"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DAE83F4-89F5-4F1C-92B4-AD46D87B694D}"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66C433A5-0205-4A80-9706-95B84BA49143}">
      <dgm:prSet/>
      <dgm:spPr/>
      <dgm:t>
        <a:bodyPr/>
        <a:lstStyle/>
        <a:p>
          <a:r>
            <a:rPr lang="en-US" b="1" dirty="0">
              <a:solidFill>
                <a:schemeClr val="tx1"/>
              </a:solidFill>
              <a:latin typeface="Arial Rounded MT Bold" panose="020F0704030504030204" pitchFamily="34" charset="77"/>
            </a:rPr>
            <a:t>Manually created formulas for vast amounts of data including “(Final/Initial)^(1/n)-1” and  “STDEV.S(X) * SQRT(252)” to calculate return and volatility </a:t>
          </a:r>
        </a:p>
      </dgm:t>
    </dgm:pt>
    <dgm:pt modelId="{2C93F8D5-1E57-4AFA-9F89-B6B0E0FB9E56}" type="parTrans" cxnId="{27B3250D-1A83-4A2B-B07C-148D6D27D0B2}">
      <dgm:prSet/>
      <dgm:spPr/>
      <dgm:t>
        <a:bodyPr/>
        <a:lstStyle/>
        <a:p>
          <a:endParaRPr lang="en-US"/>
        </a:p>
      </dgm:t>
    </dgm:pt>
    <dgm:pt modelId="{7E88D77D-1596-497B-B02D-79EC08B942C7}" type="sibTrans" cxnId="{27B3250D-1A83-4A2B-B07C-148D6D27D0B2}">
      <dgm:prSet/>
      <dgm:spPr/>
      <dgm:t>
        <a:bodyPr/>
        <a:lstStyle/>
        <a:p>
          <a:endParaRPr lang="en-US"/>
        </a:p>
      </dgm:t>
    </dgm:pt>
    <dgm:pt modelId="{7176CFA8-D189-4742-9432-A87CB99E9842}">
      <dgm:prSet/>
      <dgm:spPr/>
      <dgm:t>
        <a:bodyPr/>
        <a:lstStyle/>
        <a:p>
          <a:r>
            <a:rPr lang="en-US" b="1" dirty="0">
              <a:solidFill>
                <a:schemeClr val="tx1"/>
              </a:solidFill>
              <a:latin typeface="Arial Rounded MT Bold" panose="020F0704030504030204" pitchFamily="34" charset="77"/>
            </a:rPr>
            <a:t>How to use R1C1 cell style to effectively recreate desired outputs by then using find and replace </a:t>
          </a:r>
        </a:p>
      </dgm:t>
    </dgm:pt>
    <dgm:pt modelId="{0E41DB17-9581-4F05-89E6-15614685928F}" type="parTrans" cxnId="{323B76A2-0B9D-4F57-B14B-87C0F27BB5BE}">
      <dgm:prSet/>
      <dgm:spPr/>
      <dgm:t>
        <a:bodyPr/>
        <a:lstStyle/>
        <a:p>
          <a:endParaRPr lang="en-US"/>
        </a:p>
      </dgm:t>
    </dgm:pt>
    <dgm:pt modelId="{5CD3AFD2-592D-401F-BDB5-1F55AD35FE7B}" type="sibTrans" cxnId="{323B76A2-0B9D-4F57-B14B-87C0F27BB5BE}">
      <dgm:prSet/>
      <dgm:spPr/>
      <dgm:t>
        <a:bodyPr/>
        <a:lstStyle/>
        <a:p>
          <a:endParaRPr lang="en-US"/>
        </a:p>
      </dgm:t>
    </dgm:pt>
    <dgm:pt modelId="{DB328364-2E04-4793-9211-96491DE458F7}">
      <dgm:prSet/>
      <dgm:spPr/>
      <dgm:t>
        <a:bodyPr/>
        <a:lstStyle/>
        <a:p>
          <a:r>
            <a:rPr lang="en-US" b="1">
              <a:solidFill>
                <a:schemeClr val="tx1"/>
              </a:solidFill>
              <a:latin typeface="Arial Rounded MT Bold" panose="020F0704030504030204" pitchFamily="34" charset="77"/>
            </a:rPr>
            <a:t>Data validation tool </a:t>
          </a:r>
        </a:p>
      </dgm:t>
    </dgm:pt>
    <dgm:pt modelId="{A6CBAFC1-0E25-4165-A061-BDCD3D76F26C}" type="parTrans" cxnId="{5AB7DAEA-0138-492D-82D4-10D0C157AE43}">
      <dgm:prSet/>
      <dgm:spPr/>
      <dgm:t>
        <a:bodyPr/>
        <a:lstStyle/>
        <a:p>
          <a:endParaRPr lang="en-US"/>
        </a:p>
      </dgm:t>
    </dgm:pt>
    <dgm:pt modelId="{7BA211D1-C472-4AD2-8A13-6FF44AD85F10}" type="sibTrans" cxnId="{5AB7DAEA-0138-492D-82D4-10D0C157AE43}">
      <dgm:prSet/>
      <dgm:spPr/>
      <dgm:t>
        <a:bodyPr/>
        <a:lstStyle/>
        <a:p>
          <a:endParaRPr lang="en-US"/>
        </a:p>
      </dgm:t>
    </dgm:pt>
    <dgm:pt modelId="{4717B0EF-35CE-4E7C-B940-84040388EA03}">
      <dgm:prSet/>
      <dgm:spPr/>
      <dgm:t>
        <a:bodyPr/>
        <a:lstStyle/>
        <a:p>
          <a:r>
            <a:rPr lang="en-US" b="1" dirty="0">
              <a:solidFill>
                <a:schemeClr val="tx1"/>
              </a:solidFill>
              <a:latin typeface="Arial Rounded MT Bold" panose="020F0704030504030204" pitchFamily="34" charset="77"/>
            </a:rPr>
            <a:t>INDEX Excel generated function </a:t>
          </a:r>
        </a:p>
      </dgm:t>
    </dgm:pt>
    <dgm:pt modelId="{0D7D5D0F-0DBB-48B1-AC21-D4DDB1BD0533}" type="parTrans" cxnId="{98DFB130-BF72-4A88-94D3-724F60DDA82F}">
      <dgm:prSet/>
      <dgm:spPr/>
      <dgm:t>
        <a:bodyPr/>
        <a:lstStyle/>
        <a:p>
          <a:endParaRPr lang="en-US"/>
        </a:p>
      </dgm:t>
    </dgm:pt>
    <dgm:pt modelId="{8B79600B-4CD1-4910-A2DF-BDBAF3711A44}" type="sibTrans" cxnId="{98DFB130-BF72-4A88-94D3-724F60DDA82F}">
      <dgm:prSet/>
      <dgm:spPr/>
      <dgm:t>
        <a:bodyPr/>
        <a:lstStyle/>
        <a:p>
          <a:endParaRPr lang="en-US"/>
        </a:p>
      </dgm:t>
    </dgm:pt>
    <dgm:pt modelId="{2E52465B-9B22-464F-A631-186D627555FE}">
      <dgm:prSet/>
      <dgm:spPr/>
      <dgm:t>
        <a:bodyPr/>
        <a:lstStyle/>
        <a:p>
          <a:r>
            <a:rPr lang="en-US" b="1" dirty="0">
              <a:solidFill>
                <a:schemeClr val="tx1"/>
              </a:solidFill>
              <a:latin typeface="Arial Rounded MT Bold" panose="020F0704030504030204" pitchFamily="34" charset="77"/>
            </a:rPr>
            <a:t>MATCH Excel generated function </a:t>
          </a:r>
        </a:p>
      </dgm:t>
    </dgm:pt>
    <dgm:pt modelId="{FA73418F-AB13-465D-9E62-3C1B39FD5D33}" type="parTrans" cxnId="{64496DEF-33EA-4624-ADB4-95112CBE4703}">
      <dgm:prSet/>
      <dgm:spPr/>
      <dgm:t>
        <a:bodyPr/>
        <a:lstStyle/>
        <a:p>
          <a:endParaRPr lang="en-US"/>
        </a:p>
      </dgm:t>
    </dgm:pt>
    <dgm:pt modelId="{88331934-64D3-4722-82B6-E434726071C3}" type="sibTrans" cxnId="{64496DEF-33EA-4624-ADB4-95112CBE4703}">
      <dgm:prSet/>
      <dgm:spPr/>
      <dgm:t>
        <a:bodyPr/>
        <a:lstStyle/>
        <a:p>
          <a:endParaRPr lang="en-US"/>
        </a:p>
      </dgm:t>
    </dgm:pt>
    <dgm:pt modelId="{0F11FB6D-ACAC-4595-A846-D6F6C1CDA35A}">
      <dgm:prSet/>
      <dgm:spPr/>
      <dgm:t>
        <a:bodyPr/>
        <a:lstStyle/>
        <a:p>
          <a:r>
            <a:rPr lang="en-US" b="1" dirty="0">
              <a:solidFill>
                <a:schemeClr val="tx1"/>
              </a:solidFill>
              <a:latin typeface="Arial Rounded MT Bold" panose="020F0704030504030204" pitchFamily="34" charset="77"/>
            </a:rPr>
            <a:t>Dynamic bar graphs, data tables, and pie charts  </a:t>
          </a:r>
        </a:p>
      </dgm:t>
    </dgm:pt>
    <dgm:pt modelId="{51C3720E-5AA8-46CF-841D-5D1F43A2B1FE}" type="parTrans" cxnId="{2115B37E-ED29-4D62-ABC2-4A2B20BAA096}">
      <dgm:prSet/>
      <dgm:spPr/>
      <dgm:t>
        <a:bodyPr/>
        <a:lstStyle/>
        <a:p>
          <a:endParaRPr lang="en-US"/>
        </a:p>
      </dgm:t>
    </dgm:pt>
    <dgm:pt modelId="{158D2BA8-F375-4B06-A75D-620F3D3B139B}" type="sibTrans" cxnId="{2115B37E-ED29-4D62-ABC2-4A2B20BAA096}">
      <dgm:prSet/>
      <dgm:spPr/>
      <dgm:t>
        <a:bodyPr/>
        <a:lstStyle/>
        <a:p>
          <a:endParaRPr lang="en-US"/>
        </a:p>
      </dgm:t>
    </dgm:pt>
    <dgm:pt modelId="{E82AD311-EA1C-4B93-8D50-610526B1A608}">
      <dgm:prSet/>
      <dgm:spPr/>
      <dgm:t>
        <a:bodyPr/>
        <a:lstStyle/>
        <a:p>
          <a:r>
            <a:rPr lang="en-US" b="1" dirty="0">
              <a:solidFill>
                <a:schemeClr val="tx1"/>
              </a:solidFill>
              <a:latin typeface="Arial Rounded MT Bold" panose="020F0704030504030204" pitchFamily="34" charset="77"/>
            </a:rPr>
            <a:t>Cell referencing </a:t>
          </a:r>
        </a:p>
      </dgm:t>
    </dgm:pt>
    <dgm:pt modelId="{D0A5506F-F331-4B7E-BE92-78F5487070B6}" type="parTrans" cxnId="{E18FEB3F-57D2-488C-81A3-C93DFAAB38C8}">
      <dgm:prSet/>
      <dgm:spPr/>
      <dgm:t>
        <a:bodyPr/>
        <a:lstStyle/>
        <a:p>
          <a:endParaRPr lang="en-US"/>
        </a:p>
      </dgm:t>
    </dgm:pt>
    <dgm:pt modelId="{0EC9F784-E7AB-4726-8455-5AB4648995E3}" type="sibTrans" cxnId="{E18FEB3F-57D2-488C-81A3-C93DFAAB38C8}">
      <dgm:prSet/>
      <dgm:spPr/>
      <dgm:t>
        <a:bodyPr/>
        <a:lstStyle/>
        <a:p>
          <a:endParaRPr lang="en-US"/>
        </a:p>
      </dgm:t>
    </dgm:pt>
    <dgm:pt modelId="{996A883E-2629-4AF5-AD56-F4B612D66A90}">
      <dgm:prSet/>
      <dgm:spPr/>
      <dgm:t>
        <a:bodyPr/>
        <a:lstStyle/>
        <a:p>
          <a:r>
            <a:rPr lang="en-US" b="1" dirty="0">
              <a:solidFill>
                <a:schemeClr val="tx1"/>
              </a:solidFill>
              <a:latin typeface="Arial Rounded MT Bold" panose="020F0704030504030204" pitchFamily="34" charset="77"/>
            </a:rPr>
            <a:t>Using fn+f4 to make excel data ranges dynamic or static</a:t>
          </a:r>
        </a:p>
      </dgm:t>
    </dgm:pt>
    <dgm:pt modelId="{AD792902-4E6D-43BF-83C6-7D691001664A}" type="parTrans" cxnId="{3B978EC4-4F85-4694-A3A6-8FE46C12490E}">
      <dgm:prSet/>
      <dgm:spPr/>
      <dgm:t>
        <a:bodyPr/>
        <a:lstStyle/>
        <a:p>
          <a:endParaRPr lang="en-US"/>
        </a:p>
      </dgm:t>
    </dgm:pt>
    <dgm:pt modelId="{19A17844-E805-462D-AB15-19111516C8C0}" type="sibTrans" cxnId="{3B978EC4-4F85-4694-A3A6-8FE46C12490E}">
      <dgm:prSet/>
      <dgm:spPr/>
      <dgm:t>
        <a:bodyPr/>
        <a:lstStyle/>
        <a:p>
          <a:endParaRPr lang="en-US"/>
        </a:p>
      </dgm:t>
    </dgm:pt>
    <dgm:pt modelId="{880D0172-1612-476A-8B6A-FDA1D7593B63}">
      <dgm:prSet/>
      <dgm:spPr/>
      <dgm:t>
        <a:bodyPr/>
        <a:lstStyle/>
        <a:p>
          <a:r>
            <a:rPr lang="en-US" b="1" dirty="0">
              <a:solidFill>
                <a:schemeClr val="tx1"/>
              </a:solidFill>
              <a:latin typeface="Arial Rounded MT Bold" panose="020F0704030504030204" pitchFamily="34" charset="77"/>
            </a:rPr>
            <a:t>Formatting</a:t>
          </a:r>
        </a:p>
      </dgm:t>
    </dgm:pt>
    <dgm:pt modelId="{4126BF77-D423-4B8A-9945-DD199F4F9D2C}" type="parTrans" cxnId="{ED4FE9BA-AA48-4A91-B124-1F7D6DA486D2}">
      <dgm:prSet/>
      <dgm:spPr/>
      <dgm:t>
        <a:bodyPr/>
        <a:lstStyle/>
        <a:p>
          <a:endParaRPr lang="en-US"/>
        </a:p>
      </dgm:t>
    </dgm:pt>
    <dgm:pt modelId="{C57AEFA5-1A38-45FC-9938-1E1DC1FAF84D}" type="sibTrans" cxnId="{ED4FE9BA-AA48-4A91-B124-1F7D6DA486D2}">
      <dgm:prSet/>
      <dgm:spPr/>
      <dgm:t>
        <a:bodyPr/>
        <a:lstStyle/>
        <a:p>
          <a:endParaRPr lang="en-US"/>
        </a:p>
      </dgm:t>
    </dgm:pt>
    <dgm:pt modelId="{7D58FF76-E56E-2942-8A4F-9EA7254E4F1D}">
      <dgm:prSet/>
      <dgm:spPr/>
      <dgm:t>
        <a:bodyPr/>
        <a:lstStyle/>
        <a:p>
          <a:r>
            <a:rPr lang="en-US" b="1" dirty="0">
              <a:solidFill>
                <a:schemeClr val="tx1"/>
              </a:solidFill>
              <a:latin typeface="Arial Rounded MT Bold" panose="020F0704030504030204" pitchFamily="34" charset="77"/>
            </a:rPr>
            <a:t>FILTER Excel generated function</a:t>
          </a:r>
        </a:p>
      </dgm:t>
    </dgm:pt>
    <dgm:pt modelId="{AF6BF546-8F4C-6540-A296-87C9CF1B4B69}" type="parTrans" cxnId="{4D2D1761-785E-3245-AC4B-32989A5CC567}">
      <dgm:prSet/>
      <dgm:spPr/>
    </dgm:pt>
    <dgm:pt modelId="{5719E7E8-BBBF-6341-A9E9-ADFED5B3287C}" type="sibTrans" cxnId="{4D2D1761-785E-3245-AC4B-32989A5CC567}">
      <dgm:prSet/>
      <dgm:spPr/>
    </dgm:pt>
    <dgm:pt modelId="{EDAA62B8-1099-7048-8052-37BF3D3FCB10}" type="pres">
      <dgm:prSet presAssocID="{2DAE83F4-89F5-4F1C-92B4-AD46D87B694D}" presName="diagram" presStyleCnt="0">
        <dgm:presLayoutVars>
          <dgm:dir/>
          <dgm:resizeHandles val="exact"/>
        </dgm:presLayoutVars>
      </dgm:prSet>
      <dgm:spPr/>
    </dgm:pt>
    <dgm:pt modelId="{F94851BC-B55E-234E-BFC9-900C8E6746D5}" type="pres">
      <dgm:prSet presAssocID="{66C433A5-0205-4A80-9706-95B84BA49143}" presName="node" presStyleLbl="node1" presStyleIdx="0" presStyleCnt="10">
        <dgm:presLayoutVars>
          <dgm:bulletEnabled val="1"/>
        </dgm:presLayoutVars>
      </dgm:prSet>
      <dgm:spPr/>
    </dgm:pt>
    <dgm:pt modelId="{F8198F56-5CE9-C141-86FB-33E9F8875BB6}" type="pres">
      <dgm:prSet presAssocID="{7E88D77D-1596-497B-B02D-79EC08B942C7}" presName="sibTrans" presStyleCnt="0"/>
      <dgm:spPr/>
    </dgm:pt>
    <dgm:pt modelId="{C6841DF2-FCDB-D345-B24C-23911AAAFAB7}" type="pres">
      <dgm:prSet presAssocID="{7176CFA8-D189-4742-9432-A87CB99E9842}" presName="node" presStyleLbl="node1" presStyleIdx="1" presStyleCnt="10">
        <dgm:presLayoutVars>
          <dgm:bulletEnabled val="1"/>
        </dgm:presLayoutVars>
      </dgm:prSet>
      <dgm:spPr/>
    </dgm:pt>
    <dgm:pt modelId="{55393030-8CB6-FB47-91CC-400D906FF2B0}" type="pres">
      <dgm:prSet presAssocID="{5CD3AFD2-592D-401F-BDB5-1F55AD35FE7B}" presName="sibTrans" presStyleCnt="0"/>
      <dgm:spPr/>
    </dgm:pt>
    <dgm:pt modelId="{A75EBFBE-73EF-C648-8CCB-BB895A3399CE}" type="pres">
      <dgm:prSet presAssocID="{DB328364-2E04-4793-9211-96491DE458F7}" presName="node" presStyleLbl="node1" presStyleIdx="2" presStyleCnt="10">
        <dgm:presLayoutVars>
          <dgm:bulletEnabled val="1"/>
        </dgm:presLayoutVars>
      </dgm:prSet>
      <dgm:spPr/>
    </dgm:pt>
    <dgm:pt modelId="{BE52D2FE-1D9C-7F42-9F3E-E68C7268F0BC}" type="pres">
      <dgm:prSet presAssocID="{7BA211D1-C472-4AD2-8A13-6FF44AD85F10}" presName="sibTrans" presStyleCnt="0"/>
      <dgm:spPr/>
    </dgm:pt>
    <dgm:pt modelId="{5DCC0096-30E4-AA41-BFAC-667A413331CB}" type="pres">
      <dgm:prSet presAssocID="{4717B0EF-35CE-4E7C-B940-84040388EA03}" presName="node" presStyleLbl="node1" presStyleIdx="3" presStyleCnt="10">
        <dgm:presLayoutVars>
          <dgm:bulletEnabled val="1"/>
        </dgm:presLayoutVars>
      </dgm:prSet>
      <dgm:spPr/>
    </dgm:pt>
    <dgm:pt modelId="{8AEE3CB7-2F7B-CB4F-8BA7-AF9D2BD7E1AE}" type="pres">
      <dgm:prSet presAssocID="{8B79600B-4CD1-4910-A2DF-BDBAF3711A44}" presName="sibTrans" presStyleCnt="0"/>
      <dgm:spPr/>
    </dgm:pt>
    <dgm:pt modelId="{621DA318-11D3-E94C-BBBC-32FAC3C829FD}" type="pres">
      <dgm:prSet presAssocID="{2E52465B-9B22-464F-A631-186D627555FE}" presName="node" presStyleLbl="node1" presStyleIdx="4" presStyleCnt="10">
        <dgm:presLayoutVars>
          <dgm:bulletEnabled val="1"/>
        </dgm:presLayoutVars>
      </dgm:prSet>
      <dgm:spPr/>
    </dgm:pt>
    <dgm:pt modelId="{7B763A24-00B0-8949-BBAF-3AC585CEBA38}" type="pres">
      <dgm:prSet presAssocID="{88331934-64D3-4722-82B6-E434726071C3}" presName="sibTrans" presStyleCnt="0"/>
      <dgm:spPr/>
    </dgm:pt>
    <dgm:pt modelId="{20913E95-4D06-C74C-A9EE-767BF88DE3E1}" type="pres">
      <dgm:prSet presAssocID="{0F11FB6D-ACAC-4595-A846-D6F6C1CDA35A}" presName="node" presStyleLbl="node1" presStyleIdx="5" presStyleCnt="10">
        <dgm:presLayoutVars>
          <dgm:bulletEnabled val="1"/>
        </dgm:presLayoutVars>
      </dgm:prSet>
      <dgm:spPr/>
    </dgm:pt>
    <dgm:pt modelId="{64A20BC6-CCD3-6847-8039-9FA9EA3253AA}" type="pres">
      <dgm:prSet presAssocID="{158D2BA8-F375-4B06-A75D-620F3D3B139B}" presName="sibTrans" presStyleCnt="0"/>
      <dgm:spPr/>
    </dgm:pt>
    <dgm:pt modelId="{12B46922-BD69-2B49-A9B8-C22C6C03F337}" type="pres">
      <dgm:prSet presAssocID="{E82AD311-EA1C-4B93-8D50-610526B1A608}" presName="node" presStyleLbl="node1" presStyleIdx="6" presStyleCnt="10">
        <dgm:presLayoutVars>
          <dgm:bulletEnabled val="1"/>
        </dgm:presLayoutVars>
      </dgm:prSet>
      <dgm:spPr/>
    </dgm:pt>
    <dgm:pt modelId="{377AD32F-79C5-874A-A3EE-6075ED8F8A9E}" type="pres">
      <dgm:prSet presAssocID="{0EC9F784-E7AB-4726-8455-5AB4648995E3}" presName="sibTrans" presStyleCnt="0"/>
      <dgm:spPr/>
    </dgm:pt>
    <dgm:pt modelId="{51D4FE2D-E4CB-D746-B0D8-278BAD16EB0E}" type="pres">
      <dgm:prSet presAssocID="{996A883E-2629-4AF5-AD56-F4B612D66A90}" presName="node" presStyleLbl="node1" presStyleIdx="7" presStyleCnt="10">
        <dgm:presLayoutVars>
          <dgm:bulletEnabled val="1"/>
        </dgm:presLayoutVars>
      </dgm:prSet>
      <dgm:spPr/>
    </dgm:pt>
    <dgm:pt modelId="{8625AFC5-53B6-9341-9FC5-3C6715BB1BB0}" type="pres">
      <dgm:prSet presAssocID="{19A17844-E805-462D-AB15-19111516C8C0}" presName="sibTrans" presStyleCnt="0"/>
      <dgm:spPr/>
    </dgm:pt>
    <dgm:pt modelId="{9AD1586A-EBF0-D647-B381-46FF9E0D0C12}" type="pres">
      <dgm:prSet presAssocID="{880D0172-1612-476A-8B6A-FDA1D7593B63}" presName="node" presStyleLbl="node1" presStyleIdx="8" presStyleCnt="10">
        <dgm:presLayoutVars>
          <dgm:bulletEnabled val="1"/>
        </dgm:presLayoutVars>
      </dgm:prSet>
      <dgm:spPr/>
    </dgm:pt>
    <dgm:pt modelId="{FD99B19E-9C06-1A4B-A024-B543EE12E09C}" type="pres">
      <dgm:prSet presAssocID="{C57AEFA5-1A38-45FC-9938-1E1DC1FAF84D}" presName="sibTrans" presStyleCnt="0"/>
      <dgm:spPr/>
    </dgm:pt>
    <dgm:pt modelId="{933AE2B0-35C4-6747-96E8-68E958F353E5}" type="pres">
      <dgm:prSet presAssocID="{7D58FF76-E56E-2942-8A4F-9EA7254E4F1D}" presName="node" presStyleLbl="node1" presStyleIdx="9" presStyleCnt="10">
        <dgm:presLayoutVars>
          <dgm:bulletEnabled val="1"/>
        </dgm:presLayoutVars>
      </dgm:prSet>
      <dgm:spPr/>
    </dgm:pt>
  </dgm:ptLst>
  <dgm:cxnLst>
    <dgm:cxn modelId="{16285B09-E4D4-8B4B-8014-B9DA79B22B02}" type="presOf" srcId="{E82AD311-EA1C-4B93-8D50-610526B1A608}" destId="{12B46922-BD69-2B49-A9B8-C22C6C03F337}" srcOrd="0" destOrd="0" presId="urn:microsoft.com/office/officeart/2005/8/layout/default"/>
    <dgm:cxn modelId="{27B3250D-1A83-4A2B-B07C-148D6D27D0B2}" srcId="{2DAE83F4-89F5-4F1C-92B4-AD46D87B694D}" destId="{66C433A5-0205-4A80-9706-95B84BA49143}" srcOrd="0" destOrd="0" parTransId="{2C93F8D5-1E57-4AFA-9F89-B6B0E0FB9E56}" sibTransId="{7E88D77D-1596-497B-B02D-79EC08B942C7}"/>
    <dgm:cxn modelId="{D5FBBD2A-DCAC-F44C-9A38-5FFD5D29D3B3}" type="presOf" srcId="{7D58FF76-E56E-2942-8A4F-9EA7254E4F1D}" destId="{933AE2B0-35C4-6747-96E8-68E958F353E5}" srcOrd="0" destOrd="0" presId="urn:microsoft.com/office/officeart/2005/8/layout/default"/>
    <dgm:cxn modelId="{7C05542C-25CB-E04E-A1C3-5191B1EA3E4A}" type="presOf" srcId="{996A883E-2629-4AF5-AD56-F4B612D66A90}" destId="{51D4FE2D-E4CB-D746-B0D8-278BAD16EB0E}" srcOrd="0" destOrd="0" presId="urn:microsoft.com/office/officeart/2005/8/layout/default"/>
    <dgm:cxn modelId="{98DFB130-BF72-4A88-94D3-724F60DDA82F}" srcId="{2DAE83F4-89F5-4F1C-92B4-AD46D87B694D}" destId="{4717B0EF-35CE-4E7C-B940-84040388EA03}" srcOrd="3" destOrd="0" parTransId="{0D7D5D0F-0DBB-48B1-AC21-D4DDB1BD0533}" sibTransId="{8B79600B-4CD1-4910-A2DF-BDBAF3711A44}"/>
    <dgm:cxn modelId="{E18FEB3F-57D2-488C-81A3-C93DFAAB38C8}" srcId="{2DAE83F4-89F5-4F1C-92B4-AD46D87B694D}" destId="{E82AD311-EA1C-4B93-8D50-610526B1A608}" srcOrd="6" destOrd="0" parTransId="{D0A5506F-F331-4B7E-BE92-78F5487070B6}" sibTransId="{0EC9F784-E7AB-4726-8455-5AB4648995E3}"/>
    <dgm:cxn modelId="{61F4D042-C478-4747-AA86-32F7FD507B73}" type="presOf" srcId="{2DAE83F4-89F5-4F1C-92B4-AD46D87B694D}" destId="{EDAA62B8-1099-7048-8052-37BF3D3FCB10}" srcOrd="0" destOrd="0" presId="urn:microsoft.com/office/officeart/2005/8/layout/default"/>
    <dgm:cxn modelId="{1F0E5F44-2E9B-6C42-BE10-E086E8BE95C4}" type="presOf" srcId="{4717B0EF-35CE-4E7C-B940-84040388EA03}" destId="{5DCC0096-30E4-AA41-BFAC-667A413331CB}" srcOrd="0" destOrd="0" presId="urn:microsoft.com/office/officeart/2005/8/layout/default"/>
    <dgm:cxn modelId="{E60A774F-6A3F-0240-ACD3-D89960413D24}" type="presOf" srcId="{66C433A5-0205-4A80-9706-95B84BA49143}" destId="{F94851BC-B55E-234E-BFC9-900C8E6746D5}" srcOrd="0" destOrd="0" presId="urn:microsoft.com/office/officeart/2005/8/layout/default"/>
    <dgm:cxn modelId="{4D2D1761-785E-3245-AC4B-32989A5CC567}" srcId="{2DAE83F4-89F5-4F1C-92B4-AD46D87B694D}" destId="{7D58FF76-E56E-2942-8A4F-9EA7254E4F1D}" srcOrd="9" destOrd="0" parTransId="{AF6BF546-8F4C-6540-A296-87C9CF1B4B69}" sibTransId="{5719E7E8-BBBF-6341-A9E9-ADFED5B3287C}"/>
    <dgm:cxn modelId="{58BBEB63-32D1-734D-98E7-D423E7116535}" type="presOf" srcId="{7176CFA8-D189-4742-9432-A87CB99E9842}" destId="{C6841DF2-FCDB-D345-B24C-23911AAAFAB7}" srcOrd="0" destOrd="0" presId="urn:microsoft.com/office/officeart/2005/8/layout/default"/>
    <dgm:cxn modelId="{2115B37E-ED29-4D62-ABC2-4A2B20BAA096}" srcId="{2DAE83F4-89F5-4F1C-92B4-AD46D87B694D}" destId="{0F11FB6D-ACAC-4595-A846-D6F6C1CDA35A}" srcOrd="5" destOrd="0" parTransId="{51C3720E-5AA8-46CF-841D-5D1F43A2B1FE}" sibTransId="{158D2BA8-F375-4B06-A75D-620F3D3B139B}"/>
    <dgm:cxn modelId="{323B76A2-0B9D-4F57-B14B-87C0F27BB5BE}" srcId="{2DAE83F4-89F5-4F1C-92B4-AD46D87B694D}" destId="{7176CFA8-D189-4742-9432-A87CB99E9842}" srcOrd="1" destOrd="0" parTransId="{0E41DB17-9581-4F05-89E6-15614685928F}" sibTransId="{5CD3AFD2-592D-401F-BDB5-1F55AD35FE7B}"/>
    <dgm:cxn modelId="{84D12DAD-0A30-C54E-8D5E-FCCBD4986C7C}" type="presOf" srcId="{880D0172-1612-476A-8B6A-FDA1D7593B63}" destId="{9AD1586A-EBF0-D647-B381-46FF9E0D0C12}" srcOrd="0" destOrd="0" presId="urn:microsoft.com/office/officeart/2005/8/layout/default"/>
    <dgm:cxn modelId="{ED4FE9BA-AA48-4A91-B124-1F7D6DA486D2}" srcId="{2DAE83F4-89F5-4F1C-92B4-AD46D87B694D}" destId="{880D0172-1612-476A-8B6A-FDA1D7593B63}" srcOrd="8" destOrd="0" parTransId="{4126BF77-D423-4B8A-9945-DD199F4F9D2C}" sibTransId="{C57AEFA5-1A38-45FC-9938-1E1DC1FAF84D}"/>
    <dgm:cxn modelId="{3B978EC4-4F85-4694-A3A6-8FE46C12490E}" srcId="{2DAE83F4-89F5-4F1C-92B4-AD46D87B694D}" destId="{996A883E-2629-4AF5-AD56-F4B612D66A90}" srcOrd="7" destOrd="0" parTransId="{AD792902-4E6D-43BF-83C6-7D691001664A}" sibTransId="{19A17844-E805-462D-AB15-19111516C8C0}"/>
    <dgm:cxn modelId="{B4C266C7-5088-CE47-BB05-A73F10E7525C}" type="presOf" srcId="{DB328364-2E04-4793-9211-96491DE458F7}" destId="{A75EBFBE-73EF-C648-8CCB-BB895A3399CE}" srcOrd="0" destOrd="0" presId="urn:microsoft.com/office/officeart/2005/8/layout/default"/>
    <dgm:cxn modelId="{51F41DE1-53B4-B446-8F66-F63B063E7658}" type="presOf" srcId="{2E52465B-9B22-464F-A631-186D627555FE}" destId="{621DA318-11D3-E94C-BBBC-32FAC3C829FD}" srcOrd="0" destOrd="0" presId="urn:microsoft.com/office/officeart/2005/8/layout/default"/>
    <dgm:cxn modelId="{5AB7DAEA-0138-492D-82D4-10D0C157AE43}" srcId="{2DAE83F4-89F5-4F1C-92B4-AD46D87B694D}" destId="{DB328364-2E04-4793-9211-96491DE458F7}" srcOrd="2" destOrd="0" parTransId="{A6CBAFC1-0E25-4165-A061-BDCD3D76F26C}" sibTransId="{7BA211D1-C472-4AD2-8A13-6FF44AD85F10}"/>
    <dgm:cxn modelId="{E5BEF7ED-6A48-264E-8CBA-D9893FFAF71A}" type="presOf" srcId="{0F11FB6D-ACAC-4595-A846-D6F6C1CDA35A}" destId="{20913E95-4D06-C74C-A9EE-767BF88DE3E1}" srcOrd="0" destOrd="0" presId="urn:microsoft.com/office/officeart/2005/8/layout/default"/>
    <dgm:cxn modelId="{64496DEF-33EA-4624-ADB4-95112CBE4703}" srcId="{2DAE83F4-89F5-4F1C-92B4-AD46D87B694D}" destId="{2E52465B-9B22-464F-A631-186D627555FE}" srcOrd="4" destOrd="0" parTransId="{FA73418F-AB13-465D-9E62-3C1B39FD5D33}" sibTransId="{88331934-64D3-4722-82B6-E434726071C3}"/>
    <dgm:cxn modelId="{1B761858-2604-C640-82BF-E536EF67353B}" type="presParOf" srcId="{EDAA62B8-1099-7048-8052-37BF3D3FCB10}" destId="{F94851BC-B55E-234E-BFC9-900C8E6746D5}" srcOrd="0" destOrd="0" presId="urn:microsoft.com/office/officeart/2005/8/layout/default"/>
    <dgm:cxn modelId="{FD1E481C-8000-F34A-8BB2-49C5AD707A86}" type="presParOf" srcId="{EDAA62B8-1099-7048-8052-37BF3D3FCB10}" destId="{F8198F56-5CE9-C141-86FB-33E9F8875BB6}" srcOrd="1" destOrd="0" presId="urn:microsoft.com/office/officeart/2005/8/layout/default"/>
    <dgm:cxn modelId="{1F83CA29-49FA-D14C-9967-0ED356531BB7}" type="presParOf" srcId="{EDAA62B8-1099-7048-8052-37BF3D3FCB10}" destId="{C6841DF2-FCDB-D345-B24C-23911AAAFAB7}" srcOrd="2" destOrd="0" presId="urn:microsoft.com/office/officeart/2005/8/layout/default"/>
    <dgm:cxn modelId="{12E59860-B503-A849-8D23-CDFB9877F98F}" type="presParOf" srcId="{EDAA62B8-1099-7048-8052-37BF3D3FCB10}" destId="{55393030-8CB6-FB47-91CC-400D906FF2B0}" srcOrd="3" destOrd="0" presId="urn:microsoft.com/office/officeart/2005/8/layout/default"/>
    <dgm:cxn modelId="{FFBBAF50-B2E6-5C43-B6AE-FB99CB7A55BF}" type="presParOf" srcId="{EDAA62B8-1099-7048-8052-37BF3D3FCB10}" destId="{A75EBFBE-73EF-C648-8CCB-BB895A3399CE}" srcOrd="4" destOrd="0" presId="urn:microsoft.com/office/officeart/2005/8/layout/default"/>
    <dgm:cxn modelId="{DECCE1C6-83F2-8345-85AC-46E0DBB95246}" type="presParOf" srcId="{EDAA62B8-1099-7048-8052-37BF3D3FCB10}" destId="{BE52D2FE-1D9C-7F42-9F3E-E68C7268F0BC}" srcOrd="5" destOrd="0" presId="urn:microsoft.com/office/officeart/2005/8/layout/default"/>
    <dgm:cxn modelId="{45D71C14-6F27-4949-97A9-A9FB73560A8D}" type="presParOf" srcId="{EDAA62B8-1099-7048-8052-37BF3D3FCB10}" destId="{5DCC0096-30E4-AA41-BFAC-667A413331CB}" srcOrd="6" destOrd="0" presId="urn:microsoft.com/office/officeart/2005/8/layout/default"/>
    <dgm:cxn modelId="{33F2BFBE-AA91-F24E-A6FE-5C0DDFD54AC9}" type="presParOf" srcId="{EDAA62B8-1099-7048-8052-37BF3D3FCB10}" destId="{8AEE3CB7-2F7B-CB4F-8BA7-AF9D2BD7E1AE}" srcOrd="7" destOrd="0" presId="urn:microsoft.com/office/officeart/2005/8/layout/default"/>
    <dgm:cxn modelId="{849C3AF0-142D-B741-8EF0-78790D5E8B38}" type="presParOf" srcId="{EDAA62B8-1099-7048-8052-37BF3D3FCB10}" destId="{621DA318-11D3-E94C-BBBC-32FAC3C829FD}" srcOrd="8" destOrd="0" presId="urn:microsoft.com/office/officeart/2005/8/layout/default"/>
    <dgm:cxn modelId="{AA0D361D-31F9-A943-82A6-6C13AE8281BE}" type="presParOf" srcId="{EDAA62B8-1099-7048-8052-37BF3D3FCB10}" destId="{7B763A24-00B0-8949-BBAF-3AC585CEBA38}" srcOrd="9" destOrd="0" presId="urn:microsoft.com/office/officeart/2005/8/layout/default"/>
    <dgm:cxn modelId="{940D1003-5006-9F4A-B8E6-F5F83408A78E}" type="presParOf" srcId="{EDAA62B8-1099-7048-8052-37BF3D3FCB10}" destId="{20913E95-4D06-C74C-A9EE-767BF88DE3E1}" srcOrd="10" destOrd="0" presId="urn:microsoft.com/office/officeart/2005/8/layout/default"/>
    <dgm:cxn modelId="{3A36DD52-88A7-0440-B472-4A6E11F21076}" type="presParOf" srcId="{EDAA62B8-1099-7048-8052-37BF3D3FCB10}" destId="{64A20BC6-CCD3-6847-8039-9FA9EA3253AA}" srcOrd="11" destOrd="0" presId="urn:microsoft.com/office/officeart/2005/8/layout/default"/>
    <dgm:cxn modelId="{24078606-BF52-4242-98F7-0CD07FB6FF98}" type="presParOf" srcId="{EDAA62B8-1099-7048-8052-37BF3D3FCB10}" destId="{12B46922-BD69-2B49-A9B8-C22C6C03F337}" srcOrd="12" destOrd="0" presId="urn:microsoft.com/office/officeart/2005/8/layout/default"/>
    <dgm:cxn modelId="{ED9A03AD-2CDC-0C4F-B1ED-BEFD0A90F286}" type="presParOf" srcId="{EDAA62B8-1099-7048-8052-37BF3D3FCB10}" destId="{377AD32F-79C5-874A-A3EE-6075ED8F8A9E}" srcOrd="13" destOrd="0" presId="urn:microsoft.com/office/officeart/2005/8/layout/default"/>
    <dgm:cxn modelId="{F9CB8BD1-9546-414E-932E-FA01BF4609E3}" type="presParOf" srcId="{EDAA62B8-1099-7048-8052-37BF3D3FCB10}" destId="{51D4FE2D-E4CB-D746-B0D8-278BAD16EB0E}" srcOrd="14" destOrd="0" presId="urn:microsoft.com/office/officeart/2005/8/layout/default"/>
    <dgm:cxn modelId="{B565B5CA-DD19-0C45-BCCE-8873A4DCB94C}" type="presParOf" srcId="{EDAA62B8-1099-7048-8052-37BF3D3FCB10}" destId="{8625AFC5-53B6-9341-9FC5-3C6715BB1BB0}" srcOrd="15" destOrd="0" presId="urn:microsoft.com/office/officeart/2005/8/layout/default"/>
    <dgm:cxn modelId="{9BDA5A4E-6387-7646-B500-80FD4AB826E9}" type="presParOf" srcId="{EDAA62B8-1099-7048-8052-37BF3D3FCB10}" destId="{9AD1586A-EBF0-D647-B381-46FF9E0D0C12}" srcOrd="16" destOrd="0" presId="urn:microsoft.com/office/officeart/2005/8/layout/default"/>
    <dgm:cxn modelId="{0A7A63C5-12AD-D545-9B3E-1FB566270745}" type="presParOf" srcId="{EDAA62B8-1099-7048-8052-37BF3D3FCB10}" destId="{FD99B19E-9C06-1A4B-A024-B543EE12E09C}" srcOrd="17" destOrd="0" presId="urn:microsoft.com/office/officeart/2005/8/layout/default"/>
    <dgm:cxn modelId="{4F319816-CFC8-C54E-9AD1-878F1C38B896}" type="presParOf" srcId="{EDAA62B8-1099-7048-8052-37BF3D3FCB10}" destId="{933AE2B0-35C4-6747-96E8-68E958F353E5}" srcOrd="1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0160C8-A8DB-44BB-B6A4-7E22E610FA2C}">
      <dsp:nvSpPr>
        <dsp:cNvPr id="0" name=""/>
        <dsp:cNvSpPr/>
      </dsp:nvSpPr>
      <dsp:spPr>
        <a:xfrm>
          <a:off x="1098478" y="248751"/>
          <a:ext cx="715869" cy="71586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86BE21E-90A2-41CF-9923-B68C04A24E4A}">
      <dsp:nvSpPr>
        <dsp:cNvPr id="0" name=""/>
        <dsp:cNvSpPr/>
      </dsp:nvSpPr>
      <dsp:spPr>
        <a:xfrm>
          <a:off x="661002" y="1297920"/>
          <a:ext cx="1590820" cy="11726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dirty="0">
              <a:latin typeface="Arial Rounded MT Bold" panose="020F0704030504030204" pitchFamily="34" charset="77"/>
            </a:rPr>
            <a:t>Calculate annualized return, annualized volatility, and risk adjusted return for dates up to inception for 29 different asset classes </a:t>
          </a:r>
          <a:r>
            <a:rPr lang="en-US" sz="1100" b="1" kern="1200">
              <a:latin typeface="Arial Rounded MT Bold" panose="020F0704030504030204" pitchFamily="34" charset="77"/>
            </a:rPr>
            <a:t>and . </a:t>
          </a:r>
          <a:endParaRPr lang="en-US" sz="1100" b="1" kern="1200" dirty="0">
            <a:latin typeface="Arial Rounded MT Bold" panose="020F0704030504030204" pitchFamily="34" charset="77"/>
          </a:endParaRPr>
        </a:p>
      </dsp:txBody>
      <dsp:txXfrm>
        <a:off x="661002" y="1297920"/>
        <a:ext cx="1590820" cy="1172608"/>
      </dsp:txXfrm>
    </dsp:sp>
    <dsp:sp modelId="{AD727A27-769F-475B-8F28-9A32C4C03B01}">
      <dsp:nvSpPr>
        <dsp:cNvPr id="0" name=""/>
        <dsp:cNvSpPr/>
      </dsp:nvSpPr>
      <dsp:spPr>
        <a:xfrm>
          <a:off x="2967691" y="248751"/>
          <a:ext cx="715869" cy="71586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4E3246F-966C-4277-A2C6-0F3EEBBCD6A1}">
      <dsp:nvSpPr>
        <dsp:cNvPr id="0" name=""/>
        <dsp:cNvSpPr/>
      </dsp:nvSpPr>
      <dsp:spPr>
        <a:xfrm>
          <a:off x="2530216" y="1297920"/>
          <a:ext cx="1590820" cy="11726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dirty="0">
              <a:latin typeface="Arial Rounded MT Bold" panose="020F0704030504030204" pitchFamily="34" charset="77"/>
            </a:rPr>
            <a:t>Analyze what should be added to portfolios to maximize risk adjusted return and still achieve investment goals.</a:t>
          </a:r>
        </a:p>
      </dsp:txBody>
      <dsp:txXfrm>
        <a:off x="2530216" y="1297920"/>
        <a:ext cx="1590820" cy="1172608"/>
      </dsp:txXfrm>
    </dsp:sp>
    <dsp:sp modelId="{47AD8E88-8528-4717-83FD-64303750D9CE}">
      <dsp:nvSpPr>
        <dsp:cNvPr id="0" name=""/>
        <dsp:cNvSpPr/>
      </dsp:nvSpPr>
      <dsp:spPr>
        <a:xfrm>
          <a:off x="4836905" y="248751"/>
          <a:ext cx="715869" cy="71586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AA795AB-DCFA-4E24-ABF2-04A5B32D509C}">
      <dsp:nvSpPr>
        <dsp:cNvPr id="0" name=""/>
        <dsp:cNvSpPr/>
      </dsp:nvSpPr>
      <dsp:spPr>
        <a:xfrm>
          <a:off x="4399430" y="1297920"/>
          <a:ext cx="1590820" cy="11726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a:latin typeface="Arial Rounded MT Bold" panose="020F0704030504030204" pitchFamily="34" charset="77"/>
            </a:rPr>
            <a:t>Decide on a singular asset class to invest in based on 1-year, 5-years, and 30 years time periods.</a:t>
          </a:r>
        </a:p>
      </dsp:txBody>
      <dsp:txXfrm>
        <a:off x="4399430" y="1297920"/>
        <a:ext cx="1590820" cy="1172608"/>
      </dsp:txXfrm>
    </dsp:sp>
    <dsp:sp modelId="{E61768DA-79F9-47A6-A0CD-A1B965579D94}">
      <dsp:nvSpPr>
        <dsp:cNvPr id="0" name=""/>
        <dsp:cNvSpPr/>
      </dsp:nvSpPr>
      <dsp:spPr>
        <a:xfrm>
          <a:off x="2967691" y="2868234"/>
          <a:ext cx="715869" cy="71586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98E5A91-9561-43EB-B775-0C17209F0F95}">
      <dsp:nvSpPr>
        <dsp:cNvPr id="0" name=""/>
        <dsp:cNvSpPr/>
      </dsp:nvSpPr>
      <dsp:spPr>
        <a:xfrm>
          <a:off x="2530216" y="3917403"/>
          <a:ext cx="1590820" cy="11726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dirty="0">
              <a:latin typeface="Arial Rounded MT Bold" panose="020F0704030504030204" pitchFamily="34" charset="77"/>
            </a:rPr>
            <a:t>Create a summation of dynamic data using excel functions used to compare different asset class metrics during 1-year, 3-year, 5-year, 10-year, and since inception periods.</a:t>
          </a:r>
        </a:p>
      </dsp:txBody>
      <dsp:txXfrm>
        <a:off x="2530216" y="3917403"/>
        <a:ext cx="1590820" cy="11726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BE6920-ECFB-574B-8DCA-0DE21782C3E3}">
      <dsp:nvSpPr>
        <dsp:cNvPr id="0" name=""/>
        <dsp:cNvSpPr/>
      </dsp:nvSpPr>
      <dsp:spPr>
        <a:xfrm rot="5400000">
          <a:off x="-63808" y="1215934"/>
          <a:ext cx="1891019" cy="228571"/>
        </a:xfrm>
        <a:prstGeom prst="rect">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25FCAB3-EF88-424E-B2D3-EDC1FDFE0DFE}">
      <dsp:nvSpPr>
        <dsp:cNvPr id="0" name=""/>
        <dsp:cNvSpPr/>
      </dsp:nvSpPr>
      <dsp:spPr>
        <a:xfrm>
          <a:off x="366890" y="2710"/>
          <a:ext cx="2539687" cy="152381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kern="1200" dirty="0">
              <a:solidFill>
                <a:schemeClr val="tx1"/>
              </a:solidFill>
              <a:latin typeface="Arial Rounded MT Bold" panose="020F0704030504030204" pitchFamily="34" charset="77"/>
            </a:rPr>
            <a:t>Asset class annualized return over different time periods </a:t>
          </a:r>
        </a:p>
      </dsp:txBody>
      <dsp:txXfrm>
        <a:off x="411521" y="47341"/>
        <a:ext cx="2450425" cy="1434550"/>
      </dsp:txXfrm>
    </dsp:sp>
    <dsp:sp modelId="{DED91224-4E00-C34F-8F09-FE7A14692FC6}">
      <dsp:nvSpPr>
        <dsp:cNvPr id="0" name=""/>
        <dsp:cNvSpPr/>
      </dsp:nvSpPr>
      <dsp:spPr>
        <a:xfrm rot="5400000">
          <a:off x="-63808" y="3120700"/>
          <a:ext cx="1891019" cy="228571"/>
        </a:xfrm>
        <a:prstGeom prst="rect">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198C785-9AFD-3947-9692-0AF2089F31B2}">
      <dsp:nvSpPr>
        <dsp:cNvPr id="0" name=""/>
        <dsp:cNvSpPr/>
      </dsp:nvSpPr>
      <dsp:spPr>
        <a:xfrm>
          <a:off x="366890" y="1907475"/>
          <a:ext cx="2539687" cy="152381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kern="1200" dirty="0">
              <a:solidFill>
                <a:schemeClr val="tx1"/>
              </a:solidFill>
              <a:latin typeface="Arial Rounded MT Bold" panose="020F0704030504030204" pitchFamily="34" charset="77"/>
            </a:rPr>
            <a:t>Asset class annualized volatility over different time periods</a:t>
          </a:r>
        </a:p>
      </dsp:txBody>
      <dsp:txXfrm>
        <a:off x="411521" y="1952106"/>
        <a:ext cx="2450425" cy="1434550"/>
      </dsp:txXfrm>
    </dsp:sp>
    <dsp:sp modelId="{399F2827-DA02-E94B-AE99-7AB952577517}">
      <dsp:nvSpPr>
        <dsp:cNvPr id="0" name=""/>
        <dsp:cNvSpPr/>
      </dsp:nvSpPr>
      <dsp:spPr>
        <a:xfrm>
          <a:off x="888574" y="4073083"/>
          <a:ext cx="3364038" cy="228571"/>
        </a:xfrm>
        <a:prstGeom prst="rect">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0256F5F-82CC-9241-B057-4AE2DCC90FB7}">
      <dsp:nvSpPr>
        <dsp:cNvPr id="0" name=""/>
        <dsp:cNvSpPr/>
      </dsp:nvSpPr>
      <dsp:spPr>
        <a:xfrm>
          <a:off x="366890" y="3812241"/>
          <a:ext cx="2539687" cy="1523812"/>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kern="1200" dirty="0">
              <a:solidFill>
                <a:schemeClr val="tx1"/>
              </a:solidFill>
              <a:latin typeface="Arial Rounded MT Bold" panose="020F0704030504030204" pitchFamily="34" charset="77"/>
            </a:rPr>
            <a:t>Risk adjusted return </a:t>
          </a:r>
        </a:p>
      </dsp:txBody>
      <dsp:txXfrm>
        <a:off x="411521" y="3856872"/>
        <a:ext cx="2450425" cy="1434550"/>
      </dsp:txXfrm>
    </dsp:sp>
    <dsp:sp modelId="{5B9DC573-9EAB-0244-A814-2EF2180F9465}">
      <dsp:nvSpPr>
        <dsp:cNvPr id="0" name=""/>
        <dsp:cNvSpPr/>
      </dsp:nvSpPr>
      <dsp:spPr>
        <a:xfrm rot="16200000">
          <a:off x="3313975" y="3120700"/>
          <a:ext cx="1891019" cy="228571"/>
        </a:xfrm>
        <a:prstGeom prst="rect">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4FAC902-0710-A44D-9AFD-FD6A64C6CB0B}">
      <dsp:nvSpPr>
        <dsp:cNvPr id="0" name=""/>
        <dsp:cNvSpPr/>
      </dsp:nvSpPr>
      <dsp:spPr>
        <a:xfrm>
          <a:off x="3744674" y="3812241"/>
          <a:ext cx="2539687" cy="1523812"/>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kern="1200" dirty="0">
              <a:solidFill>
                <a:schemeClr val="tx1"/>
              </a:solidFill>
              <a:latin typeface="Arial Rounded MT Bold" panose="020F0704030504030204" pitchFamily="34" charset="77"/>
            </a:rPr>
            <a:t>Asset class comparison analysis</a:t>
          </a:r>
        </a:p>
      </dsp:txBody>
      <dsp:txXfrm>
        <a:off x="3789305" y="3856872"/>
        <a:ext cx="2450425" cy="1434550"/>
      </dsp:txXfrm>
    </dsp:sp>
    <dsp:sp modelId="{72C1CC0F-10FD-DB4C-BFDA-3BF6DC42E31B}">
      <dsp:nvSpPr>
        <dsp:cNvPr id="0" name=""/>
        <dsp:cNvSpPr/>
      </dsp:nvSpPr>
      <dsp:spPr>
        <a:xfrm rot="16200000">
          <a:off x="3313975" y="1215934"/>
          <a:ext cx="1891019" cy="228571"/>
        </a:xfrm>
        <a:prstGeom prst="rect">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B175FF0-F20C-EE4F-9BE9-715A92A57631}">
      <dsp:nvSpPr>
        <dsp:cNvPr id="0" name=""/>
        <dsp:cNvSpPr/>
      </dsp:nvSpPr>
      <dsp:spPr>
        <a:xfrm>
          <a:off x="3744674" y="1907475"/>
          <a:ext cx="2539687" cy="1523812"/>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kern="1200" dirty="0">
              <a:solidFill>
                <a:schemeClr val="tx1"/>
              </a:solidFill>
              <a:latin typeface="Arial Rounded MT Bold" panose="020F0704030504030204" pitchFamily="34" charset="77"/>
            </a:rPr>
            <a:t>Investing depending upon time related goals </a:t>
          </a:r>
        </a:p>
      </dsp:txBody>
      <dsp:txXfrm>
        <a:off x="3789305" y="1952106"/>
        <a:ext cx="2450425" cy="1434550"/>
      </dsp:txXfrm>
    </dsp:sp>
    <dsp:sp modelId="{152B9776-3E9C-5343-AFBF-2E53258039FA}">
      <dsp:nvSpPr>
        <dsp:cNvPr id="0" name=""/>
        <dsp:cNvSpPr/>
      </dsp:nvSpPr>
      <dsp:spPr>
        <a:xfrm>
          <a:off x="3744674" y="2710"/>
          <a:ext cx="2539687" cy="152381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kern="1200" dirty="0">
              <a:solidFill>
                <a:schemeClr val="tx1"/>
              </a:solidFill>
              <a:latin typeface="Arial Rounded MT Bold" panose="020F0704030504030204" pitchFamily="34" charset="77"/>
            </a:rPr>
            <a:t>Portfolio allocation adjustment effects </a:t>
          </a:r>
        </a:p>
      </dsp:txBody>
      <dsp:txXfrm>
        <a:off x="3789305" y="47341"/>
        <a:ext cx="2450425" cy="14345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4851BC-B55E-234E-BFC9-900C8E6746D5}">
      <dsp:nvSpPr>
        <dsp:cNvPr id="0" name=""/>
        <dsp:cNvSpPr/>
      </dsp:nvSpPr>
      <dsp:spPr>
        <a:xfrm>
          <a:off x="693393" y="500"/>
          <a:ext cx="2290737" cy="137444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solidFill>
                <a:schemeClr val="tx1"/>
              </a:solidFill>
              <a:latin typeface="Arial Rounded MT Bold" panose="020F0704030504030204" pitchFamily="34" charset="77"/>
            </a:rPr>
            <a:t>Manually created formulas for vast amounts of data including “(Final/Initial)^(1/n)-1” and  “STDEV.S(X) * SQRT(252)” to calculate return and volatility </a:t>
          </a:r>
        </a:p>
      </dsp:txBody>
      <dsp:txXfrm>
        <a:off x="693393" y="500"/>
        <a:ext cx="2290737" cy="1374442"/>
      </dsp:txXfrm>
    </dsp:sp>
    <dsp:sp modelId="{C6841DF2-FCDB-D345-B24C-23911AAAFAB7}">
      <dsp:nvSpPr>
        <dsp:cNvPr id="0" name=""/>
        <dsp:cNvSpPr/>
      </dsp:nvSpPr>
      <dsp:spPr>
        <a:xfrm>
          <a:off x="3213205" y="500"/>
          <a:ext cx="2290737" cy="137444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solidFill>
                <a:schemeClr val="tx1"/>
              </a:solidFill>
              <a:latin typeface="Arial Rounded MT Bold" panose="020F0704030504030204" pitchFamily="34" charset="77"/>
            </a:rPr>
            <a:t>How to use R1C1 cell style to effectively recreate desired outputs by then using find and replace </a:t>
          </a:r>
        </a:p>
      </dsp:txBody>
      <dsp:txXfrm>
        <a:off x="3213205" y="500"/>
        <a:ext cx="2290737" cy="1374442"/>
      </dsp:txXfrm>
    </dsp:sp>
    <dsp:sp modelId="{A75EBFBE-73EF-C648-8CCB-BB895A3399CE}">
      <dsp:nvSpPr>
        <dsp:cNvPr id="0" name=""/>
        <dsp:cNvSpPr/>
      </dsp:nvSpPr>
      <dsp:spPr>
        <a:xfrm>
          <a:off x="5733016" y="500"/>
          <a:ext cx="2290737" cy="137444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a:solidFill>
                <a:schemeClr val="tx1"/>
              </a:solidFill>
              <a:latin typeface="Arial Rounded MT Bold" panose="020F0704030504030204" pitchFamily="34" charset="77"/>
            </a:rPr>
            <a:t>Data validation tool </a:t>
          </a:r>
        </a:p>
      </dsp:txBody>
      <dsp:txXfrm>
        <a:off x="5733016" y="500"/>
        <a:ext cx="2290737" cy="1374442"/>
      </dsp:txXfrm>
    </dsp:sp>
    <dsp:sp modelId="{5DCC0096-30E4-AA41-BFAC-667A413331CB}">
      <dsp:nvSpPr>
        <dsp:cNvPr id="0" name=""/>
        <dsp:cNvSpPr/>
      </dsp:nvSpPr>
      <dsp:spPr>
        <a:xfrm>
          <a:off x="8252828" y="500"/>
          <a:ext cx="2290737" cy="1374442"/>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solidFill>
                <a:schemeClr val="tx1"/>
              </a:solidFill>
              <a:latin typeface="Arial Rounded MT Bold" panose="020F0704030504030204" pitchFamily="34" charset="77"/>
            </a:rPr>
            <a:t>INDEX Excel generated function </a:t>
          </a:r>
        </a:p>
      </dsp:txBody>
      <dsp:txXfrm>
        <a:off x="8252828" y="500"/>
        <a:ext cx="2290737" cy="1374442"/>
      </dsp:txXfrm>
    </dsp:sp>
    <dsp:sp modelId="{621DA318-11D3-E94C-BBBC-32FAC3C829FD}">
      <dsp:nvSpPr>
        <dsp:cNvPr id="0" name=""/>
        <dsp:cNvSpPr/>
      </dsp:nvSpPr>
      <dsp:spPr>
        <a:xfrm>
          <a:off x="693393" y="1604017"/>
          <a:ext cx="2290737" cy="1374442"/>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solidFill>
                <a:schemeClr val="tx1"/>
              </a:solidFill>
              <a:latin typeface="Arial Rounded MT Bold" panose="020F0704030504030204" pitchFamily="34" charset="77"/>
            </a:rPr>
            <a:t>MATCH Excel generated function </a:t>
          </a:r>
        </a:p>
      </dsp:txBody>
      <dsp:txXfrm>
        <a:off x="693393" y="1604017"/>
        <a:ext cx="2290737" cy="1374442"/>
      </dsp:txXfrm>
    </dsp:sp>
    <dsp:sp modelId="{20913E95-4D06-C74C-A9EE-767BF88DE3E1}">
      <dsp:nvSpPr>
        <dsp:cNvPr id="0" name=""/>
        <dsp:cNvSpPr/>
      </dsp:nvSpPr>
      <dsp:spPr>
        <a:xfrm>
          <a:off x="3213205" y="1604017"/>
          <a:ext cx="2290737" cy="137444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solidFill>
                <a:schemeClr val="tx1"/>
              </a:solidFill>
              <a:latin typeface="Arial Rounded MT Bold" panose="020F0704030504030204" pitchFamily="34" charset="77"/>
            </a:rPr>
            <a:t>Dynamic bar graphs, data tables, and pie charts  </a:t>
          </a:r>
        </a:p>
      </dsp:txBody>
      <dsp:txXfrm>
        <a:off x="3213205" y="1604017"/>
        <a:ext cx="2290737" cy="1374442"/>
      </dsp:txXfrm>
    </dsp:sp>
    <dsp:sp modelId="{12B46922-BD69-2B49-A9B8-C22C6C03F337}">
      <dsp:nvSpPr>
        <dsp:cNvPr id="0" name=""/>
        <dsp:cNvSpPr/>
      </dsp:nvSpPr>
      <dsp:spPr>
        <a:xfrm>
          <a:off x="5733016" y="1604017"/>
          <a:ext cx="2290737" cy="137444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solidFill>
                <a:schemeClr val="tx1"/>
              </a:solidFill>
              <a:latin typeface="Arial Rounded MT Bold" panose="020F0704030504030204" pitchFamily="34" charset="77"/>
            </a:rPr>
            <a:t>Cell referencing </a:t>
          </a:r>
        </a:p>
      </dsp:txBody>
      <dsp:txXfrm>
        <a:off x="5733016" y="1604017"/>
        <a:ext cx="2290737" cy="1374442"/>
      </dsp:txXfrm>
    </dsp:sp>
    <dsp:sp modelId="{51D4FE2D-E4CB-D746-B0D8-278BAD16EB0E}">
      <dsp:nvSpPr>
        <dsp:cNvPr id="0" name=""/>
        <dsp:cNvSpPr/>
      </dsp:nvSpPr>
      <dsp:spPr>
        <a:xfrm>
          <a:off x="8252828" y="1604017"/>
          <a:ext cx="2290737" cy="137444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solidFill>
                <a:schemeClr val="tx1"/>
              </a:solidFill>
              <a:latin typeface="Arial Rounded MT Bold" panose="020F0704030504030204" pitchFamily="34" charset="77"/>
            </a:rPr>
            <a:t>Using fn+f4 to make excel data ranges dynamic or static</a:t>
          </a:r>
        </a:p>
      </dsp:txBody>
      <dsp:txXfrm>
        <a:off x="8252828" y="1604017"/>
        <a:ext cx="2290737" cy="1374442"/>
      </dsp:txXfrm>
    </dsp:sp>
    <dsp:sp modelId="{9AD1586A-EBF0-D647-B381-46FF9E0D0C12}">
      <dsp:nvSpPr>
        <dsp:cNvPr id="0" name=""/>
        <dsp:cNvSpPr/>
      </dsp:nvSpPr>
      <dsp:spPr>
        <a:xfrm>
          <a:off x="3213205" y="3207533"/>
          <a:ext cx="2290737" cy="1374442"/>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solidFill>
                <a:schemeClr val="tx1"/>
              </a:solidFill>
              <a:latin typeface="Arial Rounded MT Bold" panose="020F0704030504030204" pitchFamily="34" charset="77"/>
            </a:rPr>
            <a:t>Formatting</a:t>
          </a:r>
        </a:p>
      </dsp:txBody>
      <dsp:txXfrm>
        <a:off x="3213205" y="3207533"/>
        <a:ext cx="2290737" cy="1374442"/>
      </dsp:txXfrm>
    </dsp:sp>
    <dsp:sp modelId="{933AE2B0-35C4-6747-96E8-68E958F353E5}">
      <dsp:nvSpPr>
        <dsp:cNvPr id="0" name=""/>
        <dsp:cNvSpPr/>
      </dsp:nvSpPr>
      <dsp:spPr>
        <a:xfrm>
          <a:off x="5733016" y="3207533"/>
          <a:ext cx="2290737" cy="1374442"/>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solidFill>
                <a:schemeClr val="tx1"/>
              </a:solidFill>
              <a:latin typeface="Arial Rounded MT Bold" panose="020F0704030504030204" pitchFamily="34" charset="77"/>
            </a:rPr>
            <a:t>FILTER Excel generated function</a:t>
          </a:r>
        </a:p>
      </dsp:txBody>
      <dsp:txXfrm>
        <a:off x="5733016" y="3207533"/>
        <a:ext cx="2290737" cy="1374442"/>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E25A62-D837-7A4D-A3E5-8E46D192007B}" type="datetimeFigureOut">
              <a:rPr lang="en-US" smtClean="0"/>
              <a:t>8/22/24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A630B9-5C71-3D41-80EE-6176E550C19A}" type="slidenum">
              <a:rPr lang="en-US" smtClean="0"/>
              <a:t>‹#›</a:t>
            </a:fld>
            <a:endParaRPr lang="en-US"/>
          </a:p>
        </p:txBody>
      </p:sp>
    </p:spTree>
    <p:extLst>
      <p:ext uri="{BB962C8B-B14F-4D97-AF65-F5344CB8AC3E}">
        <p14:creationId xmlns:p14="http://schemas.microsoft.com/office/powerpoint/2010/main" val="19855246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A630B9-5C71-3D41-80EE-6176E550C19A}" type="slidenum">
              <a:rPr lang="en-US" smtClean="0"/>
              <a:t>3</a:t>
            </a:fld>
            <a:endParaRPr lang="en-US"/>
          </a:p>
        </p:txBody>
      </p:sp>
    </p:spTree>
    <p:extLst>
      <p:ext uri="{BB962C8B-B14F-4D97-AF65-F5344CB8AC3E}">
        <p14:creationId xmlns:p14="http://schemas.microsoft.com/office/powerpoint/2010/main" val="22005324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8/22/24</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269687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8/22/24</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069768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8/22/24</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583982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8/22/24</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178668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8/22/24</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93478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8/22/24</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383778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8/22/24</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061432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8/22/24</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695241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8/22/24</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967959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8/22/24</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159019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8/22/24</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822251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8/22/24</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410060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8/22/24</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4013264146"/>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62" r:id="rId5"/>
    <p:sldLayoutId id="2147483663" r:id="rId6"/>
    <p:sldLayoutId id="2147483669" r:id="rId7"/>
    <p:sldLayoutId id="2147483664" r:id="rId8"/>
    <p:sldLayoutId id="2147483665" r:id="rId9"/>
    <p:sldLayoutId id="2147483666" r:id="rId10"/>
    <p:sldLayoutId id="2147483667" r:id="rId11"/>
    <p:sldLayoutId id="2147483668" r:id="rId12"/>
  </p:sldLayoutIdLst>
  <p:txStyles>
    <p:titleStyle>
      <a:lvl1pPr algn="l" defTabSz="914400" rtl="0" eaLnBrk="1" latinLnBrk="0" hangingPunct="1">
        <a:lnSpc>
          <a:spcPct val="90000"/>
        </a:lnSpc>
        <a:spcBef>
          <a:spcPct val="0"/>
        </a:spcBef>
        <a:buNone/>
        <a:defRPr sz="4000"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F187B58-3857-4454-9C70-EFB475976F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alculator, pen, compass, money and a paper with graphs printed on it">
            <a:extLst>
              <a:ext uri="{FF2B5EF4-FFF2-40B4-BE49-F238E27FC236}">
                <a16:creationId xmlns:a16="http://schemas.microsoft.com/office/drawing/2014/main" id="{3E028428-79F7-7669-DAEB-9661604BE2F5}"/>
              </a:ext>
            </a:extLst>
          </p:cNvPr>
          <p:cNvPicPr>
            <a:picLocks noChangeAspect="1"/>
          </p:cNvPicPr>
          <p:nvPr/>
        </p:nvPicPr>
        <p:blipFill rotWithShape="1">
          <a:blip r:embed="rId2"/>
          <a:srcRect b="6639"/>
          <a:stretch/>
        </p:blipFill>
        <p:spPr>
          <a:xfrm>
            <a:off x="20" y="10"/>
            <a:ext cx="12191980" cy="6857990"/>
          </a:xfrm>
          <a:prstGeom prst="rect">
            <a:avLst/>
          </a:prstGeom>
        </p:spPr>
      </p:pic>
      <p:sp>
        <p:nvSpPr>
          <p:cNvPr id="11" name="Freeform: Shape 10">
            <a:extLst>
              <a:ext uri="{FF2B5EF4-FFF2-40B4-BE49-F238E27FC236}">
                <a16:creationId xmlns:a16="http://schemas.microsoft.com/office/drawing/2014/main" id="{4C5418A4-3935-49EA-B51C-5DDCBFAA39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8056" y="2813365"/>
            <a:ext cx="7450687" cy="3406460"/>
          </a:xfrm>
          <a:custGeom>
            <a:avLst/>
            <a:gdLst>
              <a:gd name="connsiteX0" fmla="*/ 6457914 w 7450687"/>
              <a:gd name="connsiteY0" fmla="*/ 0 h 3406460"/>
              <a:gd name="connsiteX1" fmla="*/ 6844288 w 7450687"/>
              <a:gd name="connsiteY1" fmla="*/ 233492 h 3406460"/>
              <a:gd name="connsiteX2" fmla="*/ 7386323 w 7450687"/>
              <a:gd name="connsiteY2" fmla="*/ 717155 h 3406460"/>
              <a:gd name="connsiteX3" fmla="*/ 7430798 w 7450687"/>
              <a:gd name="connsiteY3" fmla="*/ 1809564 h 3406460"/>
              <a:gd name="connsiteX4" fmla="*/ 7013848 w 7450687"/>
              <a:gd name="connsiteY4" fmla="*/ 3104890 h 3406460"/>
              <a:gd name="connsiteX5" fmla="*/ 6569101 w 7450687"/>
              <a:gd name="connsiteY5" fmla="*/ 3402314 h 3406460"/>
              <a:gd name="connsiteX6" fmla="*/ 3683807 w 7450687"/>
              <a:gd name="connsiteY6" fmla="*/ 3341162 h 3406460"/>
              <a:gd name="connsiteX7" fmla="*/ 1704683 w 7450687"/>
              <a:gd name="connsiteY7" fmla="*/ 2860279 h 3406460"/>
              <a:gd name="connsiteX8" fmla="*/ 2010446 w 7450687"/>
              <a:gd name="connsiteY8" fmla="*/ 2801907 h 3406460"/>
              <a:gd name="connsiteX9" fmla="*/ 1273834 w 7450687"/>
              <a:gd name="connsiteY9" fmla="*/ 2674041 h 3406460"/>
              <a:gd name="connsiteX10" fmla="*/ 1315530 w 7450687"/>
              <a:gd name="connsiteY10" fmla="*/ 2657363 h 3406460"/>
              <a:gd name="connsiteX11" fmla="*/ 1234919 w 7450687"/>
              <a:gd name="connsiteY11" fmla="*/ 2590651 h 3406460"/>
              <a:gd name="connsiteX12" fmla="*/ 904138 w 7450687"/>
              <a:gd name="connsiteY12" fmla="*/ 2485024 h 3406460"/>
              <a:gd name="connsiteX13" fmla="*/ 1315530 w 7450687"/>
              <a:gd name="connsiteY13" fmla="*/ 2307126 h 3406460"/>
              <a:gd name="connsiteX14" fmla="*/ 851326 w 7450687"/>
              <a:gd name="connsiteY14" fmla="*/ 2065294 h 3406460"/>
              <a:gd name="connsiteX15" fmla="*/ 615053 w 7450687"/>
              <a:gd name="connsiteY15" fmla="*/ 2006921 h 3406460"/>
              <a:gd name="connsiteX16" fmla="*/ 1393361 w 7450687"/>
              <a:gd name="connsiteY16" fmla="*/ 1703937 h 3406460"/>
              <a:gd name="connsiteX17" fmla="*/ 131391 w 7450687"/>
              <a:gd name="connsiteY17" fmla="*/ 1553835 h 3406460"/>
              <a:gd name="connsiteX18" fmla="*/ 234239 w 7450687"/>
              <a:gd name="connsiteY18" fmla="*/ 1492682 h 3406460"/>
              <a:gd name="connsiteX19" fmla="*/ 1018105 w 7450687"/>
              <a:gd name="connsiteY19" fmla="*/ 1509360 h 3406460"/>
              <a:gd name="connsiteX20" fmla="*/ 1148750 w 7450687"/>
              <a:gd name="connsiteY20" fmla="*/ 1462106 h 3406460"/>
              <a:gd name="connsiteX21" fmla="*/ 1018105 w 7450687"/>
              <a:gd name="connsiteY21" fmla="*/ 1387055 h 3406460"/>
              <a:gd name="connsiteX22" fmla="*/ 509426 w 7450687"/>
              <a:gd name="connsiteY22" fmla="*/ 1331461 h 3406460"/>
              <a:gd name="connsiteX23" fmla="*/ 376002 w 7450687"/>
              <a:gd name="connsiteY23" fmla="*/ 1206376 h 3406460"/>
              <a:gd name="connsiteX24" fmla="*/ 150849 w 7450687"/>
              <a:gd name="connsiteY24" fmla="*/ 1061833 h 3406460"/>
              <a:gd name="connsiteX25" fmla="*/ 306510 w 7450687"/>
              <a:gd name="connsiteY25" fmla="*/ 942308 h 3406460"/>
              <a:gd name="connsiteX26" fmla="*/ 53560 w 7450687"/>
              <a:gd name="connsiteY26" fmla="*/ 764409 h 3406460"/>
              <a:gd name="connsiteX27" fmla="*/ 125832 w 7450687"/>
              <a:gd name="connsiteY27" fmla="*/ 530917 h 3406460"/>
              <a:gd name="connsiteX28" fmla="*/ 551121 w 7450687"/>
              <a:gd name="connsiteY28" fmla="*/ 475324 h 3406460"/>
              <a:gd name="connsiteX29" fmla="*/ 1120952 w 7450687"/>
              <a:gd name="connsiteY29" fmla="*/ 394713 h 3406460"/>
              <a:gd name="connsiteX30" fmla="*/ 1693564 w 7450687"/>
              <a:gd name="connsiteY30" fmla="*/ 325221 h 3406460"/>
              <a:gd name="connsiteX31" fmla="*/ 2266175 w 7450687"/>
              <a:gd name="connsiteY31" fmla="*/ 325221 h 3406460"/>
              <a:gd name="connsiteX32" fmla="*/ 2430177 w 7450687"/>
              <a:gd name="connsiteY32" fmla="*/ 330781 h 3406460"/>
              <a:gd name="connsiteX33" fmla="*/ 2432956 w 7450687"/>
              <a:gd name="connsiteY33" fmla="*/ 330781 h 3406460"/>
              <a:gd name="connsiteX34" fmla="*/ 3144551 w 7450687"/>
              <a:gd name="connsiteY34" fmla="*/ 355798 h 3406460"/>
              <a:gd name="connsiteX35" fmla="*/ 3408619 w 7450687"/>
              <a:gd name="connsiteY35" fmla="*/ 358577 h 3406460"/>
              <a:gd name="connsiteX36" fmla="*/ 3981231 w 7450687"/>
              <a:gd name="connsiteY36" fmla="*/ 361357 h 3406460"/>
              <a:gd name="connsiteX37" fmla="*/ 4551063 w 7450687"/>
              <a:gd name="connsiteY37" fmla="*/ 350238 h 3406460"/>
              <a:gd name="connsiteX38" fmla="*/ 5129233 w 7450687"/>
              <a:gd name="connsiteY38" fmla="*/ 316882 h 3406460"/>
              <a:gd name="connsiteX39" fmla="*/ 5699065 w 7450687"/>
              <a:gd name="connsiteY39" fmla="*/ 272407 h 3406460"/>
              <a:gd name="connsiteX40" fmla="*/ 6063202 w 7450687"/>
              <a:gd name="connsiteY40" fmla="*/ 172339 h 3406460"/>
              <a:gd name="connsiteX41" fmla="*/ 6457914 w 7450687"/>
              <a:gd name="connsiteY41" fmla="*/ 0 h 3406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450687" h="3406460">
                <a:moveTo>
                  <a:pt x="6457914" y="0"/>
                </a:moveTo>
                <a:cubicBezTo>
                  <a:pt x="6560763" y="125085"/>
                  <a:pt x="6713644" y="161221"/>
                  <a:pt x="6844288" y="233492"/>
                </a:cubicBezTo>
                <a:cubicBezTo>
                  <a:pt x="6972153" y="289086"/>
                  <a:pt x="7336289" y="611527"/>
                  <a:pt x="7386323" y="717155"/>
                </a:cubicBezTo>
                <a:cubicBezTo>
                  <a:pt x="7475273" y="900613"/>
                  <a:pt x="7453035" y="1573293"/>
                  <a:pt x="7430798" y="1809564"/>
                </a:cubicBezTo>
                <a:cubicBezTo>
                  <a:pt x="7347408" y="2398855"/>
                  <a:pt x="7041645" y="3077093"/>
                  <a:pt x="7013848" y="3104890"/>
                </a:cubicBezTo>
                <a:cubicBezTo>
                  <a:pt x="6924899" y="3085432"/>
                  <a:pt x="6721983" y="3391196"/>
                  <a:pt x="6569101" y="3402314"/>
                </a:cubicBezTo>
                <a:cubicBezTo>
                  <a:pt x="6407881" y="3413434"/>
                  <a:pt x="4039604" y="3405095"/>
                  <a:pt x="3683807" y="3341162"/>
                </a:cubicBezTo>
                <a:cubicBezTo>
                  <a:pt x="1749158" y="2988144"/>
                  <a:pt x="1704683" y="2860279"/>
                  <a:pt x="1704683" y="2860279"/>
                </a:cubicBezTo>
                <a:cubicBezTo>
                  <a:pt x="1704683" y="2860279"/>
                  <a:pt x="1910378" y="2835262"/>
                  <a:pt x="2010446" y="2801907"/>
                </a:cubicBezTo>
                <a:cubicBezTo>
                  <a:pt x="1865904" y="2799126"/>
                  <a:pt x="1296072" y="2693500"/>
                  <a:pt x="1273834" y="2674041"/>
                </a:cubicBezTo>
                <a:cubicBezTo>
                  <a:pt x="1284954" y="2668482"/>
                  <a:pt x="1301632" y="2662923"/>
                  <a:pt x="1315530" y="2657363"/>
                </a:cubicBezTo>
                <a:cubicBezTo>
                  <a:pt x="1284954" y="2640686"/>
                  <a:pt x="1259936" y="2621228"/>
                  <a:pt x="1234919" y="2590651"/>
                </a:cubicBezTo>
                <a:cubicBezTo>
                  <a:pt x="1154309" y="2487804"/>
                  <a:pt x="1018105" y="2523940"/>
                  <a:pt x="904138" y="2485024"/>
                </a:cubicBezTo>
                <a:cubicBezTo>
                  <a:pt x="976410" y="2268210"/>
                  <a:pt x="1168208" y="2348820"/>
                  <a:pt x="1315530" y="2307126"/>
                </a:cubicBezTo>
                <a:cubicBezTo>
                  <a:pt x="929156" y="2179260"/>
                  <a:pt x="1004207" y="2112548"/>
                  <a:pt x="851326" y="2065294"/>
                </a:cubicBezTo>
                <a:cubicBezTo>
                  <a:pt x="659528" y="2006921"/>
                  <a:pt x="615053" y="2006921"/>
                  <a:pt x="615053" y="2006921"/>
                </a:cubicBezTo>
                <a:cubicBezTo>
                  <a:pt x="840206" y="1829023"/>
                  <a:pt x="1109834" y="2020820"/>
                  <a:pt x="1393361" y="1703937"/>
                </a:cubicBezTo>
                <a:cubicBezTo>
                  <a:pt x="1120952" y="1659463"/>
                  <a:pt x="306510" y="1637225"/>
                  <a:pt x="131391" y="1553835"/>
                </a:cubicBezTo>
                <a:cubicBezTo>
                  <a:pt x="198103" y="1584411"/>
                  <a:pt x="203663" y="1492682"/>
                  <a:pt x="234239" y="1492682"/>
                </a:cubicBezTo>
                <a:cubicBezTo>
                  <a:pt x="492748" y="1489903"/>
                  <a:pt x="756816" y="1542717"/>
                  <a:pt x="1018105" y="1509360"/>
                </a:cubicBezTo>
                <a:cubicBezTo>
                  <a:pt x="1065359" y="1506581"/>
                  <a:pt x="1140411" y="1531597"/>
                  <a:pt x="1148750" y="1462106"/>
                </a:cubicBezTo>
                <a:cubicBezTo>
                  <a:pt x="1157088" y="1375936"/>
                  <a:pt x="1059800" y="1395394"/>
                  <a:pt x="1018105" y="1387055"/>
                </a:cubicBezTo>
                <a:cubicBezTo>
                  <a:pt x="848545" y="1359258"/>
                  <a:pt x="681766" y="1348140"/>
                  <a:pt x="509426" y="1331461"/>
                </a:cubicBezTo>
                <a:cubicBezTo>
                  <a:pt x="437155" y="1323122"/>
                  <a:pt x="348206" y="1339800"/>
                  <a:pt x="376002" y="1206376"/>
                </a:cubicBezTo>
                <a:cubicBezTo>
                  <a:pt x="353764" y="1078512"/>
                  <a:pt x="220341" y="1122986"/>
                  <a:pt x="150849" y="1061833"/>
                </a:cubicBezTo>
                <a:cubicBezTo>
                  <a:pt x="184205" y="989562"/>
                  <a:pt x="278714" y="1039597"/>
                  <a:pt x="306510" y="942308"/>
                </a:cubicBezTo>
                <a:cubicBezTo>
                  <a:pt x="173086" y="972884"/>
                  <a:pt x="186985" y="761630"/>
                  <a:pt x="53560" y="764409"/>
                </a:cubicBezTo>
                <a:cubicBezTo>
                  <a:pt x="-57626" y="639324"/>
                  <a:pt x="22984" y="578171"/>
                  <a:pt x="125832" y="530917"/>
                </a:cubicBezTo>
                <a:cubicBezTo>
                  <a:pt x="259256" y="472544"/>
                  <a:pt x="406578" y="486442"/>
                  <a:pt x="551121" y="475324"/>
                </a:cubicBezTo>
                <a:cubicBezTo>
                  <a:pt x="742919" y="450306"/>
                  <a:pt x="926376" y="391934"/>
                  <a:pt x="1120952" y="394713"/>
                </a:cubicBezTo>
                <a:cubicBezTo>
                  <a:pt x="1304411" y="336340"/>
                  <a:pt x="1507326" y="400272"/>
                  <a:pt x="1693564" y="325221"/>
                </a:cubicBezTo>
                <a:cubicBezTo>
                  <a:pt x="1882582" y="325221"/>
                  <a:pt x="2074379" y="325221"/>
                  <a:pt x="2266175" y="325221"/>
                </a:cubicBezTo>
                <a:cubicBezTo>
                  <a:pt x="2321770" y="328001"/>
                  <a:pt x="2374582" y="328001"/>
                  <a:pt x="2430177" y="330781"/>
                </a:cubicBezTo>
                <a:cubicBezTo>
                  <a:pt x="2430177" y="330781"/>
                  <a:pt x="2432956" y="330781"/>
                  <a:pt x="2432956" y="330781"/>
                </a:cubicBezTo>
                <a:cubicBezTo>
                  <a:pt x="2672008" y="339120"/>
                  <a:pt x="2908279" y="344679"/>
                  <a:pt x="3144551" y="355798"/>
                </a:cubicBezTo>
                <a:cubicBezTo>
                  <a:pt x="3233500" y="355798"/>
                  <a:pt x="3319670" y="358577"/>
                  <a:pt x="3408619" y="358577"/>
                </a:cubicBezTo>
                <a:cubicBezTo>
                  <a:pt x="3597637" y="372475"/>
                  <a:pt x="3789434" y="380814"/>
                  <a:pt x="3981231" y="361357"/>
                </a:cubicBezTo>
                <a:cubicBezTo>
                  <a:pt x="4173028" y="378035"/>
                  <a:pt x="4359266" y="366917"/>
                  <a:pt x="4551063" y="350238"/>
                </a:cubicBezTo>
                <a:cubicBezTo>
                  <a:pt x="4745639" y="369696"/>
                  <a:pt x="4937437" y="341899"/>
                  <a:pt x="5129233" y="316882"/>
                </a:cubicBezTo>
                <a:cubicBezTo>
                  <a:pt x="5321031" y="328001"/>
                  <a:pt x="5512828" y="328001"/>
                  <a:pt x="5699065" y="272407"/>
                </a:cubicBezTo>
                <a:cubicBezTo>
                  <a:pt x="5840829" y="333560"/>
                  <a:pt x="5910321" y="133424"/>
                  <a:pt x="6063202" y="172339"/>
                </a:cubicBezTo>
                <a:cubicBezTo>
                  <a:pt x="6216084" y="214035"/>
                  <a:pt x="6324491" y="55593"/>
                  <a:pt x="6457914" y="0"/>
                </a:cubicBezTo>
                <a:close/>
              </a:path>
            </a:pathLst>
          </a:custGeom>
          <a:solidFill>
            <a:schemeClr val="bg1">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23458E3-8296-7BB4-7566-D9802038CBF9}"/>
              </a:ext>
            </a:extLst>
          </p:cNvPr>
          <p:cNvSpPr>
            <a:spLocks noGrp="1"/>
          </p:cNvSpPr>
          <p:nvPr>
            <p:ph type="ctrTitle"/>
          </p:nvPr>
        </p:nvSpPr>
        <p:spPr>
          <a:xfrm>
            <a:off x="6094476" y="3460150"/>
            <a:ext cx="5724281" cy="974834"/>
          </a:xfrm>
        </p:spPr>
        <p:txBody>
          <a:bodyPr anchor="b">
            <a:noAutofit/>
          </a:bodyPr>
          <a:lstStyle/>
          <a:p>
            <a:br>
              <a:rPr lang="en-US" sz="3600" b="1" dirty="0">
                <a:latin typeface="Arial Rounded MT Bold" panose="020F0704030504030204" pitchFamily="34" charset="77"/>
              </a:rPr>
            </a:br>
            <a:r>
              <a:rPr lang="en-US" sz="3600" b="1" dirty="0">
                <a:latin typeface="Arial Rounded MT Bold" panose="020F0704030504030204" pitchFamily="34" charset="77"/>
              </a:rPr>
              <a:t>Finance Project 1</a:t>
            </a:r>
          </a:p>
        </p:txBody>
      </p:sp>
      <p:sp>
        <p:nvSpPr>
          <p:cNvPr id="3" name="Subtitle 2">
            <a:extLst>
              <a:ext uri="{FF2B5EF4-FFF2-40B4-BE49-F238E27FC236}">
                <a16:creationId xmlns:a16="http://schemas.microsoft.com/office/drawing/2014/main" id="{3ECAA2DF-29F9-9A1C-092A-138D48E34D34}"/>
              </a:ext>
            </a:extLst>
          </p:cNvPr>
          <p:cNvSpPr>
            <a:spLocks noGrp="1"/>
          </p:cNvSpPr>
          <p:nvPr>
            <p:ph type="subTitle" idx="1"/>
          </p:nvPr>
        </p:nvSpPr>
        <p:spPr>
          <a:xfrm>
            <a:off x="6438986" y="4516595"/>
            <a:ext cx="3957144" cy="646785"/>
          </a:xfrm>
        </p:spPr>
        <p:txBody>
          <a:bodyPr>
            <a:normAutofit/>
          </a:bodyPr>
          <a:lstStyle/>
          <a:p>
            <a:r>
              <a:rPr lang="en-US" sz="2800" b="1" dirty="0"/>
              <a:t>By: Gavin Bowen</a:t>
            </a:r>
          </a:p>
        </p:txBody>
      </p:sp>
    </p:spTree>
    <p:extLst>
      <p:ext uri="{BB962C8B-B14F-4D97-AF65-F5344CB8AC3E}">
        <p14:creationId xmlns:p14="http://schemas.microsoft.com/office/powerpoint/2010/main" val="134034787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8DED6BC-9A3E-48D4-AD7C-A56D63F54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6B6E033A-DB2E-49B8-B600-B38E0C280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070" y="1780058"/>
            <a:ext cx="3781618" cy="2899147"/>
          </a:xfrm>
          <a:custGeom>
            <a:avLst/>
            <a:gdLst>
              <a:gd name="connsiteX0" fmla="*/ 5462602 w 5470628"/>
              <a:gd name="connsiteY0" fmla="*/ 1413608 h 3193741"/>
              <a:gd name="connsiteX1" fmla="*/ 5465724 w 5470628"/>
              <a:gd name="connsiteY1" fmla="*/ 1421881 h 3193741"/>
              <a:gd name="connsiteX2" fmla="*/ 5465025 w 5470628"/>
              <a:gd name="connsiteY2" fmla="*/ 1466556 h 3193741"/>
              <a:gd name="connsiteX3" fmla="*/ 5463208 w 5470628"/>
              <a:gd name="connsiteY3" fmla="*/ 1466226 h 3193741"/>
              <a:gd name="connsiteX4" fmla="*/ 5463242 w 5470628"/>
              <a:gd name="connsiteY4" fmla="*/ 1451866 h 3193741"/>
              <a:gd name="connsiteX5" fmla="*/ 5462894 w 5470628"/>
              <a:gd name="connsiteY5" fmla="*/ 1423194 h 3193741"/>
              <a:gd name="connsiteX6" fmla="*/ 5461417 w 5470628"/>
              <a:gd name="connsiteY6" fmla="*/ 1391849 h 3193741"/>
              <a:gd name="connsiteX7" fmla="*/ 5462246 w 5470628"/>
              <a:gd name="connsiteY7" fmla="*/ 1401944 h 3193741"/>
              <a:gd name="connsiteX8" fmla="*/ 5462602 w 5470628"/>
              <a:gd name="connsiteY8" fmla="*/ 1413608 h 3193741"/>
              <a:gd name="connsiteX9" fmla="*/ 5459078 w 5470628"/>
              <a:gd name="connsiteY9" fmla="*/ 1404268 h 3193741"/>
              <a:gd name="connsiteX10" fmla="*/ 5460137 w 5470628"/>
              <a:gd name="connsiteY10" fmla="*/ 1393780 h 3193741"/>
              <a:gd name="connsiteX11" fmla="*/ 5461417 w 5470628"/>
              <a:gd name="connsiteY11" fmla="*/ 1391849 h 3193741"/>
              <a:gd name="connsiteX12" fmla="*/ 614271 w 5470628"/>
              <a:gd name="connsiteY12" fmla="*/ 1052206 h 3193741"/>
              <a:gd name="connsiteX13" fmla="*/ 611497 w 5470628"/>
              <a:gd name="connsiteY13" fmla="*/ 1055389 h 3193741"/>
              <a:gd name="connsiteX14" fmla="*/ 630277 w 5470628"/>
              <a:gd name="connsiteY14" fmla="*/ 1065215 h 3193741"/>
              <a:gd name="connsiteX15" fmla="*/ 651856 w 5470628"/>
              <a:gd name="connsiteY15" fmla="*/ 1067584 h 3193741"/>
              <a:gd name="connsiteX16" fmla="*/ 614271 w 5470628"/>
              <a:gd name="connsiteY16" fmla="*/ 1052206 h 3193741"/>
              <a:gd name="connsiteX17" fmla="*/ 810628 w 5470628"/>
              <a:gd name="connsiteY17" fmla="*/ 695550 h 3193741"/>
              <a:gd name="connsiteX18" fmla="*/ 1033084 w 5470628"/>
              <a:gd name="connsiteY18" fmla="*/ 791270 h 3193741"/>
              <a:gd name="connsiteX19" fmla="*/ 1036153 w 5470628"/>
              <a:gd name="connsiteY19" fmla="*/ 788050 h 3193741"/>
              <a:gd name="connsiteX20" fmla="*/ 810628 w 5470628"/>
              <a:gd name="connsiteY20" fmla="*/ 695550 h 3193741"/>
              <a:gd name="connsiteX21" fmla="*/ 4850908 w 5470628"/>
              <a:gd name="connsiteY21" fmla="*/ 727 h 3193741"/>
              <a:gd name="connsiteX22" fmla="*/ 4858584 w 5470628"/>
              <a:gd name="connsiteY22" fmla="*/ 13795 h 3193741"/>
              <a:gd name="connsiteX23" fmla="*/ 4843408 w 5470628"/>
              <a:gd name="connsiteY23" fmla="*/ 37224 h 3193741"/>
              <a:gd name="connsiteX24" fmla="*/ 4871062 w 5470628"/>
              <a:gd name="connsiteY24" fmla="*/ 78954 h 3193741"/>
              <a:gd name="connsiteX25" fmla="*/ 4989038 w 5470628"/>
              <a:gd name="connsiteY25" fmla="*/ 66799 h 3193741"/>
              <a:gd name="connsiteX26" fmla="*/ 5002636 w 5470628"/>
              <a:gd name="connsiteY26" fmla="*/ 79388 h 3193741"/>
              <a:gd name="connsiteX27" fmla="*/ 5008332 w 5470628"/>
              <a:gd name="connsiteY27" fmla="*/ 140859 h 3193741"/>
              <a:gd name="connsiteX28" fmla="*/ 5014326 w 5470628"/>
              <a:gd name="connsiteY28" fmla="*/ 155555 h 3193741"/>
              <a:gd name="connsiteX29" fmla="*/ 5030704 w 5470628"/>
              <a:gd name="connsiteY29" fmla="*/ 221190 h 3193741"/>
              <a:gd name="connsiteX30" fmla="*/ 5097262 w 5470628"/>
              <a:gd name="connsiteY30" fmla="*/ 317759 h 3193741"/>
              <a:gd name="connsiteX31" fmla="*/ 5165084 w 5470628"/>
              <a:gd name="connsiteY31" fmla="*/ 373367 h 3193741"/>
              <a:gd name="connsiteX32" fmla="*/ 5174137 w 5470628"/>
              <a:gd name="connsiteY32" fmla="*/ 389353 h 3193741"/>
              <a:gd name="connsiteX33" fmla="*/ 5192507 w 5470628"/>
              <a:gd name="connsiteY33" fmla="*/ 453561 h 3193741"/>
              <a:gd name="connsiteX34" fmla="*/ 5187160 w 5470628"/>
              <a:gd name="connsiteY34" fmla="*/ 467732 h 3193741"/>
              <a:gd name="connsiteX35" fmla="*/ 5160106 w 5470628"/>
              <a:gd name="connsiteY35" fmla="*/ 486904 h 3193741"/>
              <a:gd name="connsiteX36" fmla="*/ 5138948 w 5470628"/>
              <a:gd name="connsiteY36" fmla="*/ 528614 h 3193741"/>
              <a:gd name="connsiteX37" fmla="*/ 5097016 w 5470628"/>
              <a:gd name="connsiteY37" fmla="*/ 589923 h 3193741"/>
              <a:gd name="connsiteX38" fmla="*/ 5075869 w 5470628"/>
              <a:gd name="connsiteY38" fmla="*/ 608381 h 3193741"/>
              <a:gd name="connsiteX39" fmla="*/ 5093172 w 5470628"/>
              <a:gd name="connsiteY39" fmla="*/ 618385 h 3193741"/>
              <a:gd name="connsiteX40" fmla="*/ 5153518 w 5470628"/>
              <a:gd name="connsiteY40" fmla="*/ 687474 h 3193741"/>
              <a:gd name="connsiteX41" fmla="*/ 5074984 w 5470628"/>
              <a:gd name="connsiteY41" fmla="*/ 776941 h 3193741"/>
              <a:gd name="connsiteX42" fmla="*/ 5033348 w 5470628"/>
              <a:gd name="connsiteY42" fmla="*/ 805473 h 3193741"/>
              <a:gd name="connsiteX43" fmla="*/ 5116847 w 5470628"/>
              <a:gd name="connsiteY43" fmla="*/ 803426 h 3193741"/>
              <a:gd name="connsiteX44" fmla="*/ 5147902 w 5470628"/>
              <a:gd name="connsiteY44" fmla="*/ 833118 h 3193741"/>
              <a:gd name="connsiteX45" fmla="*/ 5161665 w 5470628"/>
              <a:gd name="connsiteY45" fmla="*/ 848297 h 3193741"/>
              <a:gd name="connsiteX46" fmla="*/ 5246520 w 5470628"/>
              <a:gd name="connsiteY46" fmla="*/ 942412 h 3193741"/>
              <a:gd name="connsiteX47" fmla="*/ 5235368 w 5470628"/>
              <a:gd name="connsiteY47" fmla="*/ 972946 h 3193741"/>
              <a:gd name="connsiteX48" fmla="*/ 5113739 w 5470628"/>
              <a:gd name="connsiteY48" fmla="*/ 1128845 h 3193741"/>
              <a:gd name="connsiteX49" fmla="*/ 5255034 w 5470628"/>
              <a:gd name="connsiteY49" fmla="*/ 1151117 h 3193741"/>
              <a:gd name="connsiteX50" fmla="*/ 5267513 w 5470628"/>
              <a:gd name="connsiteY50" fmla="*/ 1216275 h 3193741"/>
              <a:gd name="connsiteX51" fmla="*/ 5343113 w 5470628"/>
              <a:gd name="connsiteY51" fmla="*/ 1281854 h 3193741"/>
              <a:gd name="connsiteX52" fmla="*/ 5452014 w 5470628"/>
              <a:gd name="connsiteY52" fmla="*/ 1385543 h 3193741"/>
              <a:gd name="connsiteX53" fmla="*/ 5459078 w 5470628"/>
              <a:gd name="connsiteY53" fmla="*/ 1404268 h 3193741"/>
              <a:gd name="connsiteX54" fmla="*/ 5458838 w 5470628"/>
              <a:gd name="connsiteY54" fmla="*/ 1406644 h 3193741"/>
              <a:gd name="connsiteX55" fmla="*/ 5455752 w 5470628"/>
              <a:gd name="connsiteY55" fmla="*/ 1450751 h 3193741"/>
              <a:gd name="connsiteX56" fmla="*/ 5454594 w 5470628"/>
              <a:gd name="connsiteY56" fmla="*/ 1464662 h 3193741"/>
              <a:gd name="connsiteX57" fmla="*/ 5447215 w 5470628"/>
              <a:gd name="connsiteY57" fmla="*/ 1463321 h 3193741"/>
              <a:gd name="connsiteX58" fmla="*/ 5433934 w 5470628"/>
              <a:gd name="connsiteY58" fmla="*/ 1458428 h 3193741"/>
              <a:gd name="connsiteX59" fmla="*/ 5424276 w 5470628"/>
              <a:gd name="connsiteY59" fmla="*/ 1477014 h 3193741"/>
              <a:gd name="connsiteX60" fmla="*/ 5444628 w 5470628"/>
              <a:gd name="connsiteY60" fmla="*/ 1511562 h 3193741"/>
              <a:gd name="connsiteX61" fmla="*/ 5453752 w 5470628"/>
              <a:gd name="connsiteY61" fmla="*/ 1474786 h 3193741"/>
              <a:gd name="connsiteX62" fmla="*/ 5454594 w 5470628"/>
              <a:gd name="connsiteY62" fmla="*/ 1464662 h 3193741"/>
              <a:gd name="connsiteX63" fmla="*/ 5463208 w 5470628"/>
              <a:gd name="connsiteY63" fmla="*/ 1466226 h 3193741"/>
              <a:gd name="connsiteX64" fmla="*/ 5463164 w 5470628"/>
              <a:gd name="connsiteY64" fmla="*/ 1484226 h 3193741"/>
              <a:gd name="connsiteX65" fmla="*/ 5456160 w 5470628"/>
              <a:gd name="connsiteY65" fmla="*/ 1575885 h 3193741"/>
              <a:gd name="connsiteX66" fmla="*/ 5345636 w 5470628"/>
              <a:gd name="connsiteY66" fmla="*/ 1714543 h 3193741"/>
              <a:gd name="connsiteX67" fmla="*/ 5251319 w 5470628"/>
              <a:gd name="connsiteY67" fmla="*/ 1775792 h 3193741"/>
              <a:gd name="connsiteX68" fmla="*/ 5043512 w 5470628"/>
              <a:gd name="connsiteY68" fmla="*/ 2027305 h 3193741"/>
              <a:gd name="connsiteX69" fmla="*/ 4978144 w 5470628"/>
              <a:gd name="connsiteY69" fmla="*/ 2108535 h 3193741"/>
              <a:gd name="connsiteX70" fmla="*/ 5031476 w 5470628"/>
              <a:gd name="connsiteY70" fmla="*/ 2128173 h 3193741"/>
              <a:gd name="connsiteX71" fmla="*/ 4937389 w 5470628"/>
              <a:gd name="connsiteY71" fmla="*/ 2216441 h 3193741"/>
              <a:gd name="connsiteX72" fmla="*/ 4826122 w 5470628"/>
              <a:gd name="connsiteY72" fmla="*/ 2315331 h 3193741"/>
              <a:gd name="connsiteX73" fmla="*/ 2544647 w 5470628"/>
              <a:gd name="connsiteY73" fmla="*/ 3190975 h 3193741"/>
              <a:gd name="connsiteX74" fmla="*/ 1328257 w 5470628"/>
              <a:gd name="connsiteY74" fmla="*/ 3153006 h 3193741"/>
              <a:gd name="connsiteX75" fmla="*/ 977943 w 5470628"/>
              <a:gd name="connsiteY75" fmla="*/ 3082502 h 3193741"/>
              <a:gd name="connsiteX76" fmla="*/ 854473 w 5470628"/>
              <a:gd name="connsiteY76" fmla="*/ 2994250 h 3193741"/>
              <a:gd name="connsiteX77" fmla="*/ 811593 w 5470628"/>
              <a:gd name="connsiteY77" fmla="*/ 2970498 h 3193741"/>
              <a:gd name="connsiteX78" fmla="*/ 707024 w 5470628"/>
              <a:gd name="connsiteY78" fmla="*/ 2945439 h 3193741"/>
              <a:gd name="connsiteX79" fmla="*/ 523487 w 5470628"/>
              <a:gd name="connsiteY79" fmla="*/ 2886053 h 3193741"/>
              <a:gd name="connsiteX80" fmla="*/ 587884 w 5470628"/>
              <a:gd name="connsiteY80" fmla="*/ 2859746 h 3193741"/>
              <a:gd name="connsiteX81" fmla="*/ 779426 w 5470628"/>
              <a:gd name="connsiteY81" fmla="*/ 2885897 h 3193741"/>
              <a:gd name="connsiteX82" fmla="*/ 917288 w 5470628"/>
              <a:gd name="connsiteY82" fmla="*/ 2882248 h 3193741"/>
              <a:gd name="connsiteX83" fmla="*/ 718684 w 5470628"/>
              <a:gd name="connsiteY83" fmla="*/ 2819941 h 3193741"/>
              <a:gd name="connsiteX84" fmla="*/ 524650 w 5470628"/>
              <a:gd name="connsiteY84" fmla="*/ 2731220 h 3193741"/>
              <a:gd name="connsiteX85" fmla="*/ 670138 w 5470628"/>
              <a:gd name="connsiteY85" fmla="*/ 2735189 h 3193741"/>
              <a:gd name="connsiteX86" fmla="*/ 675382 w 5470628"/>
              <a:gd name="connsiteY86" fmla="*/ 2719369 h 3193741"/>
              <a:gd name="connsiteX87" fmla="*/ 542021 w 5470628"/>
              <a:gd name="connsiteY87" fmla="*/ 2601946 h 3193741"/>
              <a:gd name="connsiteX88" fmla="*/ 476895 w 5470628"/>
              <a:gd name="connsiteY88" fmla="*/ 2555976 h 3193741"/>
              <a:gd name="connsiteX89" fmla="*/ 188751 w 5470628"/>
              <a:gd name="connsiteY89" fmla="*/ 2428830 h 3193741"/>
              <a:gd name="connsiteX90" fmla="*/ 456762 w 5470628"/>
              <a:gd name="connsiteY90" fmla="*/ 2468731 h 3193741"/>
              <a:gd name="connsiteX91" fmla="*/ 174514 w 5470628"/>
              <a:gd name="connsiteY91" fmla="*/ 2345378 h 3193741"/>
              <a:gd name="connsiteX92" fmla="*/ 38827 w 5470628"/>
              <a:gd name="connsiteY92" fmla="*/ 2303685 h 3193741"/>
              <a:gd name="connsiteX93" fmla="*/ 3281 w 5470628"/>
              <a:gd name="connsiteY93" fmla="*/ 2273587 h 3193741"/>
              <a:gd name="connsiteX94" fmla="*/ 61590 w 5470628"/>
              <a:gd name="connsiteY94" fmla="*/ 2259170 h 3193741"/>
              <a:gd name="connsiteX95" fmla="*/ 242291 w 5470628"/>
              <a:gd name="connsiteY95" fmla="*/ 2250569 h 3193741"/>
              <a:gd name="connsiteX96" fmla="*/ 13205 w 5470628"/>
              <a:gd name="connsiteY96" fmla="*/ 2172263 h 3193741"/>
              <a:gd name="connsiteX97" fmla="*/ 180810 w 5470628"/>
              <a:gd name="connsiteY97" fmla="*/ 2168333 h 3193741"/>
              <a:gd name="connsiteX98" fmla="*/ 226020 w 5470628"/>
              <a:gd name="connsiteY98" fmla="*/ 2121100 h 3193741"/>
              <a:gd name="connsiteX99" fmla="*/ 299145 w 5470628"/>
              <a:gd name="connsiteY99" fmla="*/ 2044862 h 3193741"/>
              <a:gd name="connsiteX100" fmla="*/ 350236 w 5470628"/>
              <a:gd name="connsiteY100" fmla="*/ 2001187 h 3193741"/>
              <a:gd name="connsiteX101" fmla="*/ 365223 w 5470628"/>
              <a:gd name="connsiteY101" fmla="*/ 1881218 h 3193741"/>
              <a:gd name="connsiteX102" fmla="*/ 310707 w 5470628"/>
              <a:gd name="connsiteY102" fmla="*/ 1758752 h 3193741"/>
              <a:gd name="connsiteX103" fmla="*/ 181659 w 5470628"/>
              <a:gd name="connsiteY103" fmla="*/ 1709137 h 3193741"/>
              <a:gd name="connsiteX104" fmla="*/ 213063 w 5470628"/>
              <a:gd name="connsiteY104" fmla="*/ 1632021 h 3193741"/>
              <a:gd name="connsiteX105" fmla="*/ 481390 w 5470628"/>
              <a:gd name="connsiteY105" fmla="*/ 1644125 h 3193741"/>
              <a:gd name="connsiteX106" fmla="*/ 68930 w 5470628"/>
              <a:gd name="connsiteY106" fmla="*/ 1457537 h 3193741"/>
              <a:gd name="connsiteX107" fmla="*/ 135138 w 5470628"/>
              <a:gd name="connsiteY107" fmla="*/ 1440976 h 3193741"/>
              <a:gd name="connsiteX108" fmla="*/ 131611 w 5470628"/>
              <a:gd name="connsiteY108" fmla="*/ 1427642 h 3193741"/>
              <a:gd name="connsiteX109" fmla="*/ 130443 w 5470628"/>
              <a:gd name="connsiteY109" fmla="*/ 1343795 h 3193741"/>
              <a:gd name="connsiteX110" fmla="*/ 138930 w 5470628"/>
              <a:gd name="connsiteY110" fmla="*/ 1304094 h 3193741"/>
              <a:gd name="connsiteX111" fmla="*/ 118409 w 5470628"/>
              <a:gd name="connsiteY111" fmla="*/ 1262212 h 3193741"/>
              <a:gd name="connsiteX112" fmla="*/ 421410 w 5470628"/>
              <a:gd name="connsiteY112" fmla="*/ 1304757 h 3193741"/>
              <a:gd name="connsiteX113" fmla="*/ 655702 w 5470628"/>
              <a:gd name="connsiteY113" fmla="*/ 1291801 h 3193741"/>
              <a:gd name="connsiteX114" fmla="*/ 648299 w 5470628"/>
              <a:gd name="connsiteY114" fmla="*/ 1287715 h 3193741"/>
              <a:gd name="connsiteX115" fmla="*/ 531027 w 5470628"/>
              <a:gd name="connsiteY115" fmla="*/ 1193967 h 3193741"/>
              <a:gd name="connsiteX116" fmla="*/ 526433 w 5470628"/>
              <a:gd name="connsiteY116" fmla="*/ 1191913 h 3193741"/>
              <a:gd name="connsiteX117" fmla="*/ 504666 w 5470628"/>
              <a:gd name="connsiteY117" fmla="*/ 1177230 h 3193741"/>
              <a:gd name="connsiteX118" fmla="*/ 482307 w 5470628"/>
              <a:gd name="connsiteY118" fmla="*/ 1162618 h 3193741"/>
              <a:gd name="connsiteX119" fmla="*/ 479029 w 5470628"/>
              <a:gd name="connsiteY119" fmla="*/ 1162540 h 3193741"/>
              <a:gd name="connsiteX120" fmla="*/ 447663 w 5470628"/>
              <a:gd name="connsiteY120" fmla="*/ 1132649 h 3193741"/>
              <a:gd name="connsiteX121" fmla="*/ 438547 w 5470628"/>
              <a:gd name="connsiteY121" fmla="*/ 1110977 h 3193741"/>
              <a:gd name="connsiteX122" fmla="*/ 405343 w 5470628"/>
              <a:gd name="connsiteY122" fmla="*/ 1089612 h 3193741"/>
              <a:gd name="connsiteX123" fmla="*/ 371373 w 5470628"/>
              <a:gd name="connsiteY123" fmla="*/ 1070238 h 3193741"/>
              <a:gd name="connsiteX124" fmla="*/ 290358 w 5470628"/>
              <a:gd name="connsiteY124" fmla="*/ 1059884 h 3193741"/>
              <a:gd name="connsiteX125" fmla="*/ 235140 w 5470628"/>
              <a:gd name="connsiteY125" fmla="*/ 1029322 h 3193741"/>
              <a:gd name="connsiteX126" fmla="*/ 300494 w 5470628"/>
              <a:gd name="connsiteY126" fmla="*/ 1032083 h 3193741"/>
              <a:gd name="connsiteX127" fmla="*/ 239661 w 5470628"/>
              <a:gd name="connsiteY127" fmla="*/ 997457 h 3193741"/>
              <a:gd name="connsiteX128" fmla="*/ 204788 w 5470628"/>
              <a:gd name="connsiteY128" fmla="*/ 959211 h 3193741"/>
              <a:gd name="connsiteX129" fmla="*/ 207583 w 5470628"/>
              <a:gd name="connsiteY129" fmla="*/ 947009 h 3193741"/>
              <a:gd name="connsiteX130" fmla="*/ 223061 w 5470628"/>
              <a:gd name="connsiteY130" fmla="*/ 947033 h 3193741"/>
              <a:gd name="connsiteX131" fmla="*/ 280015 w 5470628"/>
              <a:gd name="connsiteY131" fmla="*/ 972164 h 3193741"/>
              <a:gd name="connsiteX132" fmla="*/ 353948 w 5470628"/>
              <a:gd name="connsiteY132" fmla="*/ 1006865 h 3193741"/>
              <a:gd name="connsiteX133" fmla="*/ 240466 w 5470628"/>
              <a:gd name="connsiteY133" fmla="*/ 939943 h 3193741"/>
              <a:gd name="connsiteX134" fmla="*/ 158812 w 5470628"/>
              <a:gd name="connsiteY134" fmla="*/ 891467 h 3193741"/>
              <a:gd name="connsiteX135" fmla="*/ 139551 w 5470628"/>
              <a:gd name="connsiteY135" fmla="*/ 855364 h 3193741"/>
              <a:gd name="connsiteX136" fmla="*/ 145731 w 5470628"/>
              <a:gd name="connsiteY136" fmla="*/ 844888 h 3193741"/>
              <a:gd name="connsiteX137" fmla="*/ 158154 w 5470628"/>
              <a:gd name="connsiteY137" fmla="*/ 848366 h 3193741"/>
              <a:gd name="connsiteX138" fmla="*/ 169370 w 5470628"/>
              <a:gd name="connsiteY138" fmla="*/ 856260 h 3193741"/>
              <a:gd name="connsiteX139" fmla="*/ 288295 w 5470628"/>
              <a:gd name="connsiteY139" fmla="*/ 915169 h 3193741"/>
              <a:gd name="connsiteX140" fmla="*/ 462694 w 5470628"/>
              <a:gd name="connsiteY140" fmla="*/ 994643 h 3193741"/>
              <a:gd name="connsiteX141" fmla="*/ 531910 w 5470628"/>
              <a:gd name="connsiteY141" fmla="*/ 1006664 h 3193741"/>
              <a:gd name="connsiteX142" fmla="*/ 333940 w 5470628"/>
              <a:gd name="connsiteY142" fmla="*/ 893507 h 3193741"/>
              <a:gd name="connsiteX143" fmla="*/ 181443 w 5470628"/>
              <a:gd name="connsiteY143" fmla="*/ 746608 h 3193741"/>
              <a:gd name="connsiteX144" fmla="*/ 162678 w 5470628"/>
              <a:gd name="connsiteY144" fmla="*/ 737018 h 3193741"/>
              <a:gd name="connsiteX145" fmla="*/ 156307 w 5470628"/>
              <a:gd name="connsiteY145" fmla="*/ 730435 h 3193741"/>
              <a:gd name="connsiteX146" fmla="*/ 117227 w 5470628"/>
              <a:gd name="connsiteY146" fmla="*/ 677515 h 3193741"/>
              <a:gd name="connsiteX147" fmla="*/ 113655 w 5470628"/>
              <a:gd name="connsiteY147" fmla="*/ 663474 h 3193741"/>
              <a:gd name="connsiteX148" fmla="*/ 115226 w 5470628"/>
              <a:gd name="connsiteY148" fmla="*/ 636712 h 3193741"/>
              <a:gd name="connsiteX149" fmla="*/ 105067 w 5470628"/>
              <a:gd name="connsiteY149" fmla="*/ 622046 h 3193741"/>
              <a:gd name="connsiteX150" fmla="*/ 104113 w 5470628"/>
              <a:gd name="connsiteY150" fmla="*/ 611722 h 3193741"/>
              <a:gd name="connsiteX151" fmla="*/ 118895 w 5470628"/>
              <a:gd name="connsiteY151" fmla="*/ 610169 h 3193741"/>
              <a:gd name="connsiteX152" fmla="*/ 163095 w 5470628"/>
              <a:gd name="connsiteY152" fmla="*/ 640642 h 3193741"/>
              <a:gd name="connsiteX153" fmla="*/ 185766 w 5470628"/>
              <a:gd name="connsiteY153" fmla="*/ 641454 h 3193741"/>
              <a:gd name="connsiteX154" fmla="*/ 212892 w 5470628"/>
              <a:gd name="connsiteY154" fmla="*/ 637457 h 3193741"/>
              <a:gd name="connsiteX155" fmla="*/ 223932 w 5470628"/>
              <a:gd name="connsiteY155" fmla="*/ 647271 h 3193741"/>
              <a:gd name="connsiteX156" fmla="*/ 287167 w 5470628"/>
              <a:gd name="connsiteY156" fmla="*/ 691571 h 3193741"/>
              <a:gd name="connsiteX157" fmla="*/ 330380 w 5470628"/>
              <a:gd name="connsiteY157" fmla="*/ 692506 h 3193741"/>
              <a:gd name="connsiteX158" fmla="*/ 296172 w 5470628"/>
              <a:gd name="connsiteY158" fmla="*/ 688108 h 3193741"/>
              <a:gd name="connsiteX159" fmla="*/ 286974 w 5470628"/>
              <a:gd name="connsiteY159" fmla="*/ 674512 h 3193741"/>
              <a:gd name="connsiteX160" fmla="*/ 286166 w 5470628"/>
              <a:gd name="connsiteY160" fmla="*/ 661798 h 3193741"/>
              <a:gd name="connsiteX161" fmla="*/ 236268 w 5470628"/>
              <a:gd name="connsiteY161" fmla="*/ 635338 h 3193741"/>
              <a:gd name="connsiteX162" fmla="*/ 231734 w 5470628"/>
              <a:gd name="connsiteY162" fmla="*/ 634225 h 3193741"/>
              <a:gd name="connsiteX163" fmla="*/ 221253 w 5470628"/>
              <a:gd name="connsiteY163" fmla="*/ 623870 h 3193741"/>
              <a:gd name="connsiteX164" fmla="*/ 237564 w 5470628"/>
              <a:gd name="connsiteY164" fmla="*/ 613590 h 3193741"/>
              <a:gd name="connsiteX165" fmla="*/ 282259 w 5470628"/>
              <a:gd name="connsiteY165" fmla="*/ 619091 h 3193741"/>
              <a:gd name="connsiteX166" fmla="*/ 370630 w 5470628"/>
              <a:gd name="connsiteY166" fmla="*/ 665566 h 3193741"/>
              <a:gd name="connsiteX167" fmla="*/ 498017 w 5470628"/>
              <a:gd name="connsiteY167" fmla="*/ 740532 h 3193741"/>
              <a:gd name="connsiteX168" fmla="*/ 918036 w 5470628"/>
              <a:gd name="connsiteY168" fmla="*/ 924307 h 3193741"/>
              <a:gd name="connsiteX169" fmla="*/ 1079304 w 5470628"/>
              <a:gd name="connsiteY169" fmla="*/ 984494 h 3193741"/>
              <a:gd name="connsiteX170" fmla="*/ 1079935 w 5470628"/>
              <a:gd name="connsiteY170" fmla="*/ 980383 h 3193741"/>
              <a:gd name="connsiteX171" fmla="*/ 1079695 w 5470628"/>
              <a:gd name="connsiteY171" fmla="*/ 976616 h 3193741"/>
              <a:gd name="connsiteX172" fmla="*/ 966178 w 5470628"/>
              <a:gd name="connsiteY172" fmla="*/ 937219 h 3193741"/>
              <a:gd name="connsiteX173" fmla="*/ 720106 w 5470628"/>
              <a:gd name="connsiteY173" fmla="*/ 807112 h 3193741"/>
              <a:gd name="connsiteX174" fmla="*/ 698823 w 5470628"/>
              <a:gd name="connsiteY174" fmla="*/ 804708 h 3193741"/>
              <a:gd name="connsiteX175" fmla="*/ 664513 w 5470628"/>
              <a:gd name="connsiteY175" fmla="*/ 784663 h 3193741"/>
              <a:gd name="connsiteX176" fmla="*/ 660380 w 5470628"/>
              <a:gd name="connsiteY176" fmla="*/ 771165 h 3193741"/>
              <a:gd name="connsiteX177" fmla="*/ 584959 w 5470628"/>
              <a:gd name="connsiteY177" fmla="*/ 722409 h 3193741"/>
              <a:gd name="connsiteX178" fmla="*/ 435649 w 5470628"/>
              <a:gd name="connsiteY178" fmla="*/ 639659 h 3193741"/>
              <a:gd name="connsiteX179" fmla="*/ 404944 w 5470628"/>
              <a:gd name="connsiteY179" fmla="*/ 606128 h 3193741"/>
              <a:gd name="connsiteX180" fmla="*/ 408476 w 5470628"/>
              <a:gd name="connsiteY180" fmla="*/ 591466 h 3193741"/>
              <a:gd name="connsiteX181" fmla="*/ 425225 w 5470628"/>
              <a:gd name="connsiteY181" fmla="*/ 592759 h 3193741"/>
              <a:gd name="connsiteX182" fmla="*/ 487115 w 5470628"/>
              <a:gd name="connsiteY182" fmla="*/ 620614 h 3193741"/>
              <a:gd name="connsiteX183" fmla="*/ 550277 w 5470628"/>
              <a:gd name="connsiteY183" fmla="*/ 649738 h 3193741"/>
              <a:gd name="connsiteX184" fmla="*/ 544421 w 5470628"/>
              <a:gd name="connsiteY184" fmla="*/ 641907 h 3193741"/>
              <a:gd name="connsiteX185" fmla="*/ 431905 w 5470628"/>
              <a:gd name="connsiteY185" fmla="*/ 580799 h 3193741"/>
              <a:gd name="connsiteX186" fmla="*/ 351177 w 5470628"/>
              <a:gd name="connsiteY186" fmla="*/ 528177 h 3193741"/>
              <a:gd name="connsiteX187" fmla="*/ 339749 w 5470628"/>
              <a:gd name="connsiteY187" fmla="*/ 498244 h 3193741"/>
              <a:gd name="connsiteX188" fmla="*/ 346313 w 5470628"/>
              <a:gd name="connsiteY188" fmla="*/ 489145 h 3193741"/>
              <a:gd name="connsiteX189" fmla="*/ 356579 w 5470628"/>
              <a:gd name="connsiteY189" fmla="*/ 491460 h 3193741"/>
              <a:gd name="connsiteX190" fmla="*/ 371505 w 5470628"/>
              <a:gd name="connsiteY190" fmla="*/ 501516 h 3193741"/>
              <a:gd name="connsiteX191" fmla="*/ 476275 w 5470628"/>
              <a:gd name="connsiteY191" fmla="*/ 553122 h 3193741"/>
              <a:gd name="connsiteX192" fmla="*/ 649952 w 5470628"/>
              <a:gd name="connsiteY192" fmla="*/ 635294 h 3193741"/>
              <a:gd name="connsiteX193" fmla="*/ 727161 w 5470628"/>
              <a:gd name="connsiteY193" fmla="*/ 651328 h 3193741"/>
              <a:gd name="connsiteX194" fmla="*/ 722417 w 5470628"/>
              <a:gd name="connsiteY194" fmla="*/ 646921 h 3193741"/>
              <a:gd name="connsiteX195" fmla="*/ 546079 w 5470628"/>
              <a:gd name="connsiteY195" fmla="*/ 546328 h 3193741"/>
              <a:gd name="connsiteX196" fmla="*/ 378182 w 5470628"/>
              <a:gd name="connsiteY196" fmla="*/ 386585 h 3193741"/>
              <a:gd name="connsiteX197" fmla="*/ 370158 w 5470628"/>
              <a:gd name="connsiteY197" fmla="*/ 382100 h 3193741"/>
              <a:gd name="connsiteX198" fmla="*/ 357861 w 5470628"/>
              <a:gd name="connsiteY198" fmla="*/ 371252 h 3193741"/>
              <a:gd name="connsiteX199" fmla="*/ 331313 w 5470628"/>
              <a:gd name="connsiteY199" fmla="*/ 328203 h 3193741"/>
              <a:gd name="connsiteX200" fmla="*/ 319354 w 5470628"/>
              <a:gd name="connsiteY200" fmla="*/ 299282 h 3193741"/>
              <a:gd name="connsiteX201" fmla="*/ 319682 w 5470628"/>
              <a:gd name="connsiteY201" fmla="*/ 285719 h 3193741"/>
              <a:gd name="connsiteX202" fmla="*/ 306391 w 5470628"/>
              <a:gd name="connsiteY202" fmla="*/ 268585 h 3193741"/>
              <a:gd name="connsiteX203" fmla="*/ 303294 w 5470628"/>
              <a:gd name="connsiteY203" fmla="*/ 257334 h 3193741"/>
              <a:gd name="connsiteX204" fmla="*/ 319242 w 5470628"/>
              <a:gd name="connsiteY204" fmla="*/ 255403 h 3193741"/>
              <a:gd name="connsiteX205" fmla="*/ 364093 w 5470628"/>
              <a:gd name="connsiteY205" fmla="*/ 286745 h 3193741"/>
              <a:gd name="connsiteX206" fmla="*/ 385301 w 5470628"/>
              <a:gd name="connsiteY206" fmla="*/ 287973 h 3193741"/>
              <a:gd name="connsiteX207" fmla="*/ 417598 w 5470628"/>
              <a:gd name="connsiteY207" fmla="*/ 285722 h 3193741"/>
              <a:gd name="connsiteX208" fmla="*/ 440155 w 5470628"/>
              <a:gd name="connsiteY208" fmla="*/ 308139 h 3193741"/>
              <a:gd name="connsiteX209" fmla="*/ 534406 w 5470628"/>
              <a:gd name="connsiteY209" fmla="*/ 339430 h 3193741"/>
              <a:gd name="connsiteX210" fmla="*/ 495633 w 5470628"/>
              <a:gd name="connsiteY210" fmla="*/ 333450 h 3193741"/>
              <a:gd name="connsiteX211" fmla="*/ 486289 w 5470628"/>
              <a:gd name="connsiteY211" fmla="*/ 322243 h 3193741"/>
              <a:gd name="connsiteX212" fmla="*/ 484000 w 5470628"/>
              <a:gd name="connsiteY212" fmla="*/ 304964 h 3193741"/>
              <a:gd name="connsiteX213" fmla="*/ 436911 w 5470628"/>
              <a:gd name="connsiteY213" fmla="*/ 280536 h 3193741"/>
              <a:gd name="connsiteX214" fmla="*/ 426865 w 5470628"/>
              <a:gd name="connsiteY214" fmla="*/ 277007 h 3193741"/>
              <a:gd name="connsiteX215" fmla="*/ 420654 w 5470628"/>
              <a:gd name="connsiteY215" fmla="*/ 268269 h 3193741"/>
              <a:gd name="connsiteX216" fmla="*/ 432329 w 5470628"/>
              <a:gd name="connsiteY216" fmla="*/ 259975 h 3193741"/>
              <a:gd name="connsiteX217" fmla="*/ 447672 w 5470628"/>
              <a:gd name="connsiteY217" fmla="*/ 257879 h 3193741"/>
              <a:gd name="connsiteX218" fmla="*/ 502242 w 5470628"/>
              <a:gd name="connsiteY218" fmla="*/ 273572 h 3193741"/>
              <a:gd name="connsiteX219" fmla="*/ 659874 w 5470628"/>
              <a:gd name="connsiteY219" fmla="*/ 365516 h 3193741"/>
              <a:gd name="connsiteX220" fmla="*/ 829177 w 5470628"/>
              <a:gd name="connsiteY220" fmla="*/ 444421 h 3193741"/>
              <a:gd name="connsiteX221" fmla="*/ 1231903 w 5470628"/>
              <a:gd name="connsiteY221" fmla="*/ 613682 h 3193741"/>
              <a:gd name="connsiteX222" fmla="*/ 1911736 w 5470628"/>
              <a:gd name="connsiteY222" fmla="*/ 685084 h 3193741"/>
              <a:gd name="connsiteX223" fmla="*/ 2564313 w 5470628"/>
              <a:gd name="connsiteY223" fmla="*/ 632143 h 3193741"/>
              <a:gd name="connsiteX224" fmla="*/ 2657304 w 5470628"/>
              <a:gd name="connsiteY224" fmla="*/ 624913 h 3193741"/>
              <a:gd name="connsiteX225" fmla="*/ 4235818 w 5470628"/>
              <a:gd name="connsiteY225" fmla="*/ 259339 h 3193741"/>
              <a:gd name="connsiteX226" fmla="*/ 4460331 w 5470628"/>
              <a:gd name="connsiteY226" fmla="*/ 176864 h 3193741"/>
              <a:gd name="connsiteX227" fmla="*/ 4499578 w 5470628"/>
              <a:gd name="connsiteY227" fmla="*/ 186791 h 3193741"/>
              <a:gd name="connsiteX228" fmla="*/ 4514640 w 5470628"/>
              <a:gd name="connsiteY228" fmla="*/ 188841 h 3193741"/>
              <a:gd name="connsiteX229" fmla="*/ 4516523 w 5470628"/>
              <a:gd name="connsiteY229" fmla="*/ 189988 h 3193741"/>
              <a:gd name="connsiteX230" fmla="*/ 4518126 w 5470628"/>
              <a:gd name="connsiteY230" fmla="*/ 189316 h 3193741"/>
              <a:gd name="connsiteX231" fmla="*/ 4514640 w 5470628"/>
              <a:gd name="connsiteY231" fmla="*/ 188841 h 3193741"/>
              <a:gd name="connsiteX232" fmla="*/ 4511569 w 5470628"/>
              <a:gd name="connsiteY232" fmla="*/ 186970 h 3193741"/>
              <a:gd name="connsiteX233" fmla="*/ 4510888 w 5470628"/>
              <a:gd name="connsiteY233" fmla="*/ 180943 h 3193741"/>
              <a:gd name="connsiteX234" fmla="*/ 4531865 w 5470628"/>
              <a:gd name="connsiteY234" fmla="*/ 155151 h 3193741"/>
              <a:gd name="connsiteX235" fmla="*/ 4573441 w 5470628"/>
              <a:gd name="connsiteY235" fmla="*/ 139676 h 3193741"/>
              <a:gd name="connsiteX236" fmla="*/ 4594964 w 5470628"/>
              <a:gd name="connsiteY236" fmla="*/ 145847 h 3193741"/>
              <a:gd name="connsiteX237" fmla="*/ 4623059 w 5470628"/>
              <a:gd name="connsiteY237" fmla="*/ 152410 h 3193741"/>
              <a:gd name="connsiteX238" fmla="*/ 4748356 w 5470628"/>
              <a:gd name="connsiteY238" fmla="*/ 68192 h 3193741"/>
              <a:gd name="connsiteX239" fmla="*/ 4833812 w 5470628"/>
              <a:gd name="connsiteY239" fmla="*/ 8017 h 3193741"/>
              <a:gd name="connsiteX240" fmla="*/ 4850908 w 5470628"/>
              <a:gd name="connsiteY240" fmla="*/ 727 h 3193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5470628" h="3193741">
                <a:moveTo>
                  <a:pt x="5462602" y="1413608"/>
                </a:moveTo>
                <a:lnTo>
                  <a:pt x="5465724" y="1421881"/>
                </a:lnTo>
                <a:cubicBezTo>
                  <a:pt x="5472118" y="1444281"/>
                  <a:pt x="5472640" y="1461744"/>
                  <a:pt x="5465025" y="1466556"/>
                </a:cubicBezTo>
                <a:lnTo>
                  <a:pt x="5463208" y="1466226"/>
                </a:lnTo>
                <a:lnTo>
                  <a:pt x="5463242" y="1451866"/>
                </a:lnTo>
                <a:cubicBezTo>
                  <a:pt x="5463190" y="1441487"/>
                  <a:pt x="5463068" y="1431722"/>
                  <a:pt x="5462894" y="1423194"/>
                </a:cubicBezTo>
                <a:close/>
                <a:moveTo>
                  <a:pt x="5461417" y="1391849"/>
                </a:moveTo>
                <a:cubicBezTo>
                  <a:pt x="5461710" y="1392940"/>
                  <a:pt x="5461992" y="1396513"/>
                  <a:pt x="5462246" y="1401944"/>
                </a:cubicBezTo>
                <a:lnTo>
                  <a:pt x="5462602" y="1413608"/>
                </a:lnTo>
                <a:lnTo>
                  <a:pt x="5459078" y="1404268"/>
                </a:lnTo>
                <a:lnTo>
                  <a:pt x="5460137" y="1393780"/>
                </a:lnTo>
                <a:cubicBezTo>
                  <a:pt x="5460561" y="1391114"/>
                  <a:pt x="5460982" y="1390270"/>
                  <a:pt x="5461417" y="1391849"/>
                </a:cubicBezTo>
                <a:close/>
                <a:moveTo>
                  <a:pt x="614271" y="1052206"/>
                </a:moveTo>
                <a:cubicBezTo>
                  <a:pt x="613444" y="1053256"/>
                  <a:pt x="612323" y="1054339"/>
                  <a:pt x="611497" y="1055389"/>
                </a:cubicBezTo>
                <a:cubicBezTo>
                  <a:pt x="617673" y="1058912"/>
                  <a:pt x="624115" y="1061928"/>
                  <a:pt x="630277" y="1065215"/>
                </a:cubicBezTo>
                <a:cubicBezTo>
                  <a:pt x="637469" y="1066004"/>
                  <a:pt x="644958" y="1066759"/>
                  <a:pt x="651856" y="1067584"/>
                </a:cubicBezTo>
                <a:cubicBezTo>
                  <a:pt x="639327" y="1062458"/>
                  <a:pt x="626799" y="1057332"/>
                  <a:pt x="614271" y="1052206"/>
                </a:cubicBezTo>
                <a:close/>
                <a:moveTo>
                  <a:pt x="810628" y="695550"/>
                </a:moveTo>
                <a:cubicBezTo>
                  <a:pt x="873537" y="739416"/>
                  <a:pt x="951215" y="767494"/>
                  <a:pt x="1033084" y="791270"/>
                </a:cubicBezTo>
                <a:cubicBezTo>
                  <a:pt x="1034205" y="790184"/>
                  <a:pt x="1035031" y="789136"/>
                  <a:pt x="1036153" y="788050"/>
                </a:cubicBezTo>
                <a:cubicBezTo>
                  <a:pt x="960983" y="757296"/>
                  <a:pt x="885798" y="726306"/>
                  <a:pt x="810628" y="695550"/>
                </a:cubicBezTo>
                <a:close/>
                <a:moveTo>
                  <a:pt x="4850908" y="727"/>
                </a:moveTo>
                <a:cubicBezTo>
                  <a:pt x="4858191" y="2929"/>
                  <a:pt x="4860543" y="7152"/>
                  <a:pt x="4858584" y="13795"/>
                </a:cubicBezTo>
                <a:cubicBezTo>
                  <a:pt x="4855845" y="22194"/>
                  <a:pt x="4850092" y="30008"/>
                  <a:pt x="4843408" y="37224"/>
                </a:cubicBezTo>
                <a:cubicBezTo>
                  <a:pt x="4812232" y="71132"/>
                  <a:pt x="4827067" y="79774"/>
                  <a:pt x="4871062" y="78954"/>
                </a:cubicBezTo>
                <a:cubicBezTo>
                  <a:pt x="4910302" y="78234"/>
                  <a:pt x="4949507" y="72299"/>
                  <a:pt x="4989038" y="66799"/>
                </a:cubicBezTo>
                <a:cubicBezTo>
                  <a:pt x="5008500" y="63967"/>
                  <a:pt x="5009491" y="65509"/>
                  <a:pt x="5002636" y="79388"/>
                </a:cubicBezTo>
                <a:cubicBezTo>
                  <a:pt x="4991594" y="102315"/>
                  <a:pt x="4990844" y="123285"/>
                  <a:pt x="5008332" y="140859"/>
                </a:cubicBezTo>
                <a:cubicBezTo>
                  <a:pt x="5012456" y="144868"/>
                  <a:pt x="5015428" y="149491"/>
                  <a:pt x="5014326" y="155555"/>
                </a:cubicBezTo>
                <a:cubicBezTo>
                  <a:pt x="5009356" y="180357"/>
                  <a:pt x="5019874" y="200674"/>
                  <a:pt x="5030704" y="221190"/>
                </a:cubicBezTo>
                <a:cubicBezTo>
                  <a:pt x="5048958" y="255517"/>
                  <a:pt x="5072099" y="287116"/>
                  <a:pt x="5097262" y="317759"/>
                </a:cubicBezTo>
                <a:cubicBezTo>
                  <a:pt x="5115004" y="339336"/>
                  <a:pt x="5126222" y="365974"/>
                  <a:pt x="5165084" y="373367"/>
                </a:cubicBezTo>
                <a:cubicBezTo>
                  <a:pt x="5174420" y="375083"/>
                  <a:pt x="5177498" y="381353"/>
                  <a:pt x="5174137" y="389353"/>
                </a:cubicBezTo>
                <a:cubicBezTo>
                  <a:pt x="5163026" y="415847"/>
                  <a:pt x="5172067" y="436343"/>
                  <a:pt x="5192507" y="453561"/>
                </a:cubicBezTo>
                <a:cubicBezTo>
                  <a:pt x="5199734" y="459565"/>
                  <a:pt x="5197020" y="463690"/>
                  <a:pt x="5187160" y="467732"/>
                </a:cubicBezTo>
                <a:cubicBezTo>
                  <a:pt x="5175836" y="472188"/>
                  <a:pt x="5167025" y="478711"/>
                  <a:pt x="5160106" y="486904"/>
                </a:cubicBezTo>
                <a:cubicBezTo>
                  <a:pt x="5148744" y="500143"/>
                  <a:pt x="5143396" y="514315"/>
                  <a:pt x="5138948" y="528614"/>
                </a:cubicBezTo>
                <a:cubicBezTo>
                  <a:pt x="5132042" y="551041"/>
                  <a:pt x="5123894" y="572670"/>
                  <a:pt x="5097016" y="589923"/>
                </a:cubicBezTo>
                <a:cubicBezTo>
                  <a:pt x="5089016" y="595163"/>
                  <a:pt x="5082598" y="601872"/>
                  <a:pt x="5075869" y="608381"/>
                </a:cubicBezTo>
                <a:cubicBezTo>
                  <a:pt x="5078016" y="614052"/>
                  <a:pt x="5083322" y="617918"/>
                  <a:pt x="5093172" y="618385"/>
                </a:cubicBezTo>
                <a:cubicBezTo>
                  <a:pt x="5155867" y="621469"/>
                  <a:pt x="5153088" y="652648"/>
                  <a:pt x="5153518" y="687474"/>
                </a:cubicBezTo>
                <a:cubicBezTo>
                  <a:pt x="5154177" y="730575"/>
                  <a:pt x="5118812" y="754787"/>
                  <a:pt x="5074984" y="776941"/>
                </a:cubicBezTo>
                <a:cubicBezTo>
                  <a:pt x="5059986" y="784451"/>
                  <a:pt x="5038116" y="786863"/>
                  <a:pt x="5033348" y="805473"/>
                </a:cubicBezTo>
                <a:cubicBezTo>
                  <a:pt x="5059529" y="819384"/>
                  <a:pt x="5089376" y="802009"/>
                  <a:pt x="5116847" y="803426"/>
                </a:cubicBezTo>
                <a:cubicBezTo>
                  <a:pt x="5139548" y="804709"/>
                  <a:pt x="5176330" y="798120"/>
                  <a:pt x="5147902" y="833118"/>
                </a:cubicBezTo>
                <a:cubicBezTo>
                  <a:pt x="5139626" y="843373"/>
                  <a:pt x="5150382" y="848714"/>
                  <a:pt x="5161665" y="848297"/>
                </a:cubicBezTo>
                <a:cubicBezTo>
                  <a:pt x="5253064" y="844106"/>
                  <a:pt x="5215170" y="912756"/>
                  <a:pt x="5246520" y="942412"/>
                </a:cubicBezTo>
                <a:cubicBezTo>
                  <a:pt x="5255359" y="950358"/>
                  <a:pt x="5247812" y="967405"/>
                  <a:pt x="5235368" y="972946"/>
                </a:cubicBezTo>
                <a:cubicBezTo>
                  <a:pt x="5156387" y="1008610"/>
                  <a:pt x="5149354" y="1071149"/>
                  <a:pt x="5113739" y="1128845"/>
                </a:cubicBezTo>
                <a:cubicBezTo>
                  <a:pt x="5157305" y="1144685"/>
                  <a:pt x="5208388" y="1143005"/>
                  <a:pt x="5255034" y="1151117"/>
                </a:cubicBezTo>
                <a:cubicBezTo>
                  <a:pt x="5303482" y="1159484"/>
                  <a:pt x="5304156" y="1170079"/>
                  <a:pt x="5267513" y="1216275"/>
                </a:cubicBezTo>
                <a:cubicBezTo>
                  <a:pt x="5370269" y="1212844"/>
                  <a:pt x="5370269" y="1212844"/>
                  <a:pt x="5343113" y="1281854"/>
                </a:cubicBezTo>
                <a:cubicBezTo>
                  <a:pt x="5386272" y="1279593"/>
                  <a:pt x="5428618" y="1334726"/>
                  <a:pt x="5452014" y="1385543"/>
                </a:cubicBezTo>
                <a:lnTo>
                  <a:pt x="5459078" y="1404268"/>
                </a:lnTo>
                <a:lnTo>
                  <a:pt x="5458838" y="1406644"/>
                </a:lnTo>
                <a:cubicBezTo>
                  <a:pt x="5457942" y="1418063"/>
                  <a:pt x="5456960" y="1434367"/>
                  <a:pt x="5455752" y="1450751"/>
                </a:cubicBezTo>
                <a:lnTo>
                  <a:pt x="5454594" y="1464662"/>
                </a:lnTo>
                <a:lnTo>
                  <a:pt x="5447215" y="1463321"/>
                </a:lnTo>
                <a:cubicBezTo>
                  <a:pt x="5441256" y="1459714"/>
                  <a:pt x="5437002" y="1458345"/>
                  <a:pt x="5433934" y="1458428"/>
                </a:cubicBezTo>
                <a:cubicBezTo>
                  <a:pt x="5424728" y="1458676"/>
                  <a:pt x="5426188" y="1471978"/>
                  <a:pt x="5424276" y="1477014"/>
                </a:cubicBezTo>
                <a:cubicBezTo>
                  <a:pt x="5417851" y="1492977"/>
                  <a:pt x="5433852" y="1501241"/>
                  <a:pt x="5444628" y="1511562"/>
                </a:cubicBezTo>
                <a:cubicBezTo>
                  <a:pt x="5448663" y="1515344"/>
                  <a:pt x="5451544" y="1497678"/>
                  <a:pt x="5453752" y="1474786"/>
                </a:cubicBezTo>
                <a:lnTo>
                  <a:pt x="5454594" y="1464662"/>
                </a:lnTo>
                <a:lnTo>
                  <a:pt x="5463208" y="1466226"/>
                </a:lnTo>
                <a:lnTo>
                  <a:pt x="5463164" y="1484226"/>
                </a:lnTo>
                <a:cubicBezTo>
                  <a:pt x="5462722" y="1528173"/>
                  <a:pt x="5460824" y="1571999"/>
                  <a:pt x="5456160" y="1575885"/>
                </a:cubicBezTo>
                <a:cubicBezTo>
                  <a:pt x="5406708" y="1617226"/>
                  <a:pt x="5442751" y="1692579"/>
                  <a:pt x="5345636" y="1714543"/>
                </a:cubicBezTo>
                <a:cubicBezTo>
                  <a:pt x="5301930" y="1724583"/>
                  <a:pt x="5282493" y="1755882"/>
                  <a:pt x="5251319" y="1775792"/>
                </a:cubicBezTo>
                <a:cubicBezTo>
                  <a:pt x="5142610" y="1844714"/>
                  <a:pt x="5072132" y="1925140"/>
                  <a:pt x="5043512" y="2027305"/>
                </a:cubicBezTo>
                <a:cubicBezTo>
                  <a:pt x="5035488" y="2055562"/>
                  <a:pt x="5000258" y="2081893"/>
                  <a:pt x="4978144" y="2108535"/>
                </a:cubicBezTo>
                <a:cubicBezTo>
                  <a:pt x="4990785" y="2124798"/>
                  <a:pt x="5050411" y="2079615"/>
                  <a:pt x="5031476" y="2128173"/>
                </a:cubicBezTo>
                <a:cubicBezTo>
                  <a:pt x="5017138" y="2164787"/>
                  <a:pt x="4975973" y="2191363"/>
                  <a:pt x="4937389" y="2216441"/>
                </a:cubicBezTo>
                <a:cubicBezTo>
                  <a:pt x="4893079" y="2245058"/>
                  <a:pt x="4843760" y="2269776"/>
                  <a:pt x="4826122" y="2315331"/>
                </a:cubicBezTo>
                <a:cubicBezTo>
                  <a:pt x="4822276" y="2325050"/>
                  <a:pt x="3896510" y="3112888"/>
                  <a:pt x="2544647" y="3190975"/>
                </a:cubicBezTo>
                <a:cubicBezTo>
                  <a:pt x="2323734" y="3203734"/>
                  <a:pt x="1445947" y="3169121"/>
                  <a:pt x="1328257" y="3153006"/>
                </a:cubicBezTo>
                <a:cubicBezTo>
                  <a:pt x="1207258" y="3136344"/>
                  <a:pt x="1101756" y="3091943"/>
                  <a:pt x="977943" y="3082502"/>
                </a:cubicBezTo>
                <a:cubicBezTo>
                  <a:pt x="912454" y="3077622"/>
                  <a:pt x="848655" y="3061861"/>
                  <a:pt x="854473" y="2994250"/>
                </a:cubicBezTo>
                <a:cubicBezTo>
                  <a:pt x="856228" y="2975057"/>
                  <a:pt x="838125" y="2961827"/>
                  <a:pt x="811593" y="2970498"/>
                </a:cubicBezTo>
                <a:cubicBezTo>
                  <a:pt x="761454" y="2987010"/>
                  <a:pt x="736680" y="2962489"/>
                  <a:pt x="707024" y="2945439"/>
                </a:cubicBezTo>
                <a:cubicBezTo>
                  <a:pt x="654509" y="2915262"/>
                  <a:pt x="603913" y="2882480"/>
                  <a:pt x="523487" y="2886053"/>
                </a:cubicBezTo>
                <a:cubicBezTo>
                  <a:pt x="537017" y="2855468"/>
                  <a:pt x="563587" y="2856758"/>
                  <a:pt x="587884" y="2859746"/>
                </a:cubicBezTo>
                <a:cubicBezTo>
                  <a:pt x="652090" y="2867866"/>
                  <a:pt x="715235" y="2878012"/>
                  <a:pt x="779426" y="2885897"/>
                </a:cubicBezTo>
                <a:cubicBezTo>
                  <a:pt x="821123" y="2891048"/>
                  <a:pt x="863074" y="2900202"/>
                  <a:pt x="917288" y="2882248"/>
                </a:cubicBezTo>
                <a:cubicBezTo>
                  <a:pt x="866364" y="2830288"/>
                  <a:pt x="785092" y="2829930"/>
                  <a:pt x="718684" y="2819941"/>
                </a:cubicBezTo>
                <a:cubicBezTo>
                  <a:pt x="635747" y="2807447"/>
                  <a:pt x="584925" y="2771133"/>
                  <a:pt x="524650" y="2731220"/>
                </a:cubicBezTo>
                <a:cubicBezTo>
                  <a:pt x="584180" y="2712621"/>
                  <a:pt x="623299" y="2742760"/>
                  <a:pt x="670138" y="2735189"/>
                </a:cubicBezTo>
                <a:cubicBezTo>
                  <a:pt x="672406" y="2728745"/>
                  <a:pt x="675988" y="2719532"/>
                  <a:pt x="675382" y="2719369"/>
                </a:cubicBezTo>
                <a:cubicBezTo>
                  <a:pt x="596666" y="2703042"/>
                  <a:pt x="557844" y="2658869"/>
                  <a:pt x="542021" y="2601946"/>
                </a:cubicBezTo>
                <a:cubicBezTo>
                  <a:pt x="533902" y="2572560"/>
                  <a:pt x="505246" y="2566541"/>
                  <a:pt x="476895" y="2555976"/>
                </a:cubicBezTo>
                <a:cubicBezTo>
                  <a:pt x="377189" y="2518466"/>
                  <a:pt x="272496" y="2486779"/>
                  <a:pt x="188751" y="2428830"/>
                </a:cubicBezTo>
                <a:cubicBezTo>
                  <a:pt x="280875" y="2426687"/>
                  <a:pt x="357216" y="2461808"/>
                  <a:pt x="456762" y="2468731"/>
                </a:cubicBezTo>
                <a:cubicBezTo>
                  <a:pt x="373794" y="2404281"/>
                  <a:pt x="269816" y="2379152"/>
                  <a:pt x="174514" y="2345378"/>
                </a:cubicBezTo>
                <a:cubicBezTo>
                  <a:pt x="130977" y="2330009"/>
                  <a:pt x="90329" y="2308598"/>
                  <a:pt x="38827" y="2303685"/>
                </a:cubicBezTo>
                <a:cubicBezTo>
                  <a:pt x="20556" y="2301864"/>
                  <a:pt x="-10092" y="2297272"/>
                  <a:pt x="3281" y="2273587"/>
                </a:cubicBezTo>
                <a:cubicBezTo>
                  <a:pt x="14533" y="2253956"/>
                  <a:pt x="39095" y="2256437"/>
                  <a:pt x="61590" y="2259170"/>
                </a:cubicBezTo>
                <a:cubicBezTo>
                  <a:pt x="115591" y="2265916"/>
                  <a:pt x="170539" y="2259497"/>
                  <a:pt x="242291" y="2250569"/>
                </a:cubicBezTo>
                <a:cubicBezTo>
                  <a:pt x="178223" y="2197829"/>
                  <a:pt x="68904" y="2229102"/>
                  <a:pt x="13205" y="2172263"/>
                </a:cubicBezTo>
                <a:cubicBezTo>
                  <a:pt x="77196" y="2153598"/>
                  <a:pt x="128251" y="2170191"/>
                  <a:pt x="180810" y="2168333"/>
                </a:cubicBezTo>
                <a:cubicBezTo>
                  <a:pt x="228319" y="2166612"/>
                  <a:pt x="239444" y="2154350"/>
                  <a:pt x="226020" y="2121100"/>
                </a:cubicBezTo>
                <a:cubicBezTo>
                  <a:pt x="205165" y="2069293"/>
                  <a:pt x="229388" y="2038364"/>
                  <a:pt x="299145" y="2044862"/>
                </a:cubicBezTo>
                <a:cubicBezTo>
                  <a:pt x="363822" y="2051027"/>
                  <a:pt x="369032" y="2029991"/>
                  <a:pt x="350236" y="2001187"/>
                </a:cubicBezTo>
                <a:cubicBezTo>
                  <a:pt x="322862" y="1959187"/>
                  <a:pt x="348423" y="1921214"/>
                  <a:pt x="365223" y="1881218"/>
                </a:cubicBezTo>
                <a:cubicBezTo>
                  <a:pt x="390527" y="1820499"/>
                  <a:pt x="376326" y="1793748"/>
                  <a:pt x="310707" y="1758752"/>
                </a:cubicBezTo>
                <a:cubicBezTo>
                  <a:pt x="273754" y="1739265"/>
                  <a:pt x="234367" y="1723631"/>
                  <a:pt x="181659" y="1709137"/>
                </a:cubicBezTo>
                <a:cubicBezTo>
                  <a:pt x="299387" y="1683727"/>
                  <a:pt x="172918" y="1660608"/>
                  <a:pt x="213063" y="1632021"/>
                </a:cubicBezTo>
                <a:cubicBezTo>
                  <a:pt x="296030" y="1612244"/>
                  <a:pt x="369047" y="1679323"/>
                  <a:pt x="481390" y="1644125"/>
                </a:cubicBezTo>
                <a:cubicBezTo>
                  <a:pt x="336659" y="1595935"/>
                  <a:pt x="176348" y="1532074"/>
                  <a:pt x="68930" y="1457537"/>
                </a:cubicBezTo>
                <a:cubicBezTo>
                  <a:pt x="91299" y="1434897"/>
                  <a:pt x="115799" y="1450436"/>
                  <a:pt x="135138" y="1440976"/>
                </a:cubicBezTo>
                <a:cubicBezTo>
                  <a:pt x="133952" y="1436374"/>
                  <a:pt x="135290" y="1429332"/>
                  <a:pt x="131611" y="1427642"/>
                </a:cubicBezTo>
                <a:cubicBezTo>
                  <a:pt x="52402" y="1389548"/>
                  <a:pt x="51441" y="1388478"/>
                  <a:pt x="130443" y="1343795"/>
                </a:cubicBezTo>
                <a:cubicBezTo>
                  <a:pt x="158017" y="1328118"/>
                  <a:pt x="154966" y="1317573"/>
                  <a:pt x="138930" y="1304094"/>
                </a:cubicBezTo>
                <a:cubicBezTo>
                  <a:pt x="127608" y="1294551"/>
                  <a:pt x="113720" y="1286742"/>
                  <a:pt x="118409" y="1262212"/>
                </a:cubicBezTo>
                <a:cubicBezTo>
                  <a:pt x="164937" y="1287183"/>
                  <a:pt x="383505" y="1312432"/>
                  <a:pt x="421410" y="1304757"/>
                </a:cubicBezTo>
                <a:cubicBezTo>
                  <a:pt x="464009" y="1296037"/>
                  <a:pt x="610877" y="1288926"/>
                  <a:pt x="655702" y="1291801"/>
                </a:cubicBezTo>
                <a:cubicBezTo>
                  <a:pt x="653235" y="1290438"/>
                  <a:pt x="650767" y="1289077"/>
                  <a:pt x="648299" y="1287715"/>
                </a:cubicBezTo>
                <a:cubicBezTo>
                  <a:pt x="603999" y="1260339"/>
                  <a:pt x="559107" y="1233035"/>
                  <a:pt x="531027" y="1193967"/>
                </a:cubicBezTo>
                <a:cubicBezTo>
                  <a:pt x="529741" y="1192462"/>
                  <a:pt x="529061" y="1191120"/>
                  <a:pt x="526433" y="1191913"/>
                </a:cubicBezTo>
                <a:cubicBezTo>
                  <a:pt x="503415" y="1199684"/>
                  <a:pt x="505590" y="1187083"/>
                  <a:pt x="504666" y="1177230"/>
                </a:cubicBezTo>
                <a:cubicBezTo>
                  <a:pt x="503726" y="1167141"/>
                  <a:pt x="499378" y="1159602"/>
                  <a:pt x="482307" y="1162618"/>
                </a:cubicBezTo>
                <a:cubicBezTo>
                  <a:pt x="481421" y="1162726"/>
                  <a:pt x="480226" y="1162633"/>
                  <a:pt x="479029" y="1162540"/>
                </a:cubicBezTo>
                <a:cubicBezTo>
                  <a:pt x="470949" y="1161859"/>
                  <a:pt x="444139" y="1138059"/>
                  <a:pt x="447663" y="1132649"/>
                </a:cubicBezTo>
                <a:cubicBezTo>
                  <a:pt x="455539" y="1120781"/>
                  <a:pt x="446335" y="1116439"/>
                  <a:pt x="438547" y="1110977"/>
                </a:cubicBezTo>
                <a:cubicBezTo>
                  <a:pt x="427656" y="1103517"/>
                  <a:pt x="416795" y="1096529"/>
                  <a:pt x="405343" y="1089612"/>
                </a:cubicBezTo>
                <a:cubicBezTo>
                  <a:pt x="394202" y="1082895"/>
                  <a:pt x="382794" y="1076684"/>
                  <a:pt x="371373" y="1070238"/>
                </a:cubicBezTo>
                <a:cubicBezTo>
                  <a:pt x="344889" y="1065616"/>
                  <a:pt x="318169" y="1061972"/>
                  <a:pt x="290358" y="1059884"/>
                </a:cubicBezTo>
                <a:cubicBezTo>
                  <a:pt x="269709" y="1058114"/>
                  <a:pt x="246624" y="1055453"/>
                  <a:pt x="235140" y="1029322"/>
                </a:cubicBezTo>
                <a:cubicBezTo>
                  <a:pt x="256895" y="1029771"/>
                  <a:pt x="278695" y="1030927"/>
                  <a:pt x="300494" y="1032083"/>
                </a:cubicBezTo>
                <a:cubicBezTo>
                  <a:pt x="279542" y="1020860"/>
                  <a:pt x="259181" y="1009565"/>
                  <a:pt x="239661" y="997457"/>
                </a:cubicBezTo>
                <a:cubicBezTo>
                  <a:pt x="223540" y="987309"/>
                  <a:pt x="210281" y="975391"/>
                  <a:pt x="204788" y="959211"/>
                </a:cubicBezTo>
                <a:cubicBezTo>
                  <a:pt x="203337" y="955117"/>
                  <a:pt x="202166" y="950750"/>
                  <a:pt x="207583" y="947009"/>
                </a:cubicBezTo>
                <a:cubicBezTo>
                  <a:pt x="213561" y="942727"/>
                  <a:pt x="218466" y="944980"/>
                  <a:pt x="223061" y="947033"/>
                </a:cubicBezTo>
                <a:cubicBezTo>
                  <a:pt x="242046" y="955410"/>
                  <a:pt x="261311" y="963516"/>
                  <a:pt x="280015" y="972164"/>
                </a:cubicBezTo>
                <a:cubicBezTo>
                  <a:pt x="304852" y="983629"/>
                  <a:pt x="329408" y="995365"/>
                  <a:pt x="353948" y="1006865"/>
                </a:cubicBezTo>
                <a:cubicBezTo>
                  <a:pt x="319294" y="981405"/>
                  <a:pt x="281290" y="959435"/>
                  <a:pt x="240466" y="939943"/>
                </a:cubicBezTo>
                <a:cubicBezTo>
                  <a:pt x="210990" y="925718"/>
                  <a:pt x="181514" y="911494"/>
                  <a:pt x="158812" y="891467"/>
                </a:cubicBezTo>
                <a:cubicBezTo>
                  <a:pt x="147166" y="881489"/>
                  <a:pt x="141336" y="869384"/>
                  <a:pt x="139551" y="855364"/>
                </a:cubicBezTo>
                <a:cubicBezTo>
                  <a:pt x="139312" y="851597"/>
                  <a:pt x="139634" y="847287"/>
                  <a:pt x="145731" y="844888"/>
                </a:cubicBezTo>
                <a:cubicBezTo>
                  <a:pt x="151843" y="842724"/>
                  <a:pt x="155581" y="845356"/>
                  <a:pt x="158154" y="848366"/>
                </a:cubicBezTo>
                <a:cubicBezTo>
                  <a:pt x="161052" y="851811"/>
                  <a:pt x="164496" y="854479"/>
                  <a:pt x="169370" y="856260"/>
                </a:cubicBezTo>
                <a:cubicBezTo>
                  <a:pt x="212096" y="872913"/>
                  <a:pt x="249775" y="894448"/>
                  <a:pt x="288295" y="915169"/>
                </a:cubicBezTo>
                <a:cubicBezTo>
                  <a:pt x="343452" y="944788"/>
                  <a:pt x="397769" y="975222"/>
                  <a:pt x="462694" y="994643"/>
                </a:cubicBezTo>
                <a:cubicBezTo>
                  <a:pt x="487260" y="1001870"/>
                  <a:pt x="512622" y="1007575"/>
                  <a:pt x="531910" y="1006664"/>
                </a:cubicBezTo>
                <a:cubicBezTo>
                  <a:pt x="460990" y="972547"/>
                  <a:pt x="394087" y="936046"/>
                  <a:pt x="333940" y="893507"/>
                </a:cubicBezTo>
                <a:cubicBezTo>
                  <a:pt x="273173" y="850568"/>
                  <a:pt x="219876" y="803403"/>
                  <a:pt x="181443" y="746608"/>
                </a:cubicBezTo>
                <a:cubicBezTo>
                  <a:pt x="177494" y="740681"/>
                  <a:pt x="175038" y="734810"/>
                  <a:pt x="162678" y="737018"/>
                </a:cubicBezTo>
                <a:cubicBezTo>
                  <a:pt x="157082" y="737933"/>
                  <a:pt x="155070" y="734381"/>
                  <a:pt x="156307" y="730435"/>
                </a:cubicBezTo>
                <a:cubicBezTo>
                  <a:pt x="164051" y="702450"/>
                  <a:pt x="145532" y="687373"/>
                  <a:pt x="117227" y="677515"/>
                </a:cubicBezTo>
                <a:cubicBezTo>
                  <a:pt x="108392" y="674314"/>
                  <a:pt x="107546" y="670384"/>
                  <a:pt x="113655" y="663474"/>
                </a:cubicBezTo>
                <a:cubicBezTo>
                  <a:pt x="121976" y="653926"/>
                  <a:pt x="120506" y="644851"/>
                  <a:pt x="115226" y="636712"/>
                </a:cubicBezTo>
                <a:cubicBezTo>
                  <a:pt x="112224" y="631619"/>
                  <a:pt x="108350" y="626868"/>
                  <a:pt x="105067" y="622046"/>
                </a:cubicBezTo>
                <a:cubicBezTo>
                  <a:pt x="102790" y="619000"/>
                  <a:pt x="99022" y="615897"/>
                  <a:pt x="104113" y="611722"/>
                </a:cubicBezTo>
                <a:cubicBezTo>
                  <a:pt x="108939" y="608053"/>
                  <a:pt x="114081" y="609328"/>
                  <a:pt x="118895" y="610169"/>
                </a:cubicBezTo>
                <a:cubicBezTo>
                  <a:pt x="142040" y="613772"/>
                  <a:pt x="156094" y="624170"/>
                  <a:pt x="163095" y="640642"/>
                </a:cubicBezTo>
                <a:cubicBezTo>
                  <a:pt x="168334" y="652819"/>
                  <a:pt x="173104" y="652953"/>
                  <a:pt x="185766" y="641454"/>
                </a:cubicBezTo>
                <a:cubicBezTo>
                  <a:pt x="195327" y="632704"/>
                  <a:pt x="204232" y="632337"/>
                  <a:pt x="212892" y="637457"/>
                </a:cubicBezTo>
                <a:cubicBezTo>
                  <a:pt x="217516" y="639981"/>
                  <a:pt x="220444" y="643897"/>
                  <a:pt x="223932" y="647271"/>
                </a:cubicBezTo>
                <a:cubicBezTo>
                  <a:pt x="241420" y="664845"/>
                  <a:pt x="259762" y="681841"/>
                  <a:pt x="287167" y="691571"/>
                </a:cubicBezTo>
                <a:cubicBezTo>
                  <a:pt x="299355" y="696027"/>
                  <a:pt x="312354" y="699197"/>
                  <a:pt x="330380" y="692506"/>
                </a:cubicBezTo>
                <a:cubicBezTo>
                  <a:pt x="318517" y="688486"/>
                  <a:pt x="306954" y="689175"/>
                  <a:pt x="296172" y="688108"/>
                </a:cubicBezTo>
                <a:cubicBezTo>
                  <a:pt x="285390" y="687041"/>
                  <a:pt x="279539" y="683953"/>
                  <a:pt x="286974" y="674512"/>
                </a:cubicBezTo>
                <a:cubicBezTo>
                  <a:pt x="291105" y="669267"/>
                  <a:pt x="290555" y="665301"/>
                  <a:pt x="286166" y="661798"/>
                </a:cubicBezTo>
                <a:cubicBezTo>
                  <a:pt x="272052" y="650459"/>
                  <a:pt x="264416" y="633352"/>
                  <a:pt x="236268" y="635338"/>
                </a:cubicBezTo>
                <a:cubicBezTo>
                  <a:pt x="234792" y="635517"/>
                  <a:pt x="233255" y="634754"/>
                  <a:pt x="231734" y="634225"/>
                </a:cubicBezTo>
                <a:cubicBezTo>
                  <a:pt x="225957" y="632316"/>
                  <a:pt x="219575" y="630241"/>
                  <a:pt x="221253" y="623870"/>
                </a:cubicBezTo>
                <a:cubicBezTo>
                  <a:pt x="223227" y="617462"/>
                  <a:pt x="230816" y="615119"/>
                  <a:pt x="237564" y="613590"/>
                </a:cubicBezTo>
                <a:cubicBezTo>
                  <a:pt x="254884" y="609831"/>
                  <a:pt x="268844" y="614072"/>
                  <a:pt x="282259" y="619091"/>
                </a:cubicBezTo>
                <a:cubicBezTo>
                  <a:pt x="314893" y="631509"/>
                  <a:pt x="342201" y="649080"/>
                  <a:pt x="370630" y="665566"/>
                </a:cubicBezTo>
                <a:cubicBezTo>
                  <a:pt x="413275" y="690295"/>
                  <a:pt x="451153" y="719635"/>
                  <a:pt x="498017" y="740532"/>
                </a:cubicBezTo>
                <a:cubicBezTo>
                  <a:pt x="637369" y="802423"/>
                  <a:pt x="774774" y="866448"/>
                  <a:pt x="918036" y="924307"/>
                </a:cubicBezTo>
                <a:cubicBezTo>
                  <a:pt x="970882" y="945666"/>
                  <a:pt x="1024819" y="965469"/>
                  <a:pt x="1079304" y="984494"/>
                </a:cubicBezTo>
                <a:cubicBezTo>
                  <a:pt x="1079509" y="983045"/>
                  <a:pt x="1079744" y="982067"/>
                  <a:pt x="1079935" y="980383"/>
                </a:cubicBezTo>
                <a:cubicBezTo>
                  <a:pt x="1079860" y="979206"/>
                  <a:pt x="1079770" y="977793"/>
                  <a:pt x="1079695" y="976616"/>
                </a:cubicBezTo>
                <a:cubicBezTo>
                  <a:pt x="1041139" y="964679"/>
                  <a:pt x="1003098" y="951491"/>
                  <a:pt x="966178" y="937219"/>
                </a:cubicBezTo>
                <a:cubicBezTo>
                  <a:pt x="875541" y="901932"/>
                  <a:pt x="791930" y="860100"/>
                  <a:pt x="720106" y="807112"/>
                </a:cubicBezTo>
                <a:cubicBezTo>
                  <a:pt x="714181" y="802848"/>
                  <a:pt x="707904" y="802421"/>
                  <a:pt x="698823" y="804708"/>
                </a:cubicBezTo>
                <a:cubicBezTo>
                  <a:pt x="669544" y="812288"/>
                  <a:pt x="659939" y="806334"/>
                  <a:pt x="664513" y="784663"/>
                </a:cubicBezTo>
                <a:cubicBezTo>
                  <a:pt x="665660" y="779304"/>
                  <a:pt x="665686" y="775031"/>
                  <a:pt x="660380" y="771165"/>
                </a:cubicBezTo>
                <a:cubicBezTo>
                  <a:pt x="636661" y="753871"/>
                  <a:pt x="611807" y="737427"/>
                  <a:pt x="584959" y="722409"/>
                </a:cubicBezTo>
                <a:cubicBezTo>
                  <a:pt x="535282" y="694735"/>
                  <a:pt x="482226" y="670082"/>
                  <a:pt x="435649" y="639659"/>
                </a:cubicBezTo>
                <a:cubicBezTo>
                  <a:pt x="421965" y="630403"/>
                  <a:pt x="411440" y="619340"/>
                  <a:pt x="404944" y="606128"/>
                </a:cubicBezTo>
                <a:cubicBezTo>
                  <a:pt x="402872" y="601635"/>
                  <a:pt x="401613" y="595856"/>
                  <a:pt x="408476" y="591466"/>
                </a:cubicBezTo>
                <a:cubicBezTo>
                  <a:pt x="415044" y="587111"/>
                  <a:pt x="420320" y="590506"/>
                  <a:pt x="425225" y="592759"/>
                </a:cubicBezTo>
                <a:cubicBezTo>
                  <a:pt x="445746" y="601899"/>
                  <a:pt x="466578" y="611238"/>
                  <a:pt x="487115" y="620614"/>
                </a:cubicBezTo>
                <a:cubicBezTo>
                  <a:pt x="507947" y="629954"/>
                  <a:pt x="528514" y="639800"/>
                  <a:pt x="550277" y="649738"/>
                </a:cubicBezTo>
                <a:cubicBezTo>
                  <a:pt x="551408" y="644145"/>
                  <a:pt x="546904" y="643504"/>
                  <a:pt x="544421" y="641907"/>
                </a:cubicBezTo>
                <a:cubicBezTo>
                  <a:pt x="509355" y="619344"/>
                  <a:pt x="471190" y="599529"/>
                  <a:pt x="431905" y="580799"/>
                </a:cubicBezTo>
                <a:cubicBezTo>
                  <a:pt x="401512" y="566211"/>
                  <a:pt x="371947" y="550574"/>
                  <a:pt x="351177" y="528177"/>
                </a:cubicBezTo>
                <a:cubicBezTo>
                  <a:pt x="343180" y="519419"/>
                  <a:pt x="338696" y="509759"/>
                  <a:pt x="339749" y="498244"/>
                </a:cubicBezTo>
                <a:cubicBezTo>
                  <a:pt x="340115" y="494641"/>
                  <a:pt x="340481" y="491037"/>
                  <a:pt x="346313" y="489145"/>
                </a:cubicBezTo>
                <a:cubicBezTo>
                  <a:pt x="350979" y="487631"/>
                  <a:pt x="354067" y="489392"/>
                  <a:pt x="356579" y="491460"/>
                </a:cubicBezTo>
                <a:cubicBezTo>
                  <a:pt x="360984" y="495197"/>
                  <a:pt x="365388" y="498934"/>
                  <a:pt x="371505" y="501516"/>
                </a:cubicBezTo>
                <a:cubicBezTo>
                  <a:pt x="408203" y="517000"/>
                  <a:pt x="442659" y="534654"/>
                  <a:pt x="476275" y="553122"/>
                </a:cubicBezTo>
                <a:cubicBezTo>
                  <a:pt x="531461" y="583213"/>
                  <a:pt x="586103" y="614082"/>
                  <a:pt x="649952" y="635294"/>
                </a:cubicBezTo>
                <a:cubicBezTo>
                  <a:pt x="673972" y="643298"/>
                  <a:pt x="698805" y="650018"/>
                  <a:pt x="727161" y="651328"/>
                </a:cubicBezTo>
                <a:cubicBezTo>
                  <a:pt x="726126" y="649081"/>
                  <a:pt x="724263" y="647883"/>
                  <a:pt x="722417" y="646921"/>
                </a:cubicBezTo>
                <a:cubicBezTo>
                  <a:pt x="660627" y="615969"/>
                  <a:pt x="600830" y="583590"/>
                  <a:pt x="546079" y="546328"/>
                </a:cubicBezTo>
                <a:cubicBezTo>
                  <a:pt x="478576" y="500409"/>
                  <a:pt x="420223" y="448637"/>
                  <a:pt x="378182" y="386585"/>
                </a:cubicBezTo>
                <a:cubicBezTo>
                  <a:pt x="376229" y="383975"/>
                  <a:pt x="374884" y="381528"/>
                  <a:pt x="370158" y="382100"/>
                </a:cubicBezTo>
                <a:cubicBezTo>
                  <a:pt x="358064" y="383802"/>
                  <a:pt x="356583" y="379236"/>
                  <a:pt x="357861" y="371252"/>
                </a:cubicBezTo>
                <a:cubicBezTo>
                  <a:pt x="361373" y="351608"/>
                  <a:pt x="352380" y="336565"/>
                  <a:pt x="331313" y="328203"/>
                </a:cubicBezTo>
                <a:cubicBezTo>
                  <a:pt x="316037" y="321986"/>
                  <a:pt x="303183" y="316425"/>
                  <a:pt x="319354" y="299282"/>
                </a:cubicBezTo>
                <a:cubicBezTo>
                  <a:pt x="323265" y="295249"/>
                  <a:pt x="321459" y="290249"/>
                  <a:pt x="319682" y="285719"/>
                </a:cubicBezTo>
                <a:cubicBezTo>
                  <a:pt x="317166" y="278905"/>
                  <a:pt x="312080" y="273828"/>
                  <a:pt x="306391" y="268585"/>
                </a:cubicBezTo>
                <a:cubicBezTo>
                  <a:pt x="303227" y="265647"/>
                  <a:pt x="299399" y="261602"/>
                  <a:pt x="303294" y="257334"/>
                </a:cubicBezTo>
                <a:cubicBezTo>
                  <a:pt x="307735" y="252289"/>
                  <a:pt x="314131" y="254598"/>
                  <a:pt x="319242" y="255403"/>
                </a:cubicBezTo>
                <a:cubicBezTo>
                  <a:pt x="342683" y="258970"/>
                  <a:pt x="357062" y="269803"/>
                  <a:pt x="364093" y="286745"/>
                </a:cubicBezTo>
                <a:cubicBezTo>
                  <a:pt x="368651" y="297582"/>
                  <a:pt x="374307" y="297608"/>
                  <a:pt x="385301" y="287973"/>
                </a:cubicBezTo>
                <a:cubicBezTo>
                  <a:pt x="397712" y="277216"/>
                  <a:pt x="408079" y="276436"/>
                  <a:pt x="417598" y="285722"/>
                </a:cubicBezTo>
                <a:cubicBezTo>
                  <a:pt x="425226" y="293339"/>
                  <a:pt x="431406" y="301607"/>
                  <a:pt x="440155" y="308139"/>
                </a:cubicBezTo>
                <a:cubicBezTo>
                  <a:pt x="463623" y="326175"/>
                  <a:pt x="485720" y="346039"/>
                  <a:pt x="534406" y="339430"/>
                </a:cubicBezTo>
                <a:cubicBezTo>
                  <a:pt x="520872" y="332528"/>
                  <a:pt x="507316" y="334645"/>
                  <a:pt x="495633" y="333450"/>
                </a:cubicBezTo>
                <a:cubicBezTo>
                  <a:pt x="487244" y="332567"/>
                  <a:pt x="478750" y="330037"/>
                  <a:pt x="486289" y="322243"/>
                </a:cubicBezTo>
                <a:cubicBezTo>
                  <a:pt x="494951" y="313365"/>
                  <a:pt x="489365" y="309771"/>
                  <a:pt x="484000" y="304964"/>
                </a:cubicBezTo>
                <a:cubicBezTo>
                  <a:pt x="471673" y="293645"/>
                  <a:pt x="461604" y="280392"/>
                  <a:pt x="436911" y="280536"/>
                </a:cubicBezTo>
                <a:cubicBezTo>
                  <a:pt x="433041" y="280530"/>
                  <a:pt x="429923" y="278297"/>
                  <a:pt x="426865" y="277007"/>
                </a:cubicBezTo>
                <a:cubicBezTo>
                  <a:pt x="422581" y="275154"/>
                  <a:pt x="418872" y="272993"/>
                  <a:pt x="420654" y="268269"/>
                </a:cubicBezTo>
                <a:cubicBezTo>
                  <a:pt x="422468" y="264016"/>
                  <a:pt x="426748" y="261125"/>
                  <a:pt x="432329" y="259975"/>
                </a:cubicBezTo>
                <a:cubicBezTo>
                  <a:pt x="437320" y="258895"/>
                  <a:pt x="442621" y="258016"/>
                  <a:pt x="447672" y="257879"/>
                </a:cubicBezTo>
                <a:cubicBezTo>
                  <a:pt x="470223" y="256809"/>
                  <a:pt x="486254" y="265543"/>
                  <a:pt x="502242" y="273572"/>
                </a:cubicBezTo>
                <a:cubicBezTo>
                  <a:pt x="558179" y="301436"/>
                  <a:pt x="607891" y="334326"/>
                  <a:pt x="659874" y="365516"/>
                </a:cubicBezTo>
                <a:cubicBezTo>
                  <a:pt x="711842" y="396471"/>
                  <a:pt x="772192" y="418818"/>
                  <a:pt x="829177" y="444421"/>
                </a:cubicBezTo>
                <a:cubicBezTo>
                  <a:pt x="960626" y="503711"/>
                  <a:pt x="1092650" y="562693"/>
                  <a:pt x="1231903" y="613682"/>
                </a:cubicBezTo>
                <a:cubicBezTo>
                  <a:pt x="1368099" y="663381"/>
                  <a:pt x="1823141" y="686561"/>
                  <a:pt x="1911736" y="685084"/>
                </a:cubicBezTo>
                <a:cubicBezTo>
                  <a:pt x="2024994" y="682992"/>
                  <a:pt x="2291986" y="655399"/>
                  <a:pt x="2564313" y="632143"/>
                </a:cubicBezTo>
                <a:cubicBezTo>
                  <a:pt x="2595089" y="629364"/>
                  <a:pt x="2625288" y="626893"/>
                  <a:pt x="2657304" y="624913"/>
                </a:cubicBezTo>
                <a:cubicBezTo>
                  <a:pt x="3564401" y="568191"/>
                  <a:pt x="4203594" y="276765"/>
                  <a:pt x="4235818" y="259339"/>
                </a:cubicBezTo>
                <a:cubicBezTo>
                  <a:pt x="4287616" y="231474"/>
                  <a:pt x="4460006" y="176429"/>
                  <a:pt x="4460331" y="176864"/>
                </a:cubicBezTo>
                <a:cubicBezTo>
                  <a:pt x="4464175" y="181144"/>
                  <a:pt x="4483735" y="184529"/>
                  <a:pt x="4499578" y="186791"/>
                </a:cubicBezTo>
                <a:lnTo>
                  <a:pt x="4514640" y="188841"/>
                </a:lnTo>
                <a:lnTo>
                  <a:pt x="4516523" y="189988"/>
                </a:lnTo>
                <a:cubicBezTo>
                  <a:pt x="4522035" y="190091"/>
                  <a:pt x="4521760" y="189857"/>
                  <a:pt x="4518126" y="189316"/>
                </a:cubicBezTo>
                <a:lnTo>
                  <a:pt x="4514640" y="188841"/>
                </a:lnTo>
                <a:lnTo>
                  <a:pt x="4511569" y="186970"/>
                </a:lnTo>
                <a:cubicBezTo>
                  <a:pt x="4510788" y="185226"/>
                  <a:pt x="4510719" y="182981"/>
                  <a:pt x="4510888" y="180943"/>
                </a:cubicBezTo>
                <a:cubicBezTo>
                  <a:pt x="4511690" y="170169"/>
                  <a:pt x="4517648" y="160906"/>
                  <a:pt x="4531865" y="155151"/>
                </a:cubicBezTo>
                <a:cubicBezTo>
                  <a:pt x="4545507" y="149703"/>
                  <a:pt x="4559473" y="144689"/>
                  <a:pt x="4573441" y="139676"/>
                </a:cubicBezTo>
                <a:cubicBezTo>
                  <a:pt x="4585075" y="135420"/>
                  <a:pt x="4593048" y="134454"/>
                  <a:pt x="4594964" y="145847"/>
                </a:cubicBezTo>
                <a:cubicBezTo>
                  <a:pt x="4596879" y="157242"/>
                  <a:pt x="4613452" y="160454"/>
                  <a:pt x="4623059" y="152410"/>
                </a:cubicBezTo>
                <a:cubicBezTo>
                  <a:pt x="4660632" y="120811"/>
                  <a:pt x="4705757" y="95654"/>
                  <a:pt x="4748356" y="68192"/>
                </a:cubicBezTo>
                <a:cubicBezTo>
                  <a:pt x="4778098" y="49168"/>
                  <a:pt x="4809406" y="31378"/>
                  <a:pt x="4833812" y="8017"/>
                </a:cubicBezTo>
                <a:cubicBezTo>
                  <a:pt x="4838299" y="3678"/>
                  <a:pt x="4842399" y="-2039"/>
                  <a:pt x="4850908" y="727"/>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C12F77C-0285-DD5B-F217-ECFAA6E62507}"/>
              </a:ext>
            </a:extLst>
          </p:cNvPr>
          <p:cNvSpPr>
            <a:spLocks noGrp="1"/>
          </p:cNvSpPr>
          <p:nvPr>
            <p:ph type="title"/>
          </p:nvPr>
        </p:nvSpPr>
        <p:spPr>
          <a:xfrm>
            <a:off x="960510" y="2480893"/>
            <a:ext cx="3010737" cy="1497475"/>
          </a:xfrm>
        </p:spPr>
        <p:txBody>
          <a:bodyPr>
            <a:noAutofit/>
          </a:bodyPr>
          <a:lstStyle/>
          <a:p>
            <a:pPr algn="ctr"/>
            <a:r>
              <a:rPr lang="en-US" b="1" dirty="0">
                <a:latin typeface="Arial Rounded MT Bold" panose="020F0704030504030204" pitchFamily="34" charset="77"/>
              </a:rPr>
              <a:t>Learned Financial Concepts </a:t>
            </a:r>
          </a:p>
        </p:txBody>
      </p:sp>
      <p:graphicFrame>
        <p:nvGraphicFramePr>
          <p:cNvPr id="6" name="Content Placeholder 2">
            <a:extLst>
              <a:ext uri="{FF2B5EF4-FFF2-40B4-BE49-F238E27FC236}">
                <a16:creationId xmlns:a16="http://schemas.microsoft.com/office/drawing/2014/main" id="{D6DB6218-5CE1-5F0E-C397-49B6E2DD8568}"/>
              </a:ext>
            </a:extLst>
          </p:cNvPr>
          <p:cNvGraphicFramePr>
            <a:graphicFrameLocks noGrp="1"/>
          </p:cNvGraphicFramePr>
          <p:nvPr>
            <p:ph idx="1"/>
            <p:extLst>
              <p:ext uri="{D42A27DB-BD31-4B8C-83A1-F6EECF244321}">
                <p14:modId xmlns:p14="http://schemas.microsoft.com/office/powerpoint/2010/main" val="1270501117"/>
              </p:ext>
            </p:extLst>
          </p:nvPr>
        </p:nvGraphicFramePr>
        <p:xfrm>
          <a:off x="4702547" y="838199"/>
          <a:ext cx="6651253" cy="53387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047233"/>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A8886A6-5426-494B-96D8-D962D2BA0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AA3ED336-C09E-46E8-9774-B977D15FC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2347"/>
            <a:ext cx="12191999" cy="6105653"/>
          </a:xfrm>
          <a:custGeom>
            <a:avLst/>
            <a:gdLst>
              <a:gd name="connsiteX0" fmla="*/ 7538181 w 12191999"/>
              <a:gd name="connsiteY0" fmla="*/ 484 h 6105653"/>
              <a:gd name="connsiteX1" fmla="*/ 7569993 w 12191999"/>
              <a:gd name="connsiteY1" fmla="*/ 5527 h 6105653"/>
              <a:gd name="connsiteX2" fmla="*/ 7587853 w 12191999"/>
              <a:gd name="connsiteY2" fmla="*/ 84028 h 6105653"/>
              <a:gd name="connsiteX3" fmla="*/ 7559278 w 12191999"/>
              <a:gd name="connsiteY3" fmla="*/ 325347 h 6105653"/>
              <a:gd name="connsiteX4" fmla="*/ 7795021 w 12191999"/>
              <a:gd name="connsiteY4" fmla="*/ 25878 h 6105653"/>
              <a:gd name="connsiteX5" fmla="*/ 7759302 w 12191999"/>
              <a:gd name="connsiteY5" fmla="*/ 249752 h 6105653"/>
              <a:gd name="connsiteX6" fmla="*/ 7852171 w 12191999"/>
              <a:gd name="connsiteY6" fmla="*/ 313717 h 6105653"/>
              <a:gd name="connsiteX7" fmla="*/ 8002190 w 12191999"/>
              <a:gd name="connsiteY7" fmla="*/ 418385 h 6105653"/>
              <a:gd name="connsiteX8" fmla="*/ 8084343 w 12191999"/>
              <a:gd name="connsiteY8" fmla="*/ 491072 h 6105653"/>
              <a:gd name="connsiteX9" fmla="*/ 8348662 w 12191999"/>
              <a:gd name="connsiteY9" fmla="*/ 520146 h 6105653"/>
              <a:gd name="connsiteX10" fmla="*/ 8637984 w 12191999"/>
              <a:gd name="connsiteY10" fmla="*/ 459090 h 6105653"/>
              <a:gd name="connsiteX11" fmla="*/ 8784431 w 12191999"/>
              <a:gd name="connsiteY11" fmla="*/ 290457 h 6105653"/>
              <a:gd name="connsiteX12" fmla="*/ 8948737 w 12191999"/>
              <a:gd name="connsiteY12" fmla="*/ 339884 h 6105653"/>
              <a:gd name="connsiteX13" fmla="*/ 8848725 w 12191999"/>
              <a:gd name="connsiteY13" fmla="*/ 697501 h 6105653"/>
              <a:gd name="connsiteX14" fmla="*/ 9238059 w 12191999"/>
              <a:gd name="connsiteY14" fmla="*/ 165437 h 6105653"/>
              <a:gd name="connsiteX15" fmla="*/ 9255919 w 12191999"/>
              <a:gd name="connsiteY15" fmla="*/ 255567 h 6105653"/>
              <a:gd name="connsiteX16" fmla="*/ 9477374 w 12191999"/>
              <a:gd name="connsiteY16" fmla="*/ 578295 h 6105653"/>
              <a:gd name="connsiteX17" fmla="*/ 9488091 w 12191999"/>
              <a:gd name="connsiteY17" fmla="*/ 595740 h 6105653"/>
              <a:gd name="connsiteX18" fmla="*/ 9627393 w 12191999"/>
              <a:gd name="connsiteY18" fmla="*/ 650981 h 6105653"/>
              <a:gd name="connsiteX19" fmla="*/ 9648824 w 12191999"/>
              <a:gd name="connsiteY19" fmla="*/ 825429 h 6105653"/>
              <a:gd name="connsiteX20" fmla="*/ 9616678 w 12191999"/>
              <a:gd name="connsiteY20" fmla="*/ 970802 h 6105653"/>
              <a:gd name="connsiteX21" fmla="*/ 9655968 w 12191999"/>
              <a:gd name="connsiteY21" fmla="*/ 1127805 h 6105653"/>
              <a:gd name="connsiteX22" fmla="*/ 9638109 w 12191999"/>
              <a:gd name="connsiteY22" fmla="*/ 1267362 h 6105653"/>
              <a:gd name="connsiteX23" fmla="*/ 9663111 w 12191999"/>
              <a:gd name="connsiteY23" fmla="*/ 1386568 h 6105653"/>
              <a:gd name="connsiteX24" fmla="*/ 9780984 w 12191999"/>
              <a:gd name="connsiteY24" fmla="*/ 1270269 h 6105653"/>
              <a:gd name="connsiteX25" fmla="*/ 9780984 w 12191999"/>
              <a:gd name="connsiteY25" fmla="*/ 1107452 h 6105653"/>
              <a:gd name="connsiteX26" fmla="*/ 9855993 w 12191999"/>
              <a:gd name="connsiteY26" fmla="*/ 991154 h 6105653"/>
              <a:gd name="connsiteX27" fmla="*/ 9991724 w 12191999"/>
              <a:gd name="connsiteY27" fmla="*/ 880670 h 6105653"/>
              <a:gd name="connsiteX28" fmla="*/ 10209609 w 12191999"/>
              <a:gd name="connsiteY28" fmla="*/ 491071 h 6105653"/>
              <a:gd name="connsiteX29" fmla="*/ 10291762 w 12191999"/>
              <a:gd name="connsiteY29" fmla="*/ 421292 h 6105653"/>
              <a:gd name="connsiteX30" fmla="*/ 9973865 w 12191999"/>
              <a:gd name="connsiteY30" fmla="*/ 1531941 h 6105653"/>
              <a:gd name="connsiteX31" fmla="*/ 10106024 w 12191999"/>
              <a:gd name="connsiteY31" fmla="*/ 1188861 h 6105653"/>
              <a:gd name="connsiteX32" fmla="*/ 10081022 w 12191999"/>
              <a:gd name="connsiteY32" fmla="*/ 1421458 h 6105653"/>
              <a:gd name="connsiteX33" fmla="*/ 10170318 w 12191999"/>
              <a:gd name="connsiteY33" fmla="*/ 1549385 h 6105653"/>
              <a:gd name="connsiteX34" fmla="*/ 10198893 w 12191999"/>
              <a:gd name="connsiteY34" fmla="*/ 1549385 h 6105653"/>
              <a:gd name="connsiteX35" fmla="*/ 10281046 w 12191999"/>
              <a:gd name="connsiteY35" fmla="*/ 1453439 h 6105653"/>
              <a:gd name="connsiteX36" fmla="*/ 10334625 w 12191999"/>
              <a:gd name="connsiteY36" fmla="*/ 1398198 h 6105653"/>
              <a:gd name="connsiteX37" fmla="*/ 10527506 w 12191999"/>
              <a:gd name="connsiteY37" fmla="*/ 1247010 h 6105653"/>
              <a:gd name="connsiteX38" fmla="*/ 10548937 w 12191999"/>
              <a:gd name="connsiteY38" fmla="*/ 1354586 h 6105653"/>
              <a:gd name="connsiteX39" fmla="*/ 10588228 w 12191999"/>
              <a:gd name="connsiteY39" fmla="*/ 1395290 h 6105653"/>
              <a:gd name="connsiteX40" fmla="*/ 10645378 w 12191999"/>
              <a:gd name="connsiteY40" fmla="*/ 1366216 h 6105653"/>
              <a:gd name="connsiteX41" fmla="*/ 10820400 w 12191999"/>
              <a:gd name="connsiteY41" fmla="*/ 1031858 h 6105653"/>
              <a:gd name="connsiteX42" fmla="*/ 10956131 w 12191999"/>
              <a:gd name="connsiteY42" fmla="*/ 1005691 h 6105653"/>
              <a:gd name="connsiteX43" fmla="*/ 10977562 w 12191999"/>
              <a:gd name="connsiteY43" fmla="*/ 1069655 h 6105653"/>
              <a:gd name="connsiteX44" fmla="*/ 10966847 w 12191999"/>
              <a:gd name="connsiteY44" fmla="*/ 1142341 h 6105653"/>
              <a:gd name="connsiteX45" fmla="*/ 11074003 w 12191999"/>
              <a:gd name="connsiteY45" fmla="*/ 1084192 h 6105653"/>
              <a:gd name="connsiteX46" fmla="*/ 11181159 w 12191999"/>
              <a:gd name="connsiteY46" fmla="*/ 848688 h 6105653"/>
              <a:gd name="connsiteX47" fmla="*/ 11238309 w 12191999"/>
              <a:gd name="connsiteY47" fmla="*/ 805077 h 6105653"/>
              <a:gd name="connsiteX48" fmla="*/ 11266884 w 12191999"/>
              <a:gd name="connsiteY48" fmla="*/ 863226 h 6105653"/>
              <a:gd name="connsiteX49" fmla="*/ 11277600 w 12191999"/>
              <a:gd name="connsiteY49" fmla="*/ 906838 h 6105653"/>
              <a:gd name="connsiteX50" fmla="*/ 11724084 w 12191999"/>
              <a:gd name="connsiteY50" fmla="*/ 5527 h 6105653"/>
              <a:gd name="connsiteX51" fmla="*/ 11727656 w 12191999"/>
              <a:gd name="connsiteY51" fmla="*/ 209048 h 6105653"/>
              <a:gd name="connsiteX52" fmla="*/ 11656218 w 12191999"/>
              <a:gd name="connsiteY52" fmla="*/ 409663 h 6105653"/>
              <a:gd name="connsiteX53" fmla="*/ 11666934 w 12191999"/>
              <a:gd name="connsiteY53" fmla="*/ 621907 h 6105653"/>
              <a:gd name="connsiteX54" fmla="*/ 11631215 w 12191999"/>
              <a:gd name="connsiteY54" fmla="*/ 822521 h 6105653"/>
              <a:gd name="connsiteX55" fmla="*/ 11631215 w 12191999"/>
              <a:gd name="connsiteY55" fmla="*/ 996969 h 6105653"/>
              <a:gd name="connsiteX56" fmla="*/ 11684793 w 12191999"/>
              <a:gd name="connsiteY56" fmla="*/ 834151 h 6105653"/>
              <a:gd name="connsiteX57" fmla="*/ 11774090 w 12191999"/>
              <a:gd name="connsiteY57" fmla="*/ 773095 h 6105653"/>
              <a:gd name="connsiteX58" fmla="*/ 11856243 w 12191999"/>
              <a:gd name="connsiteY58" fmla="*/ 793447 h 6105653"/>
              <a:gd name="connsiteX59" fmla="*/ 11831240 w 12191999"/>
              <a:gd name="connsiteY59" fmla="*/ 860319 h 6105653"/>
              <a:gd name="connsiteX60" fmla="*/ 11738371 w 12191999"/>
              <a:gd name="connsiteY60" fmla="*/ 938820 h 6105653"/>
              <a:gd name="connsiteX61" fmla="*/ 11795521 w 12191999"/>
              <a:gd name="connsiteY61" fmla="*/ 956264 h 6105653"/>
              <a:gd name="connsiteX62" fmla="*/ 11838384 w 12191999"/>
              <a:gd name="connsiteY62" fmla="*/ 1002784 h 6105653"/>
              <a:gd name="connsiteX63" fmla="*/ 11816952 w 12191999"/>
              <a:gd name="connsiteY63" fmla="*/ 1270269 h 6105653"/>
              <a:gd name="connsiteX64" fmla="*/ 11999118 w 12191999"/>
              <a:gd name="connsiteY64" fmla="*/ 1092915 h 6105653"/>
              <a:gd name="connsiteX65" fmla="*/ 12027693 w 12191999"/>
              <a:gd name="connsiteY65" fmla="*/ 979524 h 6105653"/>
              <a:gd name="connsiteX66" fmla="*/ 12102703 w 12191999"/>
              <a:gd name="connsiteY66" fmla="*/ 953357 h 6105653"/>
              <a:gd name="connsiteX67" fmla="*/ 12120562 w 12191999"/>
              <a:gd name="connsiteY67" fmla="*/ 1005691 h 6105653"/>
              <a:gd name="connsiteX68" fmla="*/ 12056268 w 12191999"/>
              <a:gd name="connsiteY68" fmla="*/ 1267362 h 6105653"/>
              <a:gd name="connsiteX69" fmla="*/ 12081272 w 12191999"/>
              <a:gd name="connsiteY69" fmla="*/ 1310974 h 6105653"/>
              <a:gd name="connsiteX70" fmla="*/ 12191999 w 12191999"/>
              <a:gd name="connsiteY70" fmla="*/ 1008598 h 6105653"/>
              <a:gd name="connsiteX71" fmla="*/ 12191999 w 12191999"/>
              <a:gd name="connsiteY71" fmla="*/ 6105653 h 6105653"/>
              <a:gd name="connsiteX72" fmla="*/ 0 w 12191999"/>
              <a:gd name="connsiteY72" fmla="*/ 6105653 h 6105653"/>
              <a:gd name="connsiteX73" fmla="*/ 0 w 12191999"/>
              <a:gd name="connsiteY73" fmla="*/ 927116 h 6105653"/>
              <a:gd name="connsiteX74" fmla="*/ 61930 w 12191999"/>
              <a:gd name="connsiteY74" fmla="*/ 902578 h 6105653"/>
              <a:gd name="connsiteX75" fmla="*/ 155971 w 12191999"/>
              <a:gd name="connsiteY75" fmla="*/ 883588 h 6105653"/>
              <a:gd name="connsiteX76" fmla="*/ 277414 w 12191999"/>
              <a:gd name="connsiteY76" fmla="*/ 802179 h 6105653"/>
              <a:gd name="connsiteX77" fmla="*/ 638174 w 12191999"/>
              <a:gd name="connsiteY77" fmla="*/ 430025 h 6105653"/>
              <a:gd name="connsiteX78" fmla="*/ 477440 w 12191999"/>
              <a:gd name="connsiteY78" fmla="*/ 784735 h 6105653"/>
              <a:gd name="connsiteX79" fmla="*/ 827483 w 12191999"/>
              <a:gd name="connsiteY79" fmla="*/ 418395 h 6105653"/>
              <a:gd name="connsiteX80" fmla="*/ 956071 w 12191999"/>
              <a:gd name="connsiteY80" fmla="*/ 241040 h 6105653"/>
              <a:gd name="connsiteX81" fmla="*/ 999268 w 12191999"/>
              <a:gd name="connsiteY81" fmla="*/ 192386 h 6105653"/>
              <a:gd name="connsiteX82" fmla="*/ 1031080 w 12191999"/>
              <a:gd name="connsiteY82" fmla="*/ 197429 h 6105653"/>
              <a:gd name="connsiteX83" fmla="*/ 1048940 w 12191999"/>
              <a:gd name="connsiteY83" fmla="*/ 275930 h 6105653"/>
              <a:gd name="connsiteX84" fmla="*/ 1020365 w 12191999"/>
              <a:gd name="connsiteY84" fmla="*/ 517249 h 6105653"/>
              <a:gd name="connsiteX85" fmla="*/ 1256108 w 12191999"/>
              <a:gd name="connsiteY85" fmla="*/ 217780 h 6105653"/>
              <a:gd name="connsiteX86" fmla="*/ 1220389 w 12191999"/>
              <a:gd name="connsiteY86" fmla="*/ 441654 h 6105653"/>
              <a:gd name="connsiteX87" fmla="*/ 1313258 w 12191999"/>
              <a:gd name="connsiteY87" fmla="*/ 505619 h 6105653"/>
              <a:gd name="connsiteX88" fmla="*/ 1463277 w 12191999"/>
              <a:gd name="connsiteY88" fmla="*/ 610287 h 6105653"/>
              <a:gd name="connsiteX89" fmla="*/ 1545430 w 12191999"/>
              <a:gd name="connsiteY89" fmla="*/ 682974 h 6105653"/>
              <a:gd name="connsiteX90" fmla="*/ 1809749 w 12191999"/>
              <a:gd name="connsiteY90" fmla="*/ 712048 h 6105653"/>
              <a:gd name="connsiteX91" fmla="*/ 2099071 w 12191999"/>
              <a:gd name="connsiteY91" fmla="*/ 650992 h 6105653"/>
              <a:gd name="connsiteX92" fmla="*/ 2245518 w 12191999"/>
              <a:gd name="connsiteY92" fmla="*/ 482359 h 6105653"/>
              <a:gd name="connsiteX93" fmla="*/ 2409824 w 12191999"/>
              <a:gd name="connsiteY93" fmla="*/ 531786 h 6105653"/>
              <a:gd name="connsiteX94" fmla="*/ 2309812 w 12191999"/>
              <a:gd name="connsiteY94" fmla="*/ 889403 h 6105653"/>
              <a:gd name="connsiteX95" fmla="*/ 2699146 w 12191999"/>
              <a:gd name="connsiteY95" fmla="*/ 357339 h 6105653"/>
              <a:gd name="connsiteX96" fmla="*/ 2717006 w 12191999"/>
              <a:gd name="connsiteY96" fmla="*/ 447469 h 6105653"/>
              <a:gd name="connsiteX97" fmla="*/ 2938461 w 12191999"/>
              <a:gd name="connsiteY97" fmla="*/ 770197 h 6105653"/>
              <a:gd name="connsiteX98" fmla="*/ 2949178 w 12191999"/>
              <a:gd name="connsiteY98" fmla="*/ 787642 h 6105653"/>
              <a:gd name="connsiteX99" fmla="*/ 3088480 w 12191999"/>
              <a:gd name="connsiteY99" fmla="*/ 842883 h 6105653"/>
              <a:gd name="connsiteX100" fmla="*/ 3109911 w 12191999"/>
              <a:gd name="connsiteY100" fmla="*/ 1017331 h 6105653"/>
              <a:gd name="connsiteX101" fmla="*/ 3077765 w 12191999"/>
              <a:gd name="connsiteY101" fmla="*/ 1162704 h 6105653"/>
              <a:gd name="connsiteX102" fmla="*/ 3117055 w 12191999"/>
              <a:gd name="connsiteY102" fmla="*/ 1319707 h 6105653"/>
              <a:gd name="connsiteX103" fmla="*/ 3099196 w 12191999"/>
              <a:gd name="connsiteY103" fmla="*/ 1459264 h 6105653"/>
              <a:gd name="connsiteX104" fmla="*/ 3124198 w 12191999"/>
              <a:gd name="connsiteY104" fmla="*/ 1578470 h 6105653"/>
              <a:gd name="connsiteX105" fmla="*/ 3242071 w 12191999"/>
              <a:gd name="connsiteY105" fmla="*/ 1462171 h 6105653"/>
              <a:gd name="connsiteX106" fmla="*/ 3242071 w 12191999"/>
              <a:gd name="connsiteY106" fmla="*/ 1299354 h 6105653"/>
              <a:gd name="connsiteX107" fmla="*/ 3317080 w 12191999"/>
              <a:gd name="connsiteY107" fmla="*/ 1183056 h 6105653"/>
              <a:gd name="connsiteX108" fmla="*/ 3452811 w 12191999"/>
              <a:gd name="connsiteY108" fmla="*/ 1072572 h 6105653"/>
              <a:gd name="connsiteX109" fmla="*/ 3670696 w 12191999"/>
              <a:gd name="connsiteY109" fmla="*/ 682973 h 6105653"/>
              <a:gd name="connsiteX110" fmla="*/ 3752849 w 12191999"/>
              <a:gd name="connsiteY110" fmla="*/ 613194 h 6105653"/>
              <a:gd name="connsiteX111" fmla="*/ 3434952 w 12191999"/>
              <a:gd name="connsiteY111" fmla="*/ 1723843 h 6105653"/>
              <a:gd name="connsiteX112" fmla="*/ 3567111 w 12191999"/>
              <a:gd name="connsiteY112" fmla="*/ 1380763 h 6105653"/>
              <a:gd name="connsiteX113" fmla="*/ 3542109 w 12191999"/>
              <a:gd name="connsiteY113" fmla="*/ 1613360 h 6105653"/>
              <a:gd name="connsiteX114" fmla="*/ 3631405 w 12191999"/>
              <a:gd name="connsiteY114" fmla="*/ 1741287 h 6105653"/>
              <a:gd name="connsiteX115" fmla="*/ 3659980 w 12191999"/>
              <a:gd name="connsiteY115" fmla="*/ 1741287 h 6105653"/>
              <a:gd name="connsiteX116" fmla="*/ 3742133 w 12191999"/>
              <a:gd name="connsiteY116" fmla="*/ 1645341 h 6105653"/>
              <a:gd name="connsiteX117" fmla="*/ 3795712 w 12191999"/>
              <a:gd name="connsiteY117" fmla="*/ 1590100 h 6105653"/>
              <a:gd name="connsiteX118" fmla="*/ 3988593 w 12191999"/>
              <a:gd name="connsiteY118" fmla="*/ 1438912 h 6105653"/>
              <a:gd name="connsiteX119" fmla="*/ 4010024 w 12191999"/>
              <a:gd name="connsiteY119" fmla="*/ 1546488 h 6105653"/>
              <a:gd name="connsiteX120" fmla="*/ 4049315 w 12191999"/>
              <a:gd name="connsiteY120" fmla="*/ 1587192 h 6105653"/>
              <a:gd name="connsiteX121" fmla="*/ 4106465 w 12191999"/>
              <a:gd name="connsiteY121" fmla="*/ 1558118 h 6105653"/>
              <a:gd name="connsiteX122" fmla="*/ 4281487 w 12191999"/>
              <a:gd name="connsiteY122" fmla="*/ 1223760 h 6105653"/>
              <a:gd name="connsiteX123" fmla="*/ 4417219 w 12191999"/>
              <a:gd name="connsiteY123" fmla="*/ 1197593 h 6105653"/>
              <a:gd name="connsiteX124" fmla="*/ 4438649 w 12191999"/>
              <a:gd name="connsiteY124" fmla="*/ 1261557 h 6105653"/>
              <a:gd name="connsiteX125" fmla="*/ 4427935 w 12191999"/>
              <a:gd name="connsiteY125" fmla="*/ 1334243 h 6105653"/>
              <a:gd name="connsiteX126" fmla="*/ 4535090 w 12191999"/>
              <a:gd name="connsiteY126" fmla="*/ 1276094 h 6105653"/>
              <a:gd name="connsiteX127" fmla="*/ 4642246 w 12191999"/>
              <a:gd name="connsiteY127" fmla="*/ 1040590 h 6105653"/>
              <a:gd name="connsiteX128" fmla="*/ 4699396 w 12191999"/>
              <a:gd name="connsiteY128" fmla="*/ 996979 h 6105653"/>
              <a:gd name="connsiteX129" fmla="*/ 4727971 w 12191999"/>
              <a:gd name="connsiteY129" fmla="*/ 1055128 h 6105653"/>
              <a:gd name="connsiteX130" fmla="*/ 4738688 w 12191999"/>
              <a:gd name="connsiteY130" fmla="*/ 1098740 h 6105653"/>
              <a:gd name="connsiteX131" fmla="*/ 5185172 w 12191999"/>
              <a:gd name="connsiteY131" fmla="*/ 197429 h 6105653"/>
              <a:gd name="connsiteX132" fmla="*/ 5188744 w 12191999"/>
              <a:gd name="connsiteY132" fmla="*/ 400950 h 6105653"/>
              <a:gd name="connsiteX133" fmla="*/ 5117306 w 12191999"/>
              <a:gd name="connsiteY133" fmla="*/ 601565 h 6105653"/>
              <a:gd name="connsiteX134" fmla="*/ 5128021 w 12191999"/>
              <a:gd name="connsiteY134" fmla="*/ 813809 h 6105653"/>
              <a:gd name="connsiteX135" fmla="*/ 5092302 w 12191999"/>
              <a:gd name="connsiteY135" fmla="*/ 1014423 h 6105653"/>
              <a:gd name="connsiteX136" fmla="*/ 5092302 w 12191999"/>
              <a:gd name="connsiteY136" fmla="*/ 1188871 h 6105653"/>
              <a:gd name="connsiteX137" fmla="*/ 5145880 w 12191999"/>
              <a:gd name="connsiteY137" fmla="*/ 1026053 h 6105653"/>
              <a:gd name="connsiteX138" fmla="*/ 5235177 w 12191999"/>
              <a:gd name="connsiteY138" fmla="*/ 964997 h 6105653"/>
              <a:gd name="connsiteX139" fmla="*/ 5317331 w 12191999"/>
              <a:gd name="connsiteY139" fmla="*/ 985349 h 6105653"/>
              <a:gd name="connsiteX140" fmla="*/ 5292327 w 12191999"/>
              <a:gd name="connsiteY140" fmla="*/ 1052221 h 6105653"/>
              <a:gd name="connsiteX141" fmla="*/ 5199458 w 12191999"/>
              <a:gd name="connsiteY141" fmla="*/ 1130722 h 6105653"/>
              <a:gd name="connsiteX142" fmla="*/ 5256608 w 12191999"/>
              <a:gd name="connsiteY142" fmla="*/ 1148166 h 6105653"/>
              <a:gd name="connsiteX143" fmla="*/ 5299471 w 12191999"/>
              <a:gd name="connsiteY143" fmla="*/ 1194686 h 6105653"/>
              <a:gd name="connsiteX144" fmla="*/ 5278039 w 12191999"/>
              <a:gd name="connsiteY144" fmla="*/ 1462171 h 6105653"/>
              <a:gd name="connsiteX145" fmla="*/ 5460205 w 12191999"/>
              <a:gd name="connsiteY145" fmla="*/ 1284817 h 6105653"/>
              <a:gd name="connsiteX146" fmla="*/ 5488780 w 12191999"/>
              <a:gd name="connsiteY146" fmla="*/ 1171426 h 6105653"/>
              <a:gd name="connsiteX147" fmla="*/ 5539513 w 12191999"/>
              <a:gd name="connsiteY147" fmla="*/ 1140353 h 6105653"/>
              <a:gd name="connsiteX148" fmla="*/ 5552720 w 12191999"/>
              <a:gd name="connsiteY148" fmla="*/ 1143022 h 6105653"/>
              <a:gd name="connsiteX149" fmla="*/ 5574208 w 12191999"/>
              <a:gd name="connsiteY149" fmla="*/ 1115811 h 6105653"/>
              <a:gd name="connsiteX150" fmla="*/ 5734050 w 12191999"/>
              <a:gd name="connsiteY150" fmla="*/ 1075470 h 6105653"/>
              <a:gd name="connsiteX151" fmla="*/ 5798343 w 12191999"/>
              <a:gd name="connsiteY151" fmla="*/ 1020228 h 6105653"/>
              <a:gd name="connsiteX152" fmla="*/ 5884068 w 12191999"/>
              <a:gd name="connsiteY152" fmla="*/ 883578 h 6105653"/>
              <a:gd name="connsiteX153" fmla="*/ 6066234 w 12191999"/>
              <a:gd name="connsiteY153" fmla="*/ 645166 h 6105653"/>
              <a:gd name="connsiteX154" fmla="*/ 6109096 w 12191999"/>
              <a:gd name="connsiteY154" fmla="*/ 732391 h 6105653"/>
              <a:gd name="connsiteX155" fmla="*/ 5998368 w 12191999"/>
              <a:gd name="connsiteY155" fmla="*/ 985338 h 6105653"/>
              <a:gd name="connsiteX156" fmla="*/ 5969793 w 12191999"/>
              <a:gd name="connsiteY156" fmla="*/ 1168509 h 6105653"/>
              <a:gd name="connsiteX157" fmla="*/ 6162674 w 12191999"/>
              <a:gd name="connsiteY157" fmla="*/ 909745 h 6105653"/>
              <a:gd name="connsiteX158" fmla="*/ 6412705 w 12191999"/>
              <a:gd name="connsiteY158" fmla="*/ 659704 h 6105653"/>
              <a:gd name="connsiteX159" fmla="*/ 6366271 w 12191999"/>
              <a:gd name="connsiteY159" fmla="*/ 851596 h 6105653"/>
              <a:gd name="connsiteX160" fmla="*/ 6398418 w 12191999"/>
              <a:gd name="connsiteY160" fmla="*/ 860319 h 6105653"/>
              <a:gd name="connsiteX161" fmla="*/ 6694884 w 12191999"/>
              <a:gd name="connsiteY161" fmla="*/ 691686 h 6105653"/>
              <a:gd name="connsiteX162" fmla="*/ 6816327 w 12191999"/>
              <a:gd name="connsiteY162" fmla="*/ 610277 h 6105653"/>
              <a:gd name="connsiteX163" fmla="*/ 7177087 w 12191999"/>
              <a:gd name="connsiteY163" fmla="*/ 238123 h 6105653"/>
              <a:gd name="connsiteX164" fmla="*/ 7016353 w 12191999"/>
              <a:gd name="connsiteY164" fmla="*/ 592833 h 6105653"/>
              <a:gd name="connsiteX165" fmla="*/ 7366396 w 12191999"/>
              <a:gd name="connsiteY165" fmla="*/ 226493 h 6105653"/>
              <a:gd name="connsiteX166" fmla="*/ 7494984 w 12191999"/>
              <a:gd name="connsiteY166" fmla="*/ 49138 h 6105653"/>
              <a:gd name="connsiteX167" fmla="*/ 7538181 w 12191999"/>
              <a:gd name="connsiteY167" fmla="*/ 484 h 6105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Lst>
            <a:rect l="l" t="t" r="r" b="b"/>
            <a:pathLst>
              <a:path w="12191999" h="6105653">
                <a:moveTo>
                  <a:pt x="7538181" y="484"/>
                </a:moveTo>
                <a:cubicBezTo>
                  <a:pt x="7546999" y="-833"/>
                  <a:pt x="7557492" y="439"/>
                  <a:pt x="7569993" y="5527"/>
                </a:cubicBezTo>
                <a:cubicBezTo>
                  <a:pt x="7612855" y="22971"/>
                  <a:pt x="7598567" y="54953"/>
                  <a:pt x="7587853" y="84028"/>
                </a:cubicBezTo>
                <a:cubicBezTo>
                  <a:pt x="7559278" y="153806"/>
                  <a:pt x="7559278" y="229401"/>
                  <a:pt x="7559278" y="325347"/>
                </a:cubicBezTo>
                <a:cubicBezTo>
                  <a:pt x="7695009" y="243938"/>
                  <a:pt x="7652146" y="95658"/>
                  <a:pt x="7795021" y="25878"/>
                </a:cubicBezTo>
                <a:cubicBezTo>
                  <a:pt x="7820024" y="113102"/>
                  <a:pt x="7770018" y="179974"/>
                  <a:pt x="7759302" y="249752"/>
                </a:cubicBezTo>
                <a:cubicBezTo>
                  <a:pt x="7748587" y="313717"/>
                  <a:pt x="7773590" y="328254"/>
                  <a:pt x="7852171" y="313717"/>
                </a:cubicBezTo>
                <a:cubicBezTo>
                  <a:pt x="7973615" y="290457"/>
                  <a:pt x="8034337" y="325347"/>
                  <a:pt x="8002190" y="418385"/>
                </a:cubicBezTo>
                <a:cubicBezTo>
                  <a:pt x="7970043" y="505609"/>
                  <a:pt x="8016478" y="514331"/>
                  <a:pt x="8084343" y="491072"/>
                </a:cubicBezTo>
                <a:cubicBezTo>
                  <a:pt x="8184355" y="456182"/>
                  <a:pt x="8262937" y="493979"/>
                  <a:pt x="8348662" y="520146"/>
                </a:cubicBezTo>
                <a:cubicBezTo>
                  <a:pt x="8477249" y="560851"/>
                  <a:pt x="8541543" y="543406"/>
                  <a:pt x="8637984" y="459090"/>
                </a:cubicBezTo>
                <a:cubicBezTo>
                  <a:pt x="8691561" y="409663"/>
                  <a:pt x="8737996" y="360236"/>
                  <a:pt x="8784431" y="290457"/>
                </a:cubicBezTo>
                <a:cubicBezTo>
                  <a:pt x="8809434" y="450367"/>
                  <a:pt x="8895158" y="284642"/>
                  <a:pt x="8948737" y="339884"/>
                </a:cubicBezTo>
                <a:cubicBezTo>
                  <a:pt x="8970168" y="453274"/>
                  <a:pt x="8798717" y="543406"/>
                  <a:pt x="8848725" y="697501"/>
                </a:cubicBezTo>
                <a:cubicBezTo>
                  <a:pt x="8995171" y="511424"/>
                  <a:pt x="9041606" y="302087"/>
                  <a:pt x="9238059" y="165437"/>
                </a:cubicBezTo>
                <a:cubicBezTo>
                  <a:pt x="9280921" y="197419"/>
                  <a:pt x="9238059" y="229401"/>
                  <a:pt x="9255919" y="255567"/>
                </a:cubicBezTo>
                <a:cubicBezTo>
                  <a:pt x="9266634" y="255567"/>
                  <a:pt x="9198767" y="560851"/>
                  <a:pt x="9477374" y="578295"/>
                </a:cubicBezTo>
                <a:cubicBezTo>
                  <a:pt x="9477374" y="584110"/>
                  <a:pt x="9477374" y="589925"/>
                  <a:pt x="9488091" y="595740"/>
                </a:cubicBezTo>
                <a:cubicBezTo>
                  <a:pt x="9527380" y="627722"/>
                  <a:pt x="9620249" y="598648"/>
                  <a:pt x="9627393" y="650981"/>
                </a:cubicBezTo>
                <a:cubicBezTo>
                  <a:pt x="9634537" y="709131"/>
                  <a:pt x="9666684" y="764373"/>
                  <a:pt x="9648824" y="825429"/>
                </a:cubicBezTo>
                <a:cubicBezTo>
                  <a:pt x="9634537" y="871948"/>
                  <a:pt x="9616678" y="921374"/>
                  <a:pt x="9616678" y="970802"/>
                </a:cubicBezTo>
                <a:cubicBezTo>
                  <a:pt x="9616678" y="1023136"/>
                  <a:pt x="9495233" y="1095822"/>
                  <a:pt x="9655968" y="1127805"/>
                </a:cubicBezTo>
                <a:cubicBezTo>
                  <a:pt x="9663111" y="1127805"/>
                  <a:pt x="9645252" y="1217935"/>
                  <a:pt x="9638109" y="1267362"/>
                </a:cubicBezTo>
                <a:cubicBezTo>
                  <a:pt x="9630965" y="1308066"/>
                  <a:pt x="9598818" y="1357494"/>
                  <a:pt x="9663111" y="1386568"/>
                </a:cubicBezTo>
                <a:cubicBezTo>
                  <a:pt x="9702403" y="1401105"/>
                  <a:pt x="9773840" y="1331326"/>
                  <a:pt x="9780984" y="1270269"/>
                </a:cubicBezTo>
                <a:cubicBezTo>
                  <a:pt x="9788127" y="1215028"/>
                  <a:pt x="9795271" y="1159787"/>
                  <a:pt x="9780984" y="1107452"/>
                </a:cubicBezTo>
                <a:cubicBezTo>
                  <a:pt x="9763125" y="1043488"/>
                  <a:pt x="9791699" y="1008598"/>
                  <a:pt x="9855993" y="991154"/>
                </a:cubicBezTo>
                <a:cubicBezTo>
                  <a:pt x="9923858" y="970802"/>
                  <a:pt x="9959577" y="933005"/>
                  <a:pt x="9991724" y="880670"/>
                </a:cubicBezTo>
                <a:cubicBezTo>
                  <a:pt x="10070305" y="752742"/>
                  <a:pt x="10163174" y="630630"/>
                  <a:pt x="10209609" y="491071"/>
                </a:cubicBezTo>
                <a:cubicBezTo>
                  <a:pt x="10216753" y="464905"/>
                  <a:pt x="10231040" y="432923"/>
                  <a:pt x="10291762" y="421292"/>
                </a:cubicBezTo>
                <a:cubicBezTo>
                  <a:pt x="10198893" y="799262"/>
                  <a:pt x="9959577" y="1142341"/>
                  <a:pt x="9973865" y="1531941"/>
                </a:cubicBezTo>
                <a:cubicBezTo>
                  <a:pt x="10048874" y="1427272"/>
                  <a:pt x="10052446" y="1302252"/>
                  <a:pt x="10106024" y="1188861"/>
                </a:cubicBezTo>
                <a:cubicBezTo>
                  <a:pt x="10145315" y="1270269"/>
                  <a:pt x="10102453" y="1345863"/>
                  <a:pt x="10081022" y="1421458"/>
                </a:cubicBezTo>
                <a:cubicBezTo>
                  <a:pt x="10063162" y="1485421"/>
                  <a:pt x="10059590" y="1543570"/>
                  <a:pt x="10170318" y="1549385"/>
                </a:cubicBezTo>
                <a:cubicBezTo>
                  <a:pt x="10181034" y="1549385"/>
                  <a:pt x="10188178" y="1549385"/>
                  <a:pt x="10198893" y="1549385"/>
                </a:cubicBezTo>
                <a:cubicBezTo>
                  <a:pt x="10245327" y="1526126"/>
                  <a:pt x="10266759" y="1494144"/>
                  <a:pt x="10281046" y="1453439"/>
                </a:cubicBezTo>
                <a:cubicBezTo>
                  <a:pt x="10288190" y="1430180"/>
                  <a:pt x="10302477" y="1398198"/>
                  <a:pt x="10334625" y="1398198"/>
                </a:cubicBezTo>
                <a:cubicBezTo>
                  <a:pt x="10456068" y="1401105"/>
                  <a:pt x="10491787" y="1322604"/>
                  <a:pt x="10527506" y="1247010"/>
                </a:cubicBezTo>
                <a:cubicBezTo>
                  <a:pt x="10588228" y="1287714"/>
                  <a:pt x="10545365" y="1322604"/>
                  <a:pt x="10548937" y="1354586"/>
                </a:cubicBezTo>
                <a:cubicBezTo>
                  <a:pt x="10552509" y="1374938"/>
                  <a:pt x="10556080" y="1395290"/>
                  <a:pt x="10588228" y="1395290"/>
                </a:cubicBezTo>
                <a:cubicBezTo>
                  <a:pt x="10613230" y="1395290"/>
                  <a:pt x="10645378" y="1386568"/>
                  <a:pt x="10645378" y="1366216"/>
                </a:cubicBezTo>
                <a:cubicBezTo>
                  <a:pt x="10648949" y="1238288"/>
                  <a:pt x="10820400" y="1165601"/>
                  <a:pt x="10820400" y="1031858"/>
                </a:cubicBezTo>
                <a:cubicBezTo>
                  <a:pt x="10820400" y="950449"/>
                  <a:pt x="10916840" y="1072563"/>
                  <a:pt x="10956131" y="1005691"/>
                </a:cubicBezTo>
                <a:cubicBezTo>
                  <a:pt x="10966847" y="991154"/>
                  <a:pt x="10981133" y="1046395"/>
                  <a:pt x="10977562" y="1069655"/>
                </a:cubicBezTo>
                <a:cubicBezTo>
                  <a:pt x="10973991" y="1092915"/>
                  <a:pt x="10948987" y="1113267"/>
                  <a:pt x="10966847" y="1142341"/>
                </a:cubicBezTo>
                <a:cubicBezTo>
                  <a:pt x="11031140" y="1156879"/>
                  <a:pt x="11056143" y="1119081"/>
                  <a:pt x="11074003" y="1084192"/>
                </a:cubicBezTo>
                <a:cubicBezTo>
                  <a:pt x="11116865" y="1008598"/>
                  <a:pt x="11166871" y="933005"/>
                  <a:pt x="11181159" y="848688"/>
                </a:cubicBezTo>
                <a:cubicBezTo>
                  <a:pt x="11184730" y="819614"/>
                  <a:pt x="11202590" y="802169"/>
                  <a:pt x="11238309" y="805077"/>
                </a:cubicBezTo>
                <a:cubicBezTo>
                  <a:pt x="11284744" y="810891"/>
                  <a:pt x="11270456" y="839966"/>
                  <a:pt x="11266884" y="863226"/>
                </a:cubicBezTo>
                <a:cubicBezTo>
                  <a:pt x="11263312" y="877763"/>
                  <a:pt x="11252596" y="892300"/>
                  <a:pt x="11277600" y="906838"/>
                </a:cubicBezTo>
                <a:cubicBezTo>
                  <a:pt x="11531203" y="566666"/>
                  <a:pt x="11516915" y="386403"/>
                  <a:pt x="11724084" y="5527"/>
                </a:cubicBezTo>
                <a:cubicBezTo>
                  <a:pt x="11763375" y="89842"/>
                  <a:pt x="11734800" y="150899"/>
                  <a:pt x="11727656" y="209048"/>
                </a:cubicBezTo>
                <a:cubicBezTo>
                  <a:pt x="11709796" y="354421"/>
                  <a:pt x="11677649" y="264290"/>
                  <a:pt x="11656218" y="409663"/>
                </a:cubicBezTo>
                <a:cubicBezTo>
                  <a:pt x="11645503" y="479442"/>
                  <a:pt x="11609784" y="543406"/>
                  <a:pt x="11666934" y="621907"/>
                </a:cubicBezTo>
                <a:cubicBezTo>
                  <a:pt x="11706225" y="674241"/>
                  <a:pt x="11663362" y="758557"/>
                  <a:pt x="11631215" y="822521"/>
                </a:cubicBezTo>
                <a:cubicBezTo>
                  <a:pt x="11602640" y="874856"/>
                  <a:pt x="11595497" y="927190"/>
                  <a:pt x="11631215" y="996969"/>
                </a:cubicBezTo>
                <a:cubicBezTo>
                  <a:pt x="11652646" y="933005"/>
                  <a:pt x="11670505" y="883578"/>
                  <a:pt x="11684793" y="834151"/>
                </a:cubicBezTo>
                <a:cubicBezTo>
                  <a:pt x="11695509" y="793447"/>
                  <a:pt x="11720512" y="770187"/>
                  <a:pt x="11774090" y="773095"/>
                </a:cubicBezTo>
                <a:cubicBezTo>
                  <a:pt x="11802665" y="773095"/>
                  <a:pt x="11841956" y="764373"/>
                  <a:pt x="11856243" y="793447"/>
                </a:cubicBezTo>
                <a:cubicBezTo>
                  <a:pt x="11870531" y="816706"/>
                  <a:pt x="11856243" y="848688"/>
                  <a:pt x="11831240" y="860319"/>
                </a:cubicBezTo>
                <a:cubicBezTo>
                  <a:pt x="11784806" y="874856"/>
                  <a:pt x="11741944" y="889393"/>
                  <a:pt x="11738371" y="938820"/>
                </a:cubicBezTo>
                <a:cubicBezTo>
                  <a:pt x="11731228" y="1005691"/>
                  <a:pt x="11759802" y="967894"/>
                  <a:pt x="11795521" y="956264"/>
                </a:cubicBezTo>
                <a:cubicBezTo>
                  <a:pt x="11834812" y="944634"/>
                  <a:pt x="11845527" y="979524"/>
                  <a:pt x="11838384" y="1002784"/>
                </a:cubicBezTo>
                <a:cubicBezTo>
                  <a:pt x="11806237" y="1090007"/>
                  <a:pt x="11863387" y="1180138"/>
                  <a:pt x="11816952" y="1270269"/>
                </a:cubicBezTo>
                <a:cubicBezTo>
                  <a:pt x="11931252" y="1247010"/>
                  <a:pt x="11981259" y="1197583"/>
                  <a:pt x="11999118" y="1092915"/>
                </a:cubicBezTo>
                <a:cubicBezTo>
                  <a:pt x="12002690" y="1055118"/>
                  <a:pt x="11995547" y="1014413"/>
                  <a:pt x="12027693" y="979524"/>
                </a:cubicBezTo>
                <a:cubicBezTo>
                  <a:pt x="12045553" y="959172"/>
                  <a:pt x="12066984" y="938820"/>
                  <a:pt x="12102703" y="953357"/>
                </a:cubicBezTo>
                <a:cubicBezTo>
                  <a:pt x="12127705" y="962080"/>
                  <a:pt x="12127705" y="985338"/>
                  <a:pt x="12120562" y="1005691"/>
                </a:cubicBezTo>
                <a:cubicBezTo>
                  <a:pt x="12081272" y="1090007"/>
                  <a:pt x="12070555" y="1180138"/>
                  <a:pt x="12056268" y="1267362"/>
                </a:cubicBezTo>
                <a:cubicBezTo>
                  <a:pt x="12052697" y="1281899"/>
                  <a:pt x="12045553" y="1296437"/>
                  <a:pt x="12081272" y="1310974"/>
                </a:cubicBezTo>
                <a:cubicBezTo>
                  <a:pt x="12113418" y="1209213"/>
                  <a:pt x="12156280" y="1110359"/>
                  <a:pt x="12191999" y="1008598"/>
                </a:cubicBezTo>
                <a:lnTo>
                  <a:pt x="12191999" y="6105653"/>
                </a:lnTo>
                <a:lnTo>
                  <a:pt x="0" y="6105653"/>
                </a:lnTo>
                <a:lnTo>
                  <a:pt x="0" y="927116"/>
                </a:lnTo>
                <a:lnTo>
                  <a:pt x="61930" y="902578"/>
                </a:lnTo>
                <a:cubicBezTo>
                  <a:pt x="91454" y="894128"/>
                  <a:pt x="122931" y="887949"/>
                  <a:pt x="155971" y="883588"/>
                </a:cubicBezTo>
                <a:cubicBezTo>
                  <a:pt x="223837" y="877773"/>
                  <a:pt x="245268" y="839976"/>
                  <a:pt x="277414" y="802179"/>
                </a:cubicBezTo>
                <a:cubicBezTo>
                  <a:pt x="388143" y="674251"/>
                  <a:pt x="488155" y="537601"/>
                  <a:pt x="638174" y="430025"/>
                </a:cubicBezTo>
                <a:cubicBezTo>
                  <a:pt x="620315" y="555046"/>
                  <a:pt x="520302" y="653899"/>
                  <a:pt x="477440" y="784735"/>
                </a:cubicBezTo>
                <a:cubicBezTo>
                  <a:pt x="641746" y="680066"/>
                  <a:pt x="727471" y="543415"/>
                  <a:pt x="827483" y="418395"/>
                </a:cubicBezTo>
                <a:cubicBezTo>
                  <a:pt x="873917" y="360246"/>
                  <a:pt x="931068" y="307912"/>
                  <a:pt x="956071" y="241040"/>
                </a:cubicBezTo>
                <a:cubicBezTo>
                  <a:pt x="961429" y="223595"/>
                  <a:pt x="972814" y="196338"/>
                  <a:pt x="999268" y="192386"/>
                </a:cubicBezTo>
                <a:cubicBezTo>
                  <a:pt x="1008086" y="191069"/>
                  <a:pt x="1018579" y="192341"/>
                  <a:pt x="1031080" y="197429"/>
                </a:cubicBezTo>
                <a:cubicBezTo>
                  <a:pt x="1073942" y="214873"/>
                  <a:pt x="1059654" y="246855"/>
                  <a:pt x="1048940" y="275930"/>
                </a:cubicBezTo>
                <a:cubicBezTo>
                  <a:pt x="1020365" y="345708"/>
                  <a:pt x="1020365" y="421303"/>
                  <a:pt x="1020365" y="517249"/>
                </a:cubicBezTo>
                <a:cubicBezTo>
                  <a:pt x="1156096" y="435840"/>
                  <a:pt x="1113233" y="287560"/>
                  <a:pt x="1256108" y="217780"/>
                </a:cubicBezTo>
                <a:cubicBezTo>
                  <a:pt x="1281111" y="305004"/>
                  <a:pt x="1231105" y="371876"/>
                  <a:pt x="1220389" y="441654"/>
                </a:cubicBezTo>
                <a:cubicBezTo>
                  <a:pt x="1209674" y="505619"/>
                  <a:pt x="1234677" y="520156"/>
                  <a:pt x="1313258" y="505619"/>
                </a:cubicBezTo>
                <a:cubicBezTo>
                  <a:pt x="1434702" y="482359"/>
                  <a:pt x="1495424" y="517249"/>
                  <a:pt x="1463277" y="610287"/>
                </a:cubicBezTo>
                <a:cubicBezTo>
                  <a:pt x="1431130" y="697511"/>
                  <a:pt x="1477565" y="706233"/>
                  <a:pt x="1545430" y="682974"/>
                </a:cubicBezTo>
                <a:cubicBezTo>
                  <a:pt x="1645442" y="648084"/>
                  <a:pt x="1724024" y="685881"/>
                  <a:pt x="1809749" y="712048"/>
                </a:cubicBezTo>
                <a:cubicBezTo>
                  <a:pt x="1938336" y="752753"/>
                  <a:pt x="2002630" y="735308"/>
                  <a:pt x="2099071" y="650992"/>
                </a:cubicBezTo>
                <a:cubicBezTo>
                  <a:pt x="2152648" y="601565"/>
                  <a:pt x="2199083" y="552138"/>
                  <a:pt x="2245518" y="482359"/>
                </a:cubicBezTo>
                <a:cubicBezTo>
                  <a:pt x="2270521" y="642269"/>
                  <a:pt x="2356245" y="476544"/>
                  <a:pt x="2409824" y="531786"/>
                </a:cubicBezTo>
                <a:cubicBezTo>
                  <a:pt x="2431255" y="645176"/>
                  <a:pt x="2259804" y="735308"/>
                  <a:pt x="2309812" y="889403"/>
                </a:cubicBezTo>
                <a:cubicBezTo>
                  <a:pt x="2456258" y="703326"/>
                  <a:pt x="2502693" y="493989"/>
                  <a:pt x="2699146" y="357339"/>
                </a:cubicBezTo>
                <a:cubicBezTo>
                  <a:pt x="2742008" y="389321"/>
                  <a:pt x="2699146" y="421303"/>
                  <a:pt x="2717006" y="447469"/>
                </a:cubicBezTo>
                <a:cubicBezTo>
                  <a:pt x="2727721" y="447469"/>
                  <a:pt x="2659854" y="752753"/>
                  <a:pt x="2938461" y="770197"/>
                </a:cubicBezTo>
                <a:cubicBezTo>
                  <a:pt x="2938461" y="776012"/>
                  <a:pt x="2938461" y="781827"/>
                  <a:pt x="2949178" y="787642"/>
                </a:cubicBezTo>
                <a:cubicBezTo>
                  <a:pt x="2988467" y="819624"/>
                  <a:pt x="3081336" y="790550"/>
                  <a:pt x="3088480" y="842883"/>
                </a:cubicBezTo>
                <a:cubicBezTo>
                  <a:pt x="3095624" y="901033"/>
                  <a:pt x="3127771" y="956275"/>
                  <a:pt x="3109911" y="1017331"/>
                </a:cubicBezTo>
                <a:cubicBezTo>
                  <a:pt x="3095624" y="1063850"/>
                  <a:pt x="3077765" y="1113276"/>
                  <a:pt x="3077765" y="1162704"/>
                </a:cubicBezTo>
                <a:cubicBezTo>
                  <a:pt x="3077765" y="1215038"/>
                  <a:pt x="2956320" y="1287724"/>
                  <a:pt x="3117055" y="1319707"/>
                </a:cubicBezTo>
                <a:cubicBezTo>
                  <a:pt x="3124198" y="1319707"/>
                  <a:pt x="3106339" y="1409837"/>
                  <a:pt x="3099196" y="1459264"/>
                </a:cubicBezTo>
                <a:cubicBezTo>
                  <a:pt x="3092052" y="1499968"/>
                  <a:pt x="3059905" y="1549396"/>
                  <a:pt x="3124198" y="1578470"/>
                </a:cubicBezTo>
                <a:cubicBezTo>
                  <a:pt x="3163490" y="1593007"/>
                  <a:pt x="3234927" y="1523228"/>
                  <a:pt x="3242071" y="1462171"/>
                </a:cubicBezTo>
                <a:cubicBezTo>
                  <a:pt x="3249214" y="1406930"/>
                  <a:pt x="3256358" y="1351689"/>
                  <a:pt x="3242071" y="1299354"/>
                </a:cubicBezTo>
                <a:cubicBezTo>
                  <a:pt x="3224212" y="1235390"/>
                  <a:pt x="3252786" y="1200500"/>
                  <a:pt x="3317080" y="1183056"/>
                </a:cubicBezTo>
                <a:cubicBezTo>
                  <a:pt x="3384945" y="1162704"/>
                  <a:pt x="3420664" y="1124907"/>
                  <a:pt x="3452811" y="1072572"/>
                </a:cubicBezTo>
                <a:cubicBezTo>
                  <a:pt x="3531392" y="944644"/>
                  <a:pt x="3624261" y="822532"/>
                  <a:pt x="3670696" y="682973"/>
                </a:cubicBezTo>
                <a:cubicBezTo>
                  <a:pt x="3677840" y="656807"/>
                  <a:pt x="3692127" y="624825"/>
                  <a:pt x="3752849" y="613194"/>
                </a:cubicBezTo>
                <a:cubicBezTo>
                  <a:pt x="3659980" y="991164"/>
                  <a:pt x="3420664" y="1334243"/>
                  <a:pt x="3434952" y="1723843"/>
                </a:cubicBezTo>
                <a:cubicBezTo>
                  <a:pt x="3509961" y="1619174"/>
                  <a:pt x="3513533" y="1494154"/>
                  <a:pt x="3567111" y="1380763"/>
                </a:cubicBezTo>
                <a:cubicBezTo>
                  <a:pt x="3606402" y="1462171"/>
                  <a:pt x="3563540" y="1537765"/>
                  <a:pt x="3542109" y="1613360"/>
                </a:cubicBezTo>
                <a:cubicBezTo>
                  <a:pt x="3524249" y="1677323"/>
                  <a:pt x="3520677" y="1735472"/>
                  <a:pt x="3631405" y="1741287"/>
                </a:cubicBezTo>
                <a:cubicBezTo>
                  <a:pt x="3642121" y="1741287"/>
                  <a:pt x="3649265" y="1741287"/>
                  <a:pt x="3659980" y="1741287"/>
                </a:cubicBezTo>
                <a:cubicBezTo>
                  <a:pt x="3706414" y="1718028"/>
                  <a:pt x="3727846" y="1686046"/>
                  <a:pt x="3742133" y="1645341"/>
                </a:cubicBezTo>
                <a:cubicBezTo>
                  <a:pt x="3749277" y="1622082"/>
                  <a:pt x="3763564" y="1590100"/>
                  <a:pt x="3795712" y="1590100"/>
                </a:cubicBezTo>
                <a:cubicBezTo>
                  <a:pt x="3917155" y="1593007"/>
                  <a:pt x="3952874" y="1514506"/>
                  <a:pt x="3988593" y="1438912"/>
                </a:cubicBezTo>
                <a:cubicBezTo>
                  <a:pt x="4049315" y="1479616"/>
                  <a:pt x="4006452" y="1514506"/>
                  <a:pt x="4010024" y="1546488"/>
                </a:cubicBezTo>
                <a:cubicBezTo>
                  <a:pt x="4013596" y="1566840"/>
                  <a:pt x="4017167" y="1587192"/>
                  <a:pt x="4049315" y="1587192"/>
                </a:cubicBezTo>
                <a:cubicBezTo>
                  <a:pt x="4074317" y="1587192"/>
                  <a:pt x="4106465" y="1578470"/>
                  <a:pt x="4106465" y="1558118"/>
                </a:cubicBezTo>
                <a:cubicBezTo>
                  <a:pt x="4110036" y="1430190"/>
                  <a:pt x="4281487" y="1357503"/>
                  <a:pt x="4281487" y="1223760"/>
                </a:cubicBezTo>
                <a:cubicBezTo>
                  <a:pt x="4281487" y="1142351"/>
                  <a:pt x="4377927" y="1264465"/>
                  <a:pt x="4417219" y="1197593"/>
                </a:cubicBezTo>
                <a:cubicBezTo>
                  <a:pt x="4427935" y="1183056"/>
                  <a:pt x="4442220" y="1238297"/>
                  <a:pt x="4438649" y="1261557"/>
                </a:cubicBezTo>
                <a:cubicBezTo>
                  <a:pt x="4435078" y="1284817"/>
                  <a:pt x="4410074" y="1305169"/>
                  <a:pt x="4427935" y="1334243"/>
                </a:cubicBezTo>
                <a:cubicBezTo>
                  <a:pt x="4492228" y="1348781"/>
                  <a:pt x="4517230" y="1310983"/>
                  <a:pt x="4535090" y="1276094"/>
                </a:cubicBezTo>
                <a:cubicBezTo>
                  <a:pt x="4577952" y="1200500"/>
                  <a:pt x="4627958" y="1124907"/>
                  <a:pt x="4642246" y="1040590"/>
                </a:cubicBezTo>
                <a:cubicBezTo>
                  <a:pt x="4645817" y="1011516"/>
                  <a:pt x="4663677" y="994071"/>
                  <a:pt x="4699396" y="996979"/>
                </a:cubicBezTo>
                <a:cubicBezTo>
                  <a:pt x="4745832" y="1002793"/>
                  <a:pt x="4731544" y="1031868"/>
                  <a:pt x="4727971" y="1055128"/>
                </a:cubicBezTo>
                <a:cubicBezTo>
                  <a:pt x="4724399" y="1069665"/>
                  <a:pt x="4713683" y="1084202"/>
                  <a:pt x="4738688" y="1098740"/>
                </a:cubicBezTo>
                <a:cubicBezTo>
                  <a:pt x="4992291" y="758568"/>
                  <a:pt x="4978002" y="578305"/>
                  <a:pt x="5185172" y="197429"/>
                </a:cubicBezTo>
                <a:cubicBezTo>
                  <a:pt x="5224462" y="281744"/>
                  <a:pt x="5195887" y="342801"/>
                  <a:pt x="5188744" y="400950"/>
                </a:cubicBezTo>
                <a:cubicBezTo>
                  <a:pt x="5170883" y="546323"/>
                  <a:pt x="5138736" y="456192"/>
                  <a:pt x="5117306" y="601565"/>
                </a:cubicBezTo>
                <a:cubicBezTo>
                  <a:pt x="5106590" y="671344"/>
                  <a:pt x="5070871" y="735308"/>
                  <a:pt x="5128021" y="813809"/>
                </a:cubicBezTo>
                <a:cubicBezTo>
                  <a:pt x="5167312" y="866143"/>
                  <a:pt x="5124450" y="950459"/>
                  <a:pt x="5092302" y="1014423"/>
                </a:cubicBezTo>
                <a:cubicBezTo>
                  <a:pt x="5063727" y="1066758"/>
                  <a:pt x="5056585" y="1119092"/>
                  <a:pt x="5092302" y="1188871"/>
                </a:cubicBezTo>
                <a:cubicBezTo>
                  <a:pt x="5113734" y="1124907"/>
                  <a:pt x="5131592" y="1075480"/>
                  <a:pt x="5145880" y="1026053"/>
                </a:cubicBezTo>
                <a:cubicBezTo>
                  <a:pt x="5156596" y="985349"/>
                  <a:pt x="5181600" y="962089"/>
                  <a:pt x="5235177" y="964997"/>
                </a:cubicBezTo>
                <a:cubicBezTo>
                  <a:pt x="5263752" y="964997"/>
                  <a:pt x="5303044" y="956275"/>
                  <a:pt x="5317331" y="985349"/>
                </a:cubicBezTo>
                <a:cubicBezTo>
                  <a:pt x="5331618" y="1008608"/>
                  <a:pt x="5317331" y="1040590"/>
                  <a:pt x="5292327" y="1052221"/>
                </a:cubicBezTo>
                <a:cubicBezTo>
                  <a:pt x="5245894" y="1066758"/>
                  <a:pt x="5203031" y="1081295"/>
                  <a:pt x="5199458" y="1130722"/>
                </a:cubicBezTo>
                <a:cubicBezTo>
                  <a:pt x="5192315" y="1197593"/>
                  <a:pt x="5220889" y="1159796"/>
                  <a:pt x="5256608" y="1148166"/>
                </a:cubicBezTo>
                <a:cubicBezTo>
                  <a:pt x="5295899" y="1136536"/>
                  <a:pt x="5306616" y="1171426"/>
                  <a:pt x="5299471" y="1194686"/>
                </a:cubicBezTo>
                <a:cubicBezTo>
                  <a:pt x="5267324" y="1281909"/>
                  <a:pt x="5324474" y="1372040"/>
                  <a:pt x="5278039" y="1462171"/>
                </a:cubicBezTo>
                <a:cubicBezTo>
                  <a:pt x="5392339" y="1438912"/>
                  <a:pt x="5442347" y="1389485"/>
                  <a:pt x="5460205" y="1284817"/>
                </a:cubicBezTo>
                <a:cubicBezTo>
                  <a:pt x="5463777" y="1247020"/>
                  <a:pt x="5456634" y="1206315"/>
                  <a:pt x="5488780" y="1171426"/>
                </a:cubicBezTo>
                <a:cubicBezTo>
                  <a:pt x="5502175" y="1156162"/>
                  <a:pt x="5517579" y="1140898"/>
                  <a:pt x="5539513" y="1140353"/>
                </a:cubicBezTo>
                <a:lnTo>
                  <a:pt x="5552720" y="1143022"/>
                </a:lnTo>
                <a:lnTo>
                  <a:pt x="5574208" y="1115811"/>
                </a:lnTo>
                <a:cubicBezTo>
                  <a:pt x="5609034" y="1085646"/>
                  <a:pt x="5659040" y="1068202"/>
                  <a:pt x="5734050" y="1075470"/>
                </a:cubicBezTo>
                <a:cubicBezTo>
                  <a:pt x="5776912" y="1078377"/>
                  <a:pt x="5809058" y="1055118"/>
                  <a:pt x="5798343" y="1020228"/>
                </a:cubicBezTo>
                <a:cubicBezTo>
                  <a:pt x="5776912" y="953357"/>
                  <a:pt x="5837634" y="921375"/>
                  <a:pt x="5884068" y="883578"/>
                </a:cubicBezTo>
                <a:cubicBezTo>
                  <a:pt x="5966221" y="816706"/>
                  <a:pt x="6051947" y="752742"/>
                  <a:pt x="6066234" y="645166"/>
                </a:cubicBezTo>
                <a:cubicBezTo>
                  <a:pt x="6130528" y="665519"/>
                  <a:pt x="6123384" y="700408"/>
                  <a:pt x="6109096" y="732391"/>
                </a:cubicBezTo>
                <a:cubicBezTo>
                  <a:pt x="6073377" y="816706"/>
                  <a:pt x="6034087" y="901023"/>
                  <a:pt x="5998368" y="985338"/>
                </a:cubicBezTo>
                <a:cubicBezTo>
                  <a:pt x="5976937" y="1040581"/>
                  <a:pt x="5944790" y="1095822"/>
                  <a:pt x="5969793" y="1168509"/>
                </a:cubicBezTo>
                <a:cubicBezTo>
                  <a:pt x="6098380" y="1104545"/>
                  <a:pt x="6123384" y="996969"/>
                  <a:pt x="6162674" y="909745"/>
                </a:cubicBezTo>
                <a:cubicBezTo>
                  <a:pt x="6212681" y="802169"/>
                  <a:pt x="6305549" y="738205"/>
                  <a:pt x="6412705" y="659704"/>
                </a:cubicBezTo>
                <a:cubicBezTo>
                  <a:pt x="6441280" y="738205"/>
                  <a:pt x="6362699" y="787632"/>
                  <a:pt x="6366271" y="851596"/>
                </a:cubicBezTo>
                <a:cubicBezTo>
                  <a:pt x="6376987" y="854503"/>
                  <a:pt x="6398418" y="860319"/>
                  <a:pt x="6398418" y="860319"/>
                </a:cubicBezTo>
                <a:cubicBezTo>
                  <a:pt x="6455568" y="755650"/>
                  <a:pt x="6562724" y="709131"/>
                  <a:pt x="6694884" y="691686"/>
                </a:cubicBezTo>
                <a:cubicBezTo>
                  <a:pt x="6762750" y="685871"/>
                  <a:pt x="6784181" y="648074"/>
                  <a:pt x="6816327" y="610277"/>
                </a:cubicBezTo>
                <a:cubicBezTo>
                  <a:pt x="6927056" y="482349"/>
                  <a:pt x="7027068" y="345699"/>
                  <a:pt x="7177087" y="238123"/>
                </a:cubicBezTo>
                <a:cubicBezTo>
                  <a:pt x="7159228" y="363144"/>
                  <a:pt x="7059215" y="461997"/>
                  <a:pt x="7016353" y="592833"/>
                </a:cubicBezTo>
                <a:cubicBezTo>
                  <a:pt x="7180659" y="488164"/>
                  <a:pt x="7266384" y="351513"/>
                  <a:pt x="7366396" y="226493"/>
                </a:cubicBezTo>
                <a:cubicBezTo>
                  <a:pt x="7412830" y="168344"/>
                  <a:pt x="7469981" y="116010"/>
                  <a:pt x="7494984" y="49138"/>
                </a:cubicBezTo>
                <a:cubicBezTo>
                  <a:pt x="7500342" y="31693"/>
                  <a:pt x="7511727" y="4436"/>
                  <a:pt x="7538181" y="484"/>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80C359A0-42AB-94DC-FB71-3934B30B60BE}"/>
              </a:ext>
            </a:extLst>
          </p:cNvPr>
          <p:cNvSpPr>
            <a:spLocks noGrp="1"/>
          </p:cNvSpPr>
          <p:nvPr>
            <p:ph type="title"/>
          </p:nvPr>
        </p:nvSpPr>
        <p:spPr>
          <a:xfrm>
            <a:off x="838200" y="365125"/>
            <a:ext cx="10515600" cy="1325563"/>
          </a:xfrm>
        </p:spPr>
        <p:txBody>
          <a:bodyPr>
            <a:normAutofit/>
          </a:bodyPr>
          <a:lstStyle/>
          <a:p>
            <a:pPr algn="ctr"/>
            <a:r>
              <a:rPr lang="en-US" b="1" dirty="0">
                <a:latin typeface="Arial Rounded MT Bold" panose="020F0704030504030204" pitchFamily="34" charset="77"/>
              </a:rPr>
              <a:t>Learned Excel Functionality </a:t>
            </a:r>
          </a:p>
        </p:txBody>
      </p:sp>
      <p:graphicFrame>
        <p:nvGraphicFramePr>
          <p:cNvPr id="5" name="Content Placeholder 2">
            <a:extLst>
              <a:ext uri="{FF2B5EF4-FFF2-40B4-BE49-F238E27FC236}">
                <a16:creationId xmlns:a16="http://schemas.microsoft.com/office/drawing/2014/main" id="{5E1D2B85-02BB-2EAC-E1DF-73E9F0159019}"/>
              </a:ext>
            </a:extLst>
          </p:cNvPr>
          <p:cNvGraphicFramePr>
            <a:graphicFrameLocks noGrp="1"/>
          </p:cNvGraphicFramePr>
          <p:nvPr>
            <p:ph idx="1"/>
            <p:extLst>
              <p:ext uri="{D42A27DB-BD31-4B8C-83A1-F6EECF244321}">
                <p14:modId xmlns:p14="http://schemas.microsoft.com/office/powerpoint/2010/main" val="3163091034"/>
              </p:ext>
            </p:extLst>
          </p:nvPr>
        </p:nvGraphicFramePr>
        <p:xfrm>
          <a:off x="447040" y="2011363"/>
          <a:ext cx="11236960" cy="45824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96160559"/>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5">
            <a:extLst>
              <a:ext uri="{FF2B5EF4-FFF2-40B4-BE49-F238E27FC236}">
                <a16:creationId xmlns:a16="http://schemas.microsoft.com/office/drawing/2014/main" id="{98DED6BC-9A3E-48D4-AD7C-A56D63F54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17">
            <a:extLst>
              <a:ext uri="{FF2B5EF4-FFF2-40B4-BE49-F238E27FC236}">
                <a16:creationId xmlns:a16="http://schemas.microsoft.com/office/drawing/2014/main" id="{6B6E033A-DB2E-49B8-B600-B38E0C280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070" y="1780058"/>
            <a:ext cx="3781618" cy="2899147"/>
          </a:xfrm>
          <a:custGeom>
            <a:avLst/>
            <a:gdLst>
              <a:gd name="connsiteX0" fmla="*/ 5462602 w 5470628"/>
              <a:gd name="connsiteY0" fmla="*/ 1413608 h 3193741"/>
              <a:gd name="connsiteX1" fmla="*/ 5465724 w 5470628"/>
              <a:gd name="connsiteY1" fmla="*/ 1421881 h 3193741"/>
              <a:gd name="connsiteX2" fmla="*/ 5465025 w 5470628"/>
              <a:gd name="connsiteY2" fmla="*/ 1466556 h 3193741"/>
              <a:gd name="connsiteX3" fmla="*/ 5463208 w 5470628"/>
              <a:gd name="connsiteY3" fmla="*/ 1466226 h 3193741"/>
              <a:gd name="connsiteX4" fmla="*/ 5463242 w 5470628"/>
              <a:gd name="connsiteY4" fmla="*/ 1451866 h 3193741"/>
              <a:gd name="connsiteX5" fmla="*/ 5462894 w 5470628"/>
              <a:gd name="connsiteY5" fmla="*/ 1423194 h 3193741"/>
              <a:gd name="connsiteX6" fmla="*/ 5461417 w 5470628"/>
              <a:gd name="connsiteY6" fmla="*/ 1391849 h 3193741"/>
              <a:gd name="connsiteX7" fmla="*/ 5462246 w 5470628"/>
              <a:gd name="connsiteY7" fmla="*/ 1401944 h 3193741"/>
              <a:gd name="connsiteX8" fmla="*/ 5462602 w 5470628"/>
              <a:gd name="connsiteY8" fmla="*/ 1413608 h 3193741"/>
              <a:gd name="connsiteX9" fmla="*/ 5459078 w 5470628"/>
              <a:gd name="connsiteY9" fmla="*/ 1404268 h 3193741"/>
              <a:gd name="connsiteX10" fmla="*/ 5460137 w 5470628"/>
              <a:gd name="connsiteY10" fmla="*/ 1393780 h 3193741"/>
              <a:gd name="connsiteX11" fmla="*/ 5461417 w 5470628"/>
              <a:gd name="connsiteY11" fmla="*/ 1391849 h 3193741"/>
              <a:gd name="connsiteX12" fmla="*/ 614271 w 5470628"/>
              <a:gd name="connsiteY12" fmla="*/ 1052206 h 3193741"/>
              <a:gd name="connsiteX13" fmla="*/ 611497 w 5470628"/>
              <a:gd name="connsiteY13" fmla="*/ 1055389 h 3193741"/>
              <a:gd name="connsiteX14" fmla="*/ 630277 w 5470628"/>
              <a:gd name="connsiteY14" fmla="*/ 1065215 h 3193741"/>
              <a:gd name="connsiteX15" fmla="*/ 651856 w 5470628"/>
              <a:gd name="connsiteY15" fmla="*/ 1067584 h 3193741"/>
              <a:gd name="connsiteX16" fmla="*/ 614271 w 5470628"/>
              <a:gd name="connsiteY16" fmla="*/ 1052206 h 3193741"/>
              <a:gd name="connsiteX17" fmla="*/ 810628 w 5470628"/>
              <a:gd name="connsiteY17" fmla="*/ 695550 h 3193741"/>
              <a:gd name="connsiteX18" fmla="*/ 1033084 w 5470628"/>
              <a:gd name="connsiteY18" fmla="*/ 791270 h 3193741"/>
              <a:gd name="connsiteX19" fmla="*/ 1036153 w 5470628"/>
              <a:gd name="connsiteY19" fmla="*/ 788050 h 3193741"/>
              <a:gd name="connsiteX20" fmla="*/ 810628 w 5470628"/>
              <a:gd name="connsiteY20" fmla="*/ 695550 h 3193741"/>
              <a:gd name="connsiteX21" fmla="*/ 4850908 w 5470628"/>
              <a:gd name="connsiteY21" fmla="*/ 727 h 3193741"/>
              <a:gd name="connsiteX22" fmla="*/ 4858584 w 5470628"/>
              <a:gd name="connsiteY22" fmla="*/ 13795 h 3193741"/>
              <a:gd name="connsiteX23" fmla="*/ 4843408 w 5470628"/>
              <a:gd name="connsiteY23" fmla="*/ 37224 h 3193741"/>
              <a:gd name="connsiteX24" fmla="*/ 4871062 w 5470628"/>
              <a:gd name="connsiteY24" fmla="*/ 78954 h 3193741"/>
              <a:gd name="connsiteX25" fmla="*/ 4989038 w 5470628"/>
              <a:gd name="connsiteY25" fmla="*/ 66799 h 3193741"/>
              <a:gd name="connsiteX26" fmla="*/ 5002636 w 5470628"/>
              <a:gd name="connsiteY26" fmla="*/ 79388 h 3193741"/>
              <a:gd name="connsiteX27" fmla="*/ 5008332 w 5470628"/>
              <a:gd name="connsiteY27" fmla="*/ 140859 h 3193741"/>
              <a:gd name="connsiteX28" fmla="*/ 5014326 w 5470628"/>
              <a:gd name="connsiteY28" fmla="*/ 155555 h 3193741"/>
              <a:gd name="connsiteX29" fmla="*/ 5030704 w 5470628"/>
              <a:gd name="connsiteY29" fmla="*/ 221190 h 3193741"/>
              <a:gd name="connsiteX30" fmla="*/ 5097262 w 5470628"/>
              <a:gd name="connsiteY30" fmla="*/ 317759 h 3193741"/>
              <a:gd name="connsiteX31" fmla="*/ 5165084 w 5470628"/>
              <a:gd name="connsiteY31" fmla="*/ 373367 h 3193741"/>
              <a:gd name="connsiteX32" fmla="*/ 5174137 w 5470628"/>
              <a:gd name="connsiteY32" fmla="*/ 389353 h 3193741"/>
              <a:gd name="connsiteX33" fmla="*/ 5192507 w 5470628"/>
              <a:gd name="connsiteY33" fmla="*/ 453561 h 3193741"/>
              <a:gd name="connsiteX34" fmla="*/ 5187160 w 5470628"/>
              <a:gd name="connsiteY34" fmla="*/ 467732 h 3193741"/>
              <a:gd name="connsiteX35" fmla="*/ 5160106 w 5470628"/>
              <a:gd name="connsiteY35" fmla="*/ 486904 h 3193741"/>
              <a:gd name="connsiteX36" fmla="*/ 5138948 w 5470628"/>
              <a:gd name="connsiteY36" fmla="*/ 528614 h 3193741"/>
              <a:gd name="connsiteX37" fmla="*/ 5097016 w 5470628"/>
              <a:gd name="connsiteY37" fmla="*/ 589923 h 3193741"/>
              <a:gd name="connsiteX38" fmla="*/ 5075869 w 5470628"/>
              <a:gd name="connsiteY38" fmla="*/ 608381 h 3193741"/>
              <a:gd name="connsiteX39" fmla="*/ 5093172 w 5470628"/>
              <a:gd name="connsiteY39" fmla="*/ 618385 h 3193741"/>
              <a:gd name="connsiteX40" fmla="*/ 5153518 w 5470628"/>
              <a:gd name="connsiteY40" fmla="*/ 687474 h 3193741"/>
              <a:gd name="connsiteX41" fmla="*/ 5074984 w 5470628"/>
              <a:gd name="connsiteY41" fmla="*/ 776941 h 3193741"/>
              <a:gd name="connsiteX42" fmla="*/ 5033348 w 5470628"/>
              <a:gd name="connsiteY42" fmla="*/ 805473 h 3193741"/>
              <a:gd name="connsiteX43" fmla="*/ 5116847 w 5470628"/>
              <a:gd name="connsiteY43" fmla="*/ 803426 h 3193741"/>
              <a:gd name="connsiteX44" fmla="*/ 5147902 w 5470628"/>
              <a:gd name="connsiteY44" fmla="*/ 833118 h 3193741"/>
              <a:gd name="connsiteX45" fmla="*/ 5161665 w 5470628"/>
              <a:gd name="connsiteY45" fmla="*/ 848297 h 3193741"/>
              <a:gd name="connsiteX46" fmla="*/ 5246520 w 5470628"/>
              <a:gd name="connsiteY46" fmla="*/ 942412 h 3193741"/>
              <a:gd name="connsiteX47" fmla="*/ 5235368 w 5470628"/>
              <a:gd name="connsiteY47" fmla="*/ 972946 h 3193741"/>
              <a:gd name="connsiteX48" fmla="*/ 5113739 w 5470628"/>
              <a:gd name="connsiteY48" fmla="*/ 1128845 h 3193741"/>
              <a:gd name="connsiteX49" fmla="*/ 5255034 w 5470628"/>
              <a:gd name="connsiteY49" fmla="*/ 1151117 h 3193741"/>
              <a:gd name="connsiteX50" fmla="*/ 5267513 w 5470628"/>
              <a:gd name="connsiteY50" fmla="*/ 1216275 h 3193741"/>
              <a:gd name="connsiteX51" fmla="*/ 5343113 w 5470628"/>
              <a:gd name="connsiteY51" fmla="*/ 1281854 h 3193741"/>
              <a:gd name="connsiteX52" fmla="*/ 5452014 w 5470628"/>
              <a:gd name="connsiteY52" fmla="*/ 1385543 h 3193741"/>
              <a:gd name="connsiteX53" fmla="*/ 5459078 w 5470628"/>
              <a:gd name="connsiteY53" fmla="*/ 1404268 h 3193741"/>
              <a:gd name="connsiteX54" fmla="*/ 5458838 w 5470628"/>
              <a:gd name="connsiteY54" fmla="*/ 1406644 h 3193741"/>
              <a:gd name="connsiteX55" fmla="*/ 5455752 w 5470628"/>
              <a:gd name="connsiteY55" fmla="*/ 1450751 h 3193741"/>
              <a:gd name="connsiteX56" fmla="*/ 5454594 w 5470628"/>
              <a:gd name="connsiteY56" fmla="*/ 1464662 h 3193741"/>
              <a:gd name="connsiteX57" fmla="*/ 5447215 w 5470628"/>
              <a:gd name="connsiteY57" fmla="*/ 1463321 h 3193741"/>
              <a:gd name="connsiteX58" fmla="*/ 5433934 w 5470628"/>
              <a:gd name="connsiteY58" fmla="*/ 1458428 h 3193741"/>
              <a:gd name="connsiteX59" fmla="*/ 5424276 w 5470628"/>
              <a:gd name="connsiteY59" fmla="*/ 1477014 h 3193741"/>
              <a:gd name="connsiteX60" fmla="*/ 5444628 w 5470628"/>
              <a:gd name="connsiteY60" fmla="*/ 1511562 h 3193741"/>
              <a:gd name="connsiteX61" fmla="*/ 5453752 w 5470628"/>
              <a:gd name="connsiteY61" fmla="*/ 1474786 h 3193741"/>
              <a:gd name="connsiteX62" fmla="*/ 5454594 w 5470628"/>
              <a:gd name="connsiteY62" fmla="*/ 1464662 h 3193741"/>
              <a:gd name="connsiteX63" fmla="*/ 5463208 w 5470628"/>
              <a:gd name="connsiteY63" fmla="*/ 1466226 h 3193741"/>
              <a:gd name="connsiteX64" fmla="*/ 5463164 w 5470628"/>
              <a:gd name="connsiteY64" fmla="*/ 1484226 h 3193741"/>
              <a:gd name="connsiteX65" fmla="*/ 5456160 w 5470628"/>
              <a:gd name="connsiteY65" fmla="*/ 1575885 h 3193741"/>
              <a:gd name="connsiteX66" fmla="*/ 5345636 w 5470628"/>
              <a:gd name="connsiteY66" fmla="*/ 1714543 h 3193741"/>
              <a:gd name="connsiteX67" fmla="*/ 5251319 w 5470628"/>
              <a:gd name="connsiteY67" fmla="*/ 1775792 h 3193741"/>
              <a:gd name="connsiteX68" fmla="*/ 5043512 w 5470628"/>
              <a:gd name="connsiteY68" fmla="*/ 2027305 h 3193741"/>
              <a:gd name="connsiteX69" fmla="*/ 4978144 w 5470628"/>
              <a:gd name="connsiteY69" fmla="*/ 2108535 h 3193741"/>
              <a:gd name="connsiteX70" fmla="*/ 5031476 w 5470628"/>
              <a:gd name="connsiteY70" fmla="*/ 2128173 h 3193741"/>
              <a:gd name="connsiteX71" fmla="*/ 4937389 w 5470628"/>
              <a:gd name="connsiteY71" fmla="*/ 2216441 h 3193741"/>
              <a:gd name="connsiteX72" fmla="*/ 4826122 w 5470628"/>
              <a:gd name="connsiteY72" fmla="*/ 2315331 h 3193741"/>
              <a:gd name="connsiteX73" fmla="*/ 2544647 w 5470628"/>
              <a:gd name="connsiteY73" fmla="*/ 3190975 h 3193741"/>
              <a:gd name="connsiteX74" fmla="*/ 1328257 w 5470628"/>
              <a:gd name="connsiteY74" fmla="*/ 3153006 h 3193741"/>
              <a:gd name="connsiteX75" fmla="*/ 977943 w 5470628"/>
              <a:gd name="connsiteY75" fmla="*/ 3082502 h 3193741"/>
              <a:gd name="connsiteX76" fmla="*/ 854473 w 5470628"/>
              <a:gd name="connsiteY76" fmla="*/ 2994250 h 3193741"/>
              <a:gd name="connsiteX77" fmla="*/ 811593 w 5470628"/>
              <a:gd name="connsiteY77" fmla="*/ 2970498 h 3193741"/>
              <a:gd name="connsiteX78" fmla="*/ 707024 w 5470628"/>
              <a:gd name="connsiteY78" fmla="*/ 2945439 h 3193741"/>
              <a:gd name="connsiteX79" fmla="*/ 523487 w 5470628"/>
              <a:gd name="connsiteY79" fmla="*/ 2886053 h 3193741"/>
              <a:gd name="connsiteX80" fmla="*/ 587884 w 5470628"/>
              <a:gd name="connsiteY80" fmla="*/ 2859746 h 3193741"/>
              <a:gd name="connsiteX81" fmla="*/ 779426 w 5470628"/>
              <a:gd name="connsiteY81" fmla="*/ 2885897 h 3193741"/>
              <a:gd name="connsiteX82" fmla="*/ 917288 w 5470628"/>
              <a:gd name="connsiteY82" fmla="*/ 2882248 h 3193741"/>
              <a:gd name="connsiteX83" fmla="*/ 718684 w 5470628"/>
              <a:gd name="connsiteY83" fmla="*/ 2819941 h 3193741"/>
              <a:gd name="connsiteX84" fmla="*/ 524650 w 5470628"/>
              <a:gd name="connsiteY84" fmla="*/ 2731220 h 3193741"/>
              <a:gd name="connsiteX85" fmla="*/ 670138 w 5470628"/>
              <a:gd name="connsiteY85" fmla="*/ 2735189 h 3193741"/>
              <a:gd name="connsiteX86" fmla="*/ 675382 w 5470628"/>
              <a:gd name="connsiteY86" fmla="*/ 2719369 h 3193741"/>
              <a:gd name="connsiteX87" fmla="*/ 542021 w 5470628"/>
              <a:gd name="connsiteY87" fmla="*/ 2601946 h 3193741"/>
              <a:gd name="connsiteX88" fmla="*/ 476895 w 5470628"/>
              <a:gd name="connsiteY88" fmla="*/ 2555976 h 3193741"/>
              <a:gd name="connsiteX89" fmla="*/ 188751 w 5470628"/>
              <a:gd name="connsiteY89" fmla="*/ 2428830 h 3193741"/>
              <a:gd name="connsiteX90" fmla="*/ 456762 w 5470628"/>
              <a:gd name="connsiteY90" fmla="*/ 2468731 h 3193741"/>
              <a:gd name="connsiteX91" fmla="*/ 174514 w 5470628"/>
              <a:gd name="connsiteY91" fmla="*/ 2345378 h 3193741"/>
              <a:gd name="connsiteX92" fmla="*/ 38827 w 5470628"/>
              <a:gd name="connsiteY92" fmla="*/ 2303685 h 3193741"/>
              <a:gd name="connsiteX93" fmla="*/ 3281 w 5470628"/>
              <a:gd name="connsiteY93" fmla="*/ 2273587 h 3193741"/>
              <a:gd name="connsiteX94" fmla="*/ 61590 w 5470628"/>
              <a:gd name="connsiteY94" fmla="*/ 2259170 h 3193741"/>
              <a:gd name="connsiteX95" fmla="*/ 242291 w 5470628"/>
              <a:gd name="connsiteY95" fmla="*/ 2250569 h 3193741"/>
              <a:gd name="connsiteX96" fmla="*/ 13205 w 5470628"/>
              <a:gd name="connsiteY96" fmla="*/ 2172263 h 3193741"/>
              <a:gd name="connsiteX97" fmla="*/ 180810 w 5470628"/>
              <a:gd name="connsiteY97" fmla="*/ 2168333 h 3193741"/>
              <a:gd name="connsiteX98" fmla="*/ 226020 w 5470628"/>
              <a:gd name="connsiteY98" fmla="*/ 2121100 h 3193741"/>
              <a:gd name="connsiteX99" fmla="*/ 299145 w 5470628"/>
              <a:gd name="connsiteY99" fmla="*/ 2044862 h 3193741"/>
              <a:gd name="connsiteX100" fmla="*/ 350236 w 5470628"/>
              <a:gd name="connsiteY100" fmla="*/ 2001187 h 3193741"/>
              <a:gd name="connsiteX101" fmla="*/ 365223 w 5470628"/>
              <a:gd name="connsiteY101" fmla="*/ 1881218 h 3193741"/>
              <a:gd name="connsiteX102" fmla="*/ 310707 w 5470628"/>
              <a:gd name="connsiteY102" fmla="*/ 1758752 h 3193741"/>
              <a:gd name="connsiteX103" fmla="*/ 181659 w 5470628"/>
              <a:gd name="connsiteY103" fmla="*/ 1709137 h 3193741"/>
              <a:gd name="connsiteX104" fmla="*/ 213063 w 5470628"/>
              <a:gd name="connsiteY104" fmla="*/ 1632021 h 3193741"/>
              <a:gd name="connsiteX105" fmla="*/ 481390 w 5470628"/>
              <a:gd name="connsiteY105" fmla="*/ 1644125 h 3193741"/>
              <a:gd name="connsiteX106" fmla="*/ 68930 w 5470628"/>
              <a:gd name="connsiteY106" fmla="*/ 1457537 h 3193741"/>
              <a:gd name="connsiteX107" fmla="*/ 135138 w 5470628"/>
              <a:gd name="connsiteY107" fmla="*/ 1440976 h 3193741"/>
              <a:gd name="connsiteX108" fmla="*/ 131611 w 5470628"/>
              <a:gd name="connsiteY108" fmla="*/ 1427642 h 3193741"/>
              <a:gd name="connsiteX109" fmla="*/ 130443 w 5470628"/>
              <a:gd name="connsiteY109" fmla="*/ 1343795 h 3193741"/>
              <a:gd name="connsiteX110" fmla="*/ 138930 w 5470628"/>
              <a:gd name="connsiteY110" fmla="*/ 1304094 h 3193741"/>
              <a:gd name="connsiteX111" fmla="*/ 118409 w 5470628"/>
              <a:gd name="connsiteY111" fmla="*/ 1262212 h 3193741"/>
              <a:gd name="connsiteX112" fmla="*/ 421410 w 5470628"/>
              <a:gd name="connsiteY112" fmla="*/ 1304757 h 3193741"/>
              <a:gd name="connsiteX113" fmla="*/ 655702 w 5470628"/>
              <a:gd name="connsiteY113" fmla="*/ 1291801 h 3193741"/>
              <a:gd name="connsiteX114" fmla="*/ 648299 w 5470628"/>
              <a:gd name="connsiteY114" fmla="*/ 1287715 h 3193741"/>
              <a:gd name="connsiteX115" fmla="*/ 531027 w 5470628"/>
              <a:gd name="connsiteY115" fmla="*/ 1193967 h 3193741"/>
              <a:gd name="connsiteX116" fmla="*/ 526433 w 5470628"/>
              <a:gd name="connsiteY116" fmla="*/ 1191913 h 3193741"/>
              <a:gd name="connsiteX117" fmla="*/ 504666 w 5470628"/>
              <a:gd name="connsiteY117" fmla="*/ 1177230 h 3193741"/>
              <a:gd name="connsiteX118" fmla="*/ 482307 w 5470628"/>
              <a:gd name="connsiteY118" fmla="*/ 1162618 h 3193741"/>
              <a:gd name="connsiteX119" fmla="*/ 479029 w 5470628"/>
              <a:gd name="connsiteY119" fmla="*/ 1162540 h 3193741"/>
              <a:gd name="connsiteX120" fmla="*/ 447663 w 5470628"/>
              <a:gd name="connsiteY120" fmla="*/ 1132649 h 3193741"/>
              <a:gd name="connsiteX121" fmla="*/ 438547 w 5470628"/>
              <a:gd name="connsiteY121" fmla="*/ 1110977 h 3193741"/>
              <a:gd name="connsiteX122" fmla="*/ 405343 w 5470628"/>
              <a:gd name="connsiteY122" fmla="*/ 1089612 h 3193741"/>
              <a:gd name="connsiteX123" fmla="*/ 371373 w 5470628"/>
              <a:gd name="connsiteY123" fmla="*/ 1070238 h 3193741"/>
              <a:gd name="connsiteX124" fmla="*/ 290358 w 5470628"/>
              <a:gd name="connsiteY124" fmla="*/ 1059884 h 3193741"/>
              <a:gd name="connsiteX125" fmla="*/ 235140 w 5470628"/>
              <a:gd name="connsiteY125" fmla="*/ 1029322 h 3193741"/>
              <a:gd name="connsiteX126" fmla="*/ 300494 w 5470628"/>
              <a:gd name="connsiteY126" fmla="*/ 1032083 h 3193741"/>
              <a:gd name="connsiteX127" fmla="*/ 239661 w 5470628"/>
              <a:gd name="connsiteY127" fmla="*/ 997457 h 3193741"/>
              <a:gd name="connsiteX128" fmla="*/ 204788 w 5470628"/>
              <a:gd name="connsiteY128" fmla="*/ 959211 h 3193741"/>
              <a:gd name="connsiteX129" fmla="*/ 207583 w 5470628"/>
              <a:gd name="connsiteY129" fmla="*/ 947009 h 3193741"/>
              <a:gd name="connsiteX130" fmla="*/ 223061 w 5470628"/>
              <a:gd name="connsiteY130" fmla="*/ 947033 h 3193741"/>
              <a:gd name="connsiteX131" fmla="*/ 280015 w 5470628"/>
              <a:gd name="connsiteY131" fmla="*/ 972164 h 3193741"/>
              <a:gd name="connsiteX132" fmla="*/ 353948 w 5470628"/>
              <a:gd name="connsiteY132" fmla="*/ 1006865 h 3193741"/>
              <a:gd name="connsiteX133" fmla="*/ 240466 w 5470628"/>
              <a:gd name="connsiteY133" fmla="*/ 939943 h 3193741"/>
              <a:gd name="connsiteX134" fmla="*/ 158812 w 5470628"/>
              <a:gd name="connsiteY134" fmla="*/ 891467 h 3193741"/>
              <a:gd name="connsiteX135" fmla="*/ 139551 w 5470628"/>
              <a:gd name="connsiteY135" fmla="*/ 855364 h 3193741"/>
              <a:gd name="connsiteX136" fmla="*/ 145731 w 5470628"/>
              <a:gd name="connsiteY136" fmla="*/ 844888 h 3193741"/>
              <a:gd name="connsiteX137" fmla="*/ 158154 w 5470628"/>
              <a:gd name="connsiteY137" fmla="*/ 848366 h 3193741"/>
              <a:gd name="connsiteX138" fmla="*/ 169370 w 5470628"/>
              <a:gd name="connsiteY138" fmla="*/ 856260 h 3193741"/>
              <a:gd name="connsiteX139" fmla="*/ 288295 w 5470628"/>
              <a:gd name="connsiteY139" fmla="*/ 915169 h 3193741"/>
              <a:gd name="connsiteX140" fmla="*/ 462694 w 5470628"/>
              <a:gd name="connsiteY140" fmla="*/ 994643 h 3193741"/>
              <a:gd name="connsiteX141" fmla="*/ 531910 w 5470628"/>
              <a:gd name="connsiteY141" fmla="*/ 1006664 h 3193741"/>
              <a:gd name="connsiteX142" fmla="*/ 333940 w 5470628"/>
              <a:gd name="connsiteY142" fmla="*/ 893507 h 3193741"/>
              <a:gd name="connsiteX143" fmla="*/ 181443 w 5470628"/>
              <a:gd name="connsiteY143" fmla="*/ 746608 h 3193741"/>
              <a:gd name="connsiteX144" fmla="*/ 162678 w 5470628"/>
              <a:gd name="connsiteY144" fmla="*/ 737018 h 3193741"/>
              <a:gd name="connsiteX145" fmla="*/ 156307 w 5470628"/>
              <a:gd name="connsiteY145" fmla="*/ 730435 h 3193741"/>
              <a:gd name="connsiteX146" fmla="*/ 117227 w 5470628"/>
              <a:gd name="connsiteY146" fmla="*/ 677515 h 3193741"/>
              <a:gd name="connsiteX147" fmla="*/ 113655 w 5470628"/>
              <a:gd name="connsiteY147" fmla="*/ 663474 h 3193741"/>
              <a:gd name="connsiteX148" fmla="*/ 115226 w 5470628"/>
              <a:gd name="connsiteY148" fmla="*/ 636712 h 3193741"/>
              <a:gd name="connsiteX149" fmla="*/ 105067 w 5470628"/>
              <a:gd name="connsiteY149" fmla="*/ 622046 h 3193741"/>
              <a:gd name="connsiteX150" fmla="*/ 104113 w 5470628"/>
              <a:gd name="connsiteY150" fmla="*/ 611722 h 3193741"/>
              <a:gd name="connsiteX151" fmla="*/ 118895 w 5470628"/>
              <a:gd name="connsiteY151" fmla="*/ 610169 h 3193741"/>
              <a:gd name="connsiteX152" fmla="*/ 163095 w 5470628"/>
              <a:gd name="connsiteY152" fmla="*/ 640642 h 3193741"/>
              <a:gd name="connsiteX153" fmla="*/ 185766 w 5470628"/>
              <a:gd name="connsiteY153" fmla="*/ 641454 h 3193741"/>
              <a:gd name="connsiteX154" fmla="*/ 212892 w 5470628"/>
              <a:gd name="connsiteY154" fmla="*/ 637457 h 3193741"/>
              <a:gd name="connsiteX155" fmla="*/ 223932 w 5470628"/>
              <a:gd name="connsiteY155" fmla="*/ 647271 h 3193741"/>
              <a:gd name="connsiteX156" fmla="*/ 287167 w 5470628"/>
              <a:gd name="connsiteY156" fmla="*/ 691571 h 3193741"/>
              <a:gd name="connsiteX157" fmla="*/ 330380 w 5470628"/>
              <a:gd name="connsiteY157" fmla="*/ 692506 h 3193741"/>
              <a:gd name="connsiteX158" fmla="*/ 296172 w 5470628"/>
              <a:gd name="connsiteY158" fmla="*/ 688108 h 3193741"/>
              <a:gd name="connsiteX159" fmla="*/ 286974 w 5470628"/>
              <a:gd name="connsiteY159" fmla="*/ 674512 h 3193741"/>
              <a:gd name="connsiteX160" fmla="*/ 286166 w 5470628"/>
              <a:gd name="connsiteY160" fmla="*/ 661798 h 3193741"/>
              <a:gd name="connsiteX161" fmla="*/ 236268 w 5470628"/>
              <a:gd name="connsiteY161" fmla="*/ 635338 h 3193741"/>
              <a:gd name="connsiteX162" fmla="*/ 231734 w 5470628"/>
              <a:gd name="connsiteY162" fmla="*/ 634225 h 3193741"/>
              <a:gd name="connsiteX163" fmla="*/ 221253 w 5470628"/>
              <a:gd name="connsiteY163" fmla="*/ 623870 h 3193741"/>
              <a:gd name="connsiteX164" fmla="*/ 237564 w 5470628"/>
              <a:gd name="connsiteY164" fmla="*/ 613590 h 3193741"/>
              <a:gd name="connsiteX165" fmla="*/ 282259 w 5470628"/>
              <a:gd name="connsiteY165" fmla="*/ 619091 h 3193741"/>
              <a:gd name="connsiteX166" fmla="*/ 370630 w 5470628"/>
              <a:gd name="connsiteY166" fmla="*/ 665566 h 3193741"/>
              <a:gd name="connsiteX167" fmla="*/ 498017 w 5470628"/>
              <a:gd name="connsiteY167" fmla="*/ 740532 h 3193741"/>
              <a:gd name="connsiteX168" fmla="*/ 918036 w 5470628"/>
              <a:gd name="connsiteY168" fmla="*/ 924307 h 3193741"/>
              <a:gd name="connsiteX169" fmla="*/ 1079304 w 5470628"/>
              <a:gd name="connsiteY169" fmla="*/ 984494 h 3193741"/>
              <a:gd name="connsiteX170" fmla="*/ 1079935 w 5470628"/>
              <a:gd name="connsiteY170" fmla="*/ 980383 h 3193741"/>
              <a:gd name="connsiteX171" fmla="*/ 1079695 w 5470628"/>
              <a:gd name="connsiteY171" fmla="*/ 976616 h 3193741"/>
              <a:gd name="connsiteX172" fmla="*/ 966178 w 5470628"/>
              <a:gd name="connsiteY172" fmla="*/ 937219 h 3193741"/>
              <a:gd name="connsiteX173" fmla="*/ 720106 w 5470628"/>
              <a:gd name="connsiteY173" fmla="*/ 807112 h 3193741"/>
              <a:gd name="connsiteX174" fmla="*/ 698823 w 5470628"/>
              <a:gd name="connsiteY174" fmla="*/ 804708 h 3193741"/>
              <a:gd name="connsiteX175" fmla="*/ 664513 w 5470628"/>
              <a:gd name="connsiteY175" fmla="*/ 784663 h 3193741"/>
              <a:gd name="connsiteX176" fmla="*/ 660380 w 5470628"/>
              <a:gd name="connsiteY176" fmla="*/ 771165 h 3193741"/>
              <a:gd name="connsiteX177" fmla="*/ 584959 w 5470628"/>
              <a:gd name="connsiteY177" fmla="*/ 722409 h 3193741"/>
              <a:gd name="connsiteX178" fmla="*/ 435649 w 5470628"/>
              <a:gd name="connsiteY178" fmla="*/ 639659 h 3193741"/>
              <a:gd name="connsiteX179" fmla="*/ 404944 w 5470628"/>
              <a:gd name="connsiteY179" fmla="*/ 606128 h 3193741"/>
              <a:gd name="connsiteX180" fmla="*/ 408476 w 5470628"/>
              <a:gd name="connsiteY180" fmla="*/ 591466 h 3193741"/>
              <a:gd name="connsiteX181" fmla="*/ 425225 w 5470628"/>
              <a:gd name="connsiteY181" fmla="*/ 592759 h 3193741"/>
              <a:gd name="connsiteX182" fmla="*/ 487115 w 5470628"/>
              <a:gd name="connsiteY182" fmla="*/ 620614 h 3193741"/>
              <a:gd name="connsiteX183" fmla="*/ 550277 w 5470628"/>
              <a:gd name="connsiteY183" fmla="*/ 649738 h 3193741"/>
              <a:gd name="connsiteX184" fmla="*/ 544421 w 5470628"/>
              <a:gd name="connsiteY184" fmla="*/ 641907 h 3193741"/>
              <a:gd name="connsiteX185" fmla="*/ 431905 w 5470628"/>
              <a:gd name="connsiteY185" fmla="*/ 580799 h 3193741"/>
              <a:gd name="connsiteX186" fmla="*/ 351177 w 5470628"/>
              <a:gd name="connsiteY186" fmla="*/ 528177 h 3193741"/>
              <a:gd name="connsiteX187" fmla="*/ 339749 w 5470628"/>
              <a:gd name="connsiteY187" fmla="*/ 498244 h 3193741"/>
              <a:gd name="connsiteX188" fmla="*/ 346313 w 5470628"/>
              <a:gd name="connsiteY188" fmla="*/ 489145 h 3193741"/>
              <a:gd name="connsiteX189" fmla="*/ 356579 w 5470628"/>
              <a:gd name="connsiteY189" fmla="*/ 491460 h 3193741"/>
              <a:gd name="connsiteX190" fmla="*/ 371505 w 5470628"/>
              <a:gd name="connsiteY190" fmla="*/ 501516 h 3193741"/>
              <a:gd name="connsiteX191" fmla="*/ 476275 w 5470628"/>
              <a:gd name="connsiteY191" fmla="*/ 553122 h 3193741"/>
              <a:gd name="connsiteX192" fmla="*/ 649952 w 5470628"/>
              <a:gd name="connsiteY192" fmla="*/ 635294 h 3193741"/>
              <a:gd name="connsiteX193" fmla="*/ 727161 w 5470628"/>
              <a:gd name="connsiteY193" fmla="*/ 651328 h 3193741"/>
              <a:gd name="connsiteX194" fmla="*/ 722417 w 5470628"/>
              <a:gd name="connsiteY194" fmla="*/ 646921 h 3193741"/>
              <a:gd name="connsiteX195" fmla="*/ 546079 w 5470628"/>
              <a:gd name="connsiteY195" fmla="*/ 546328 h 3193741"/>
              <a:gd name="connsiteX196" fmla="*/ 378182 w 5470628"/>
              <a:gd name="connsiteY196" fmla="*/ 386585 h 3193741"/>
              <a:gd name="connsiteX197" fmla="*/ 370158 w 5470628"/>
              <a:gd name="connsiteY197" fmla="*/ 382100 h 3193741"/>
              <a:gd name="connsiteX198" fmla="*/ 357861 w 5470628"/>
              <a:gd name="connsiteY198" fmla="*/ 371252 h 3193741"/>
              <a:gd name="connsiteX199" fmla="*/ 331313 w 5470628"/>
              <a:gd name="connsiteY199" fmla="*/ 328203 h 3193741"/>
              <a:gd name="connsiteX200" fmla="*/ 319354 w 5470628"/>
              <a:gd name="connsiteY200" fmla="*/ 299282 h 3193741"/>
              <a:gd name="connsiteX201" fmla="*/ 319682 w 5470628"/>
              <a:gd name="connsiteY201" fmla="*/ 285719 h 3193741"/>
              <a:gd name="connsiteX202" fmla="*/ 306391 w 5470628"/>
              <a:gd name="connsiteY202" fmla="*/ 268585 h 3193741"/>
              <a:gd name="connsiteX203" fmla="*/ 303294 w 5470628"/>
              <a:gd name="connsiteY203" fmla="*/ 257334 h 3193741"/>
              <a:gd name="connsiteX204" fmla="*/ 319242 w 5470628"/>
              <a:gd name="connsiteY204" fmla="*/ 255403 h 3193741"/>
              <a:gd name="connsiteX205" fmla="*/ 364093 w 5470628"/>
              <a:gd name="connsiteY205" fmla="*/ 286745 h 3193741"/>
              <a:gd name="connsiteX206" fmla="*/ 385301 w 5470628"/>
              <a:gd name="connsiteY206" fmla="*/ 287973 h 3193741"/>
              <a:gd name="connsiteX207" fmla="*/ 417598 w 5470628"/>
              <a:gd name="connsiteY207" fmla="*/ 285722 h 3193741"/>
              <a:gd name="connsiteX208" fmla="*/ 440155 w 5470628"/>
              <a:gd name="connsiteY208" fmla="*/ 308139 h 3193741"/>
              <a:gd name="connsiteX209" fmla="*/ 534406 w 5470628"/>
              <a:gd name="connsiteY209" fmla="*/ 339430 h 3193741"/>
              <a:gd name="connsiteX210" fmla="*/ 495633 w 5470628"/>
              <a:gd name="connsiteY210" fmla="*/ 333450 h 3193741"/>
              <a:gd name="connsiteX211" fmla="*/ 486289 w 5470628"/>
              <a:gd name="connsiteY211" fmla="*/ 322243 h 3193741"/>
              <a:gd name="connsiteX212" fmla="*/ 484000 w 5470628"/>
              <a:gd name="connsiteY212" fmla="*/ 304964 h 3193741"/>
              <a:gd name="connsiteX213" fmla="*/ 436911 w 5470628"/>
              <a:gd name="connsiteY213" fmla="*/ 280536 h 3193741"/>
              <a:gd name="connsiteX214" fmla="*/ 426865 w 5470628"/>
              <a:gd name="connsiteY214" fmla="*/ 277007 h 3193741"/>
              <a:gd name="connsiteX215" fmla="*/ 420654 w 5470628"/>
              <a:gd name="connsiteY215" fmla="*/ 268269 h 3193741"/>
              <a:gd name="connsiteX216" fmla="*/ 432329 w 5470628"/>
              <a:gd name="connsiteY216" fmla="*/ 259975 h 3193741"/>
              <a:gd name="connsiteX217" fmla="*/ 447672 w 5470628"/>
              <a:gd name="connsiteY217" fmla="*/ 257879 h 3193741"/>
              <a:gd name="connsiteX218" fmla="*/ 502242 w 5470628"/>
              <a:gd name="connsiteY218" fmla="*/ 273572 h 3193741"/>
              <a:gd name="connsiteX219" fmla="*/ 659874 w 5470628"/>
              <a:gd name="connsiteY219" fmla="*/ 365516 h 3193741"/>
              <a:gd name="connsiteX220" fmla="*/ 829177 w 5470628"/>
              <a:gd name="connsiteY220" fmla="*/ 444421 h 3193741"/>
              <a:gd name="connsiteX221" fmla="*/ 1231903 w 5470628"/>
              <a:gd name="connsiteY221" fmla="*/ 613682 h 3193741"/>
              <a:gd name="connsiteX222" fmla="*/ 1911736 w 5470628"/>
              <a:gd name="connsiteY222" fmla="*/ 685084 h 3193741"/>
              <a:gd name="connsiteX223" fmla="*/ 2564313 w 5470628"/>
              <a:gd name="connsiteY223" fmla="*/ 632143 h 3193741"/>
              <a:gd name="connsiteX224" fmla="*/ 2657304 w 5470628"/>
              <a:gd name="connsiteY224" fmla="*/ 624913 h 3193741"/>
              <a:gd name="connsiteX225" fmla="*/ 4235818 w 5470628"/>
              <a:gd name="connsiteY225" fmla="*/ 259339 h 3193741"/>
              <a:gd name="connsiteX226" fmla="*/ 4460331 w 5470628"/>
              <a:gd name="connsiteY226" fmla="*/ 176864 h 3193741"/>
              <a:gd name="connsiteX227" fmla="*/ 4499578 w 5470628"/>
              <a:gd name="connsiteY227" fmla="*/ 186791 h 3193741"/>
              <a:gd name="connsiteX228" fmla="*/ 4514640 w 5470628"/>
              <a:gd name="connsiteY228" fmla="*/ 188841 h 3193741"/>
              <a:gd name="connsiteX229" fmla="*/ 4516523 w 5470628"/>
              <a:gd name="connsiteY229" fmla="*/ 189988 h 3193741"/>
              <a:gd name="connsiteX230" fmla="*/ 4518126 w 5470628"/>
              <a:gd name="connsiteY230" fmla="*/ 189316 h 3193741"/>
              <a:gd name="connsiteX231" fmla="*/ 4514640 w 5470628"/>
              <a:gd name="connsiteY231" fmla="*/ 188841 h 3193741"/>
              <a:gd name="connsiteX232" fmla="*/ 4511569 w 5470628"/>
              <a:gd name="connsiteY232" fmla="*/ 186970 h 3193741"/>
              <a:gd name="connsiteX233" fmla="*/ 4510888 w 5470628"/>
              <a:gd name="connsiteY233" fmla="*/ 180943 h 3193741"/>
              <a:gd name="connsiteX234" fmla="*/ 4531865 w 5470628"/>
              <a:gd name="connsiteY234" fmla="*/ 155151 h 3193741"/>
              <a:gd name="connsiteX235" fmla="*/ 4573441 w 5470628"/>
              <a:gd name="connsiteY235" fmla="*/ 139676 h 3193741"/>
              <a:gd name="connsiteX236" fmla="*/ 4594964 w 5470628"/>
              <a:gd name="connsiteY236" fmla="*/ 145847 h 3193741"/>
              <a:gd name="connsiteX237" fmla="*/ 4623059 w 5470628"/>
              <a:gd name="connsiteY237" fmla="*/ 152410 h 3193741"/>
              <a:gd name="connsiteX238" fmla="*/ 4748356 w 5470628"/>
              <a:gd name="connsiteY238" fmla="*/ 68192 h 3193741"/>
              <a:gd name="connsiteX239" fmla="*/ 4833812 w 5470628"/>
              <a:gd name="connsiteY239" fmla="*/ 8017 h 3193741"/>
              <a:gd name="connsiteX240" fmla="*/ 4850908 w 5470628"/>
              <a:gd name="connsiteY240" fmla="*/ 727 h 3193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5470628" h="3193741">
                <a:moveTo>
                  <a:pt x="5462602" y="1413608"/>
                </a:moveTo>
                <a:lnTo>
                  <a:pt x="5465724" y="1421881"/>
                </a:lnTo>
                <a:cubicBezTo>
                  <a:pt x="5472118" y="1444281"/>
                  <a:pt x="5472640" y="1461744"/>
                  <a:pt x="5465025" y="1466556"/>
                </a:cubicBezTo>
                <a:lnTo>
                  <a:pt x="5463208" y="1466226"/>
                </a:lnTo>
                <a:lnTo>
                  <a:pt x="5463242" y="1451866"/>
                </a:lnTo>
                <a:cubicBezTo>
                  <a:pt x="5463190" y="1441487"/>
                  <a:pt x="5463068" y="1431722"/>
                  <a:pt x="5462894" y="1423194"/>
                </a:cubicBezTo>
                <a:close/>
                <a:moveTo>
                  <a:pt x="5461417" y="1391849"/>
                </a:moveTo>
                <a:cubicBezTo>
                  <a:pt x="5461710" y="1392940"/>
                  <a:pt x="5461992" y="1396513"/>
                  <a:pt x="5462246" y="1401944"/>
                </a:cubicBezTo>
                <a:lnTo>
                  <a:pt x="5462602" y="1413608"/>
                </a:lnTo>
                <a:lnTo>
                  <a:pt x="5459078" y="1404268"/>
                </a:lnTo>
                <a:lnTo>
                  <a:pt x="5460137" y="1393780"/>
                </a:lnTo>
                <a:cubicBezTo>
                  <a:pt x="5460561" y="1391114"/>
                  <a:pt x="5460982" y="1390270"/>
                  <a:pt x="5461417" y="1391849"/>
                </a:cubicBezTo>
                <a:close/>
                <a:moveTo>
                  <a:pt x="614271" y="1052206"/>
                </a:moveTo>
                <a:cubicBezTo>
                  <a:pt x="613444" y="1053256"/>
                  <a:pt x="612323" y="1054339"/>
                  <a:pt x="611497" y="1055389"/>
                </a:cubicBezTo>
                <a:cubicBezTo>
                  <a:pt x="617673" y="1058912"/>
                  <a:pt x="624115" y="1061928"/>
                  <a:pt x="630277" y="1065215"/>
                </a:cubicBezTo>
                <a:cubicBezTo>
                  <a:pt x="637469" y="1066004"/>
                  <a:pt x="644958" y="1066759"/>
                  <a:pt x="651856" y="1067584"/>
                </a:cubicBezTo>
                <a:cubicBezTo>
                  <a:pt x="639327" y="1062458"/>
                  <a:pt x="626799" y="1057332"/>
                  <a:pt x="614271" y="1052206"/>
                </a:cubicBezTo>
                <a:close/>
                <a:moveTo>
                  <a:pt x="810628" y="695550"/>
                </a:moveTo>
                <a:cubicBezTo>
                  <a:pt x="873537" y="739416"/>
                  <a:pt x="951215" y="767494"/>
                  <a:pt x="1033084" y="791270"/>
                </a:cubicBezTo>
                <a:cubicBezTo>
                  <a:pt x="1034205" y="790184"/>
                  <a:pt x="1035031" y="789136"/>
                  <a:pt x="1036153" y="788050"/>
                </a:cubicBezTo>
                <a:cubicBezTo>
                  <a:pt x="960983" y="757296"/>
                  <a:pt x="885798" y="726306"/>
                  <a:pt x="810628" y="695550"/>
                </a:cubicBezTo>
                <a:close/>
                <a:moveTo>
                  <a:pt x="4850908" y="727"/>
                </a:moveTo>
                <a:cubicBezTo>
                  <a:pt x="4858191" y="2929"/>
                  <a:pt x="4860543" y="7152"/>
                  <a:pt x="4858584" y="13795"/>
                </a:cubicBezTo>
                <a:cubicBezTo>
                  <a:pt x="4855845" y="22194"/>
                  <a:pt x="4850092" y="30008"/>
                  <a:pt x="4843408" y="37224"/>
                </a:cubicBezTo>
                <a:cubicBezTo>
                  <a:pt x="4812232" y="71132"/>
                  <a:pt x="4827067" y="79774"/>
                  <a:pt x="4871062" y="78954"/>
                </a:cubicBezTo>
                <a:cubicBezTo>
                  <a:pt x="4910302" y="78234"/>
                  <a:pt x="4949507" y="72299"/>
                  <a:pt x="4989038" y="66799"/>
                </a:cubicBezTo>
                <a:cubicBezTo>
                  <a:pt x="5008500" y="63967"/>
                  <a:pt x="5009491" y="65509"/>
                  <a:pt x="5002636" y="79388"/>
                </a:cubicBezTo>
                <a:cubicBezTo>
                  <a:pt x="4991594" y="102315"/>
                  <a:pt x="4990844" y="123285"/>
                  <a:pt x="5008332" y="140859"/>
                </a:cubicBezTo>
                <a:cubicBezTo>
                  <a:pt x="5012456" y="144868"/>
                  <a:pt x="5015428" y="149491"/>
                  <a:pt x="5014326" y="155555"/>
                </a:cubicBezTo>
                <a:cubicBezTo>
                  <a:pt x="5009356" y="180357"/>
                  <a:pt x="5019874" y="200674"/>
                  <a:pt x="5030704" y="221190"/>
                </a:cubicBezTo>
                <a:cubicBezTo>
                  <a:pt x="5048958" y="255517"/>
                  <a:pt x="5072099" y="287116"/>
                  <a:pt x="5097262" y="317759"/>
                </a:cubicBezTo>
                <a:cubicBezTo>
                  <a:pt x="5115004" y="339336"/>
                  <a:pt x="5126222" y="365974"/>
                  <a:pt x="5165084" y="373367"/>
                </a:cubicBezTo>
                <a:cubicBezTo>
                  <a:pt x="5174420" y="375083"/>
                  <a:pt x="5177498" y="381353"/>
                  <a:pt x="5174137" y="389353"/>
                </a:cubicBezTo>
                <a:cubicBezTo>
                  <a:pt x="5163026" y="415847"/>
                  <a:pt x="5172067" y="436343"/>
                  <a:pt x="5192507" y="453561"/>
                </a:cubicBezTo>
                <a:cubicBezTo>
                  <a:pt x="5199734" y="459565"/>
                  <a:pt x="5197020" y="463690"/>
                  <a:pt x="5187160" y="467732"/>
                </a:cubicBezTo>
                <a:cubicBezTo>
                  <a:pt x="5175836" y="472188"/>
                  <a:pt x="5167025" y="478711"/>
                  <a:pt x="5160106" y="486904"/>
                </a:cubicBezTo>
                <a:cubicBezTo>
                  <a:pt x="5148744" y="500143"/>
                  <a:pt x="5143396" y="514315"/>
                  <a:pt x="5138948" y="528614"/>
                </a:cubicBezTo>
                <a:cubicBezTo>
                  <a:pt x="5132042" y="551041"/>
                  <a:pt x="5123894" y="572670"/>
                  <a:pt x="5097016" y="589923"/>
                </a:cubicBezTo>
                <a:cubicBezTo>
                  <a:pt x="5089016" y="595163"/>
                  <a:pt x="5082598" y="601872"/>
                  <a:pt x="5075869" y="608381"/>
                </a:cubicBezTo>
                <a:cubicBezTo>
                  <a:pt x="5078016" y="614052"/>
                  <a:pt x="5083322" y="617918"/>
                  <a:pt x="5093172" y="618385"/>
                </a:cubicBezTo>
                <a:cubicBezTo>
                  <a:pt x="5155867" y="621469"/>
                  <a:pt x="5153088" y="652648"/>
                  <a:pt x="5153518" y="687474"/>
                </a:cubicBezTo>
                <a:cubicBezTo>
                  <a:pt x="5154177" y="730575"/>
                  <a:pt x="5118812" y="754787"/>
                  <a:pt x="5074984" y="776941"/>
                </a:cubicBezTo>
                <a:cubicBezTo>
                  <a:pt x="5059986" y="784451"/>
                  <a:pt x="5038116" y="786863"/>
                  <a:pt x="5033348" y="805473"/>
                </a:cubicBezTo>
                <a:cubicBezTo>
                  <a:pt x="5059529" y="819384"/>
                  <a:pt x="5089376" y="802009"/>
                  <a:pt x="5116847" y="803426"/>
                </a:cubicBezTo>
                <a:cubicBezTo>
                  <a:pt x="5139548" y="804709"/>
                  <a:pt x="5176330" y="798120"/>
                  <a:pt x="5147902" y="833118"/>
                </a:cubicBezTo>
                <a:cubicBezTo>
                  <a:pt x="5139626" y="843373"/>
                  <a:pt x="5150382" y="848714"/>
                  <a:pt x="5161665" y="848297"/>
                </a:cubicBezTo>
                <a:cubicBezTo>
                  <a:pt x="5253064" y="844106"/>
                  <a:pt x="5215170" y="912756"/>
                  <a:pt x="5246520" y="942412"/>
                </a:cubicBezTo>
                <a:cubicBezTo>
                  <a:pt x="5255359" y="950358"/>
                  <a:pt x="5247812" y="967405"/>
                  <a:pt x="5235368" y="972946"/>
                </a:cubicBezTo>
                <a:cubicBezTo>
                  <a:pt x="5156387" y="1008610"/>
                  <a:pt x="5149354" y="1071149"/>
                  <a:pt x="5113739" y="1128845"/>
                </a:cubicBezTo>
                <a:cubicBezTo>
                  <a:pt x="5157305" y="1144685"/>
                  <a:pt x="5208388" y="1143005"/>
                  <a:pt x="5255034" y="1151117"/>
                </a:cubicBezTo>
                <a:cubicBezTo>
                  <a:pt x="5303482" y="1159484"/>
                  <a:pt x="5304156" y="1170079"/>
                  <a:pt x="5267513" y="1216275"/>
                </a:cubicBezTo>
                <a:cubicBezTo>
                  <a:pt x="5370269" y="1212844"/>
                  <a:pt x="5370269" y="1212844"/>
                  <a:pt x="5343113" y="1281854"/>
                </a:cubicBezTo>
                <a:cubicBezTo>
                  <a:pt x="5386272" y="1279593"/>
                  <a:pt x="5428618" y="1334726"/>
                  <a:pt x="5452014" y="1385543"/>
                </a:cubicBezTo>
                <a:lnTo>
                  <a:pt x="5459078" y="1404268"/>
                </a:lnTo>
                <a:lnTo>
                  <a:pt x="5458838" y="1406644"/>
                </a:lnTo>
                <a:cubicBezTo>
                  <a:pt x="5457942" y="1418063"/>
                  <a:pt x="5456960" y="1434367"/>
                  <a:pt x="5455752" y="1450751"/>
                </a:cubicBezTo>
                <a:lnTo>
                  <a:pt x="5454594" y="1464662"/>
                </a:lnTo>
                <a:lnTo>
                  <a:pt x="5447215" y="1463321"/>
                </a:lnTo>
                <a:cubicBezTo>
                  <a:pt x="5441256" y="1459714"/>
                  <a:pt x="5437002" y="1458345"/>
                  <a:pt x="5433934" y="1458428"/>
                </a:cubicBezTo>
                <a:cubicBezTo>
                  <a:pt x="5424728" y="1458676"/>
                  <a:pt x="5426188" y="1471978"/>
                  <a:pt x="5424276" y="1477014"/>
                </a:cubicBezTo>
                <a:cubicBezTo>
                  <a:pt x="5417851" y="1492977"/>
                  <a:pt x="5433852" y="1501241"/>
                  <a:pt x="5444628" y="1511562"/>
                </a:cubicBezTo>
                <a:cubicBezTo>
                  <a:pt x="5448663" y="1515344"/>
                  <a:pt x="5451544" y="1497678"/>
                  <a:pt x="5453752" y="1474786"/>
                </a:cubicBezTo>
                <a:lnTo>
                  <a:pt x="5454594" y="1464662"/>
                </a:lnTo>
                <a:lnTo>
                  <a:pt x="5463208" y="1466226"/>
                </a:lnTo>
                <a:lnTo>
                  <a:pt x="5463164" y="1484226"/>
                </a:lnTo>
                <a:cubicBezTo>
                  <a:pt x="5462722" y="1528173"/>
                  <a:pt x="5460824" y="1571999"/>
                  <a:pt x="5456160" y="1575885"/>
                </a:cubicBezTo>
                <a:cubicBezTo>
                  <a:pt x="5406708" y="1617226"/>
                  <a:pt x="5442751" y="1692579"/>
                  <a:pt x="5345636" y="1714543"/>
                </a:cubicBezTo>
                <a:cubicBezTo>
                  <a:pt x="5301930" y="1724583"/>
                  <a:pt x="5282493" y="1755882"/>
                  <a:pt x="5251319" y="1775792"/>
                </a:cubicBezTo>
                <a:cubicBezTo>
                  <a:pt x="5142610" y="1844714"/>
                  <a:pt x="5072132" y="1925140"/>
                  <a:pt x="5043512" y="2027305"/>
                </a:cubicBezTo>
                <a:cubicBezTo>
                  <a:pt x="5035488" y="2055562"/>
                  <a:pt x="5000258" y="2081893"/>
                  <a:pt x="4978144" y="2108535"/>
                </a:cubicBezTo>
                <a:cubicBezTo>
                  <a:pt x="4990785" y="2124798"/>
                  <a:pt x="5050411" y="2079615"/>
                  <a:pt x="5031476" y="2128173"/>
                </a:cubicBezTo>
                <a:cubicBezTo>
                  <a:pt x="5017138" y="2164787"/>
                  <a:pt x="4975973" y="2191363"/>
                  <a:pt x="4937389" y="2216441"/>
                </a:cubicBezTo>
                <a:cubicBezTo>
                  <a:pt x="4893079" y="2245058"/>
                  <a:pt x="4843760" y="2269776"/>
                  <a:pt x="4826122" y="2315331"/>
                </a:cubicBezTo>
                <a:cubicBezTo>
                  <a:pt x="4822276" y="2325050"/>
                  <a:pt x="3896510" y="3112888"/>
                  <a:pt x="2544647" y="3190975"/>
                </a:cubicBezTo>
                <a:cubicBezTo>
                  <a:pt x="2323734" y="3203734"/>
                  <a:pt x="1445947" y="3169121"/>
                  <a:pt x="1328257" y="3153006"/>
                </a:cubicBezTo>
                <a:cubicBezTo>
                  <a:pt x="1207258" y="3136344"/>
                  <a:pt x="1101756" y="3091943"/>
                  <a:pt x="977943" y="3082502"/>
                </a:cubicBezTo>
                <a:cubicBezTo>
                  <a:pt x="912454" y="3077622"/>
                  <a:pt x="848655" y="3061861"/>
                  <a:pt x="854473" y="2994250"/>
                </a:cubicBezTo>
                <a:cubicBezTo>
                  <a:pt x="856228" y="2975057"/>
                  <a:pt x="838125" y="2961827"/>
                  <a:pt x="811593" y="2970498"/>
                </a:cubicBezTo>
                <a:cubicBezTo>
                  <a:pt x="761454" y="2987010"/>
                  <a:pt x="736680" y="2962489"/>
                  <a:pt x="707024" y="2945439"/>
                </a:cubicBezTo>
                <a:cubicBezTo>
                  <a:pt x="654509" y="2915262"/>
                  <a:pt x="603913" y="2882480"/>
                  <a:pt x="523487" y="2886053"/>
                </a:cubicBezTo>
                <a:cubicBezTo>
                  <a:pt x="537017" y="2855468"/>
                  <a:pt x="563587" y="2856758"/>
                  <a:pt x="587884" y="2859746"/>
                </a:cubicBezTo>
                <a:cubicBezTo>
                  <a:pt x="652090" y="2867866"/>
                  <a:pt x="715235" y="2878012"/>
                  <a:pt x="779426" y="2885897"/>
                </a:cubicBezTo>
                <a:cubicBezTo>
                  <a:pt x="821123" y="2891048"/>
                  <a:pt x="863074" y="2900202"/>
                  <a:pt x="917288" y="2882248"/>
                </a:cubicBezTo>
                <a:cubicBezTo>
                  <a:pt x="866364" y="2830288"/>
                  <a:pt x="785092" y="2829930"/>
                  <a:pt x="718684" y="2819941"/>
                </a:cubicBezTo>
                <a:cubicBezTo>
                  <a:pt x="635747" y="2807447"/>
                  <a:pt x="584925" y="2771133"/>
                  <a:pt x="524650" y="2731220"/>
                </a:cubicBezTo>
                <a:cubicBezTo>
                  <a:pt x="584180" y="2712621"/>
                  <a:pt x="623299" y="2742760"/>
                  <a:pt x="670138" y="2735189"/>
                </a:cubicBezTo>
                <a:cubicBezTo>
                  <a:pt x="672406" y="2728745"/>
                  <a:pt x="675988" y="2719532"/>
                  <a:pt x="675382" y="2719369"/>
                </a:cubicBezTo>
                <a:cubicBezTo>
                  <a:pt x="596666" y="2703042"/>
                  <a:pt x="557844" y="2658869"/>
                  <a:pt x="542021" y="2601946"/>
                </a:cubicBezTo>
                <a:cubicBezTo>
                  <a:pt x="533902" y="2572560"/>
                  <a:pt x="505246" y="2566541"/>
                  <a:pt x="476895" y="2555976"/>
                </a:cubicBezTo>
                <a:cubicBezTo>
                  <a:pt x="377189" y="2518466"/>
                  <a:pt x="272496" y="2486779"/>
                  <a:pt x="188751" y="2428830"/>
                </a:cubicBezTo>
                <a:cubicBezTo>
                  <a:pt x="280875" y="2426687"/>
                  <a:pt x="357216" y="2461808"/>
                  <a:pt x="456762" y="2468731"/>
                </a:cubicBezTo>
                <a:cubicBezTo>
                  <a:pt x="373794" y="2404281"/>
                  <a:pt x="269816" y="2379152"/>
                  <a:pt x="174514" y="2345378"/>
                </a:cubicBezTo>
                <a:cubicBezTo>
                  <a:pt x="130977" y="2330009"/>
                  <a:pt x="90329" y="2308598"/>
                  <a:pt x="38827" y="2303685"/>
                </a:cubicBezTo>
                <a:cubicBezTo>
                  <a:pt x="20556" y="2301864"/>
                  <a:pt x="-10092" y="2297272"/>
                  <a:pt x="3281" y="2273587"/>
                </a:cubicBezTo>
                <a:cubicBezTo>
                  <a:pt x="14533" y="2253956"/>
                  <a:pt x="39095" y="2256437"/>
                  <a:pt x="61590" y="2259170"/>
                </a:cubicBezTo>
                <a:cubicBezTo>
                  <a:pt x="115591" y="2265916"/>
                  <a:pt x="170539" y="2259497"/>
                  <a:pt x="242291" y="2250569"/>
                </a:cubicBezTo>
                <a:cubicBezTo>
                  <a:pt x="178223" y="2197829"/>
                  <a:pt x="68904" y="2229102"/>
                  <a:pt x="13205" y="2172263"/>
                </a:cubicBezTo>
                <a:cubicBezTo>
                  <a:pt x="77196" y="2153598"/>
                  <a:pt x="128251" y="2170191"/>
                  <a:pt x="180810" y="2168333"/>
                </a:cubicBezTo>
                <a:cubicBezTo>
                  <a:pt x="228319" y="2166612"/>
                  <a:pt x="239444" y="2154350"/>
                  <a:pt x="226020" y="2121100"/>
                </a:cubicBezTo>
                <a:cubicBezTo>
                  <a:pt x="205165" y="2069293"/>
                  <a:pt x="229388" y="2038364"/>
                  <a:pt x="299145" y="2044862"/>
                </a:cubicBezTo>
                <a:cubicBezTo>
                  <a:pt x="363822" y="2051027"/>
                  <a:pt x="369032" y="2029991"/>
                  <a:pt x="350236" y="2001187"/>
                </a:cubicBezTo>
                <a:cubicBezTo>
                  <a:pt x="322862" y="1959187"/>
                  <a:pt x="348423" y="1921214"/>
                  <a:pt x="365223" y="1881218"/>
                </a:cubicBezTo>
                <a:cubicBezTo>
                  <a:pt x="390527" y="1820499"/>
                  <a:pt x="376326" y="1793748"/>
                  <a:pt x="310707" y="1758752"/>
                </a:cubicBezTo>
                <a:cubicBezTo>
                  <a:pt x="273754" y="1739265"/>
                  <a:pt x="234367" y="1723631"/>
                  <a:pt x="181659" y="1709137"/>
                </a:cubicBezTo>
                <a:cubicBezTo>
                  <a:pt x="299387" y="1683727"/>
                  <a:pt x="172918" y="1660608"/>
                  <a:pt x="213063" y="1632021"/>
                </a:cubicBezTo>
                <a:cubicBezTo>
                  <a:pt x="296030" y="1612244"/>
                  <a:pt x="369047" y="1679323"/>
                  <a:pt x="481390" y="1644125"/>
                </a:cubicBezTo>
                <a:cubicBezTo>
                  <a:pt x="336659" y="1595935"/>
                  <a:pt x="176348" y="1532074"/>
                  <a:pt x="68930" y="1457537"/>
                </a:cubicBezTo>
                <a:cubicBezTo>
                  <a:pt x="91299" y="1434897"/>
                  <a:pt x="115799" y="1450436"/>
                  <a:pt x="135138" y="1440976"/>
                </a:cubicBezTo>
                <a:cubicBezTo>
                  <a:pt x="133952" y="1436374"/>
                  <a:pt x="135290" y="1429332"/>
                  <a:pt x="131611" y="1427642"/>
                </a:cubicBezTo>
                <a:cubicBezTo>
                  <a:pt x="52402" y="1389548"/>
                  <a:pt x="51441" y="1388478"/>
                  <a:pt x="130443" y="1343795"/>
                </a:cubicBezTo>
                <a:cubicBezTo>
                  <a:pt x="158017" y="1328118"/>
                  <a:pt x="154966" y="1317573"/>
                  <a:pt x="138930" y="1304094"/>
                </a:cubicBezTo>
                <a:cubicBezTo>
                  <a:pt x="127608" y="1294551"/>
                  <a:pt x="113720" y="1286742"/>
                  <a:pt x="118409" y="1262212"/>
                </a:cubicBezTo>
                <a:cubicBezTo>
                  <a:pt x="164937" y="1287183"/>
                  <a:pt x="383505" y="1312432"/>
                  <a:pt x="421410" y="1304757"/>
                </a:cubicBezTo>
                <a:cubicBezTo>
                  <a:pt x="464009" y="1296037"/>
                  <a:pt x="610877" y="1288926"/>
                  <a:pt x="655702" y="1291801"/>
                </a:cubicBezTo>
                <a:cubicBezTo>
                  <a:pt x="653235" y="1290438"/>
                  <a:pt x="650767" y="1289077"/>
                  <a:pt x="648299" y="1287715"/>
                </a:cubicBezTo>
                <a:cubicBezTo>
                  <a:pt x="603999" y="1260339"/>
                  <a:pt x="559107" y="1233035"/>
                  <a:pt x="531027" y="1193967"/>
                </a:cubicBezTo>
                <a:cubicBezTo>
                  <a:pt x="529741" y="1192462"/>
                  <a:pt x="529061" y="1191120"/>
                  <a:pt x="526433" y="1191913"/>
                </a:cubicBezTo>
                <a:cubicBezTo>
                  <a:pt x="503415" y="1199684"/>
                  <a:pt x="505590" y="1187083"/>
                  <a:pt x="504666" y="1177230"/>
                </a:cubicBezTo>
                <a:cubicBezTo>
                  <a:pt x="503726" y="1167141"/>
                  <a:pt x="499378" y="1159602"/>
                  <a:pt x="482307" y="1162618"/>
                </a:cubicBezTo>
                <a:cubicBezTo>
                  <a:pt x="481421" y="1162726"/>
                  <a:pt x="480226" y="1162633"/>
                  <a:pt x="479029" y="1162540"/>
                </a:cubicBezTo>
                <a:cubicBezTo>
                  <a:pt x="470949" y="1161859"/>
                  <a:pt x="444139" y="1138059"/>
                  <a:pt x="447663" y="1132649"/>
                </a:cubicBezTo>
                <a:cubicBezTo>
                  <a:pt x="455539" y="1120781"/>
                  <a:pt x="446335" y="1116439"/>
                  <a:pt x="438547" y="1110977"/>
                </a:cubicBezTo>
                <a:cubicBezTo>
                  <a:pt x="427656" y="1103517"/>
                  <a:pt x="416795" y="1096529"/>
                  <a:pt x="405343" y="1089612"/>
                </a:cubicBezTo>
                <a:cubicBezTo>
                  <a:pt x="394202" y="1082895"/>
                  <a:pt x="382794" y="1076684"/>
                  <a:pt x="371373" y="1070238"/>
                </a:cubicBezTo>
                <a:cubicBezTo>
                  <a:pt x="344889" y="1065616"/>
                  <a:pt x="318169" y="1061972"/>
                  <a:pt x="290358" y="1059884"/>
                </a:cubicBezTo>
                <a:cubicBezTo>
                  <a:pt x="269709" y="1058114"/>
                  <a:pt x="246624" y="1055453"/>
                  <a:pt x="235140" y="1029322"/>
                </a:cubicBezTo>
                <a:cubicBezTo>
                  <a:pt x="256895" y="1029771"/>
                  <a:pt x="278695" y="1030927"/>
                  <a:pt x="300494" y="1032083"/>
                </a:cubicBezTo>
                <a:cubicBezTo>
                  <a:pt x="279542" y="1020860"/>
                  <a:pt x="259181" y="1009565"/>
                  <a:pt x="239661" y="997457"/>
                </a:cubicBezTo>
                <a:cubicBezTo>
                  <a:pt x="223540" y="987309"/>
                  <a:pt x="210281" y="975391"/>
                  <a:pt x="204788" y="959211"/>
                </a:cubicBezTo>
                <a:cubicBezTo>
                  <a:pt x="203337" y="955117"/>
                  <a:pt x="202166" y="950750"/>
                  <a:pt x="207583" y="947009"/>
                </a:cubicBezTo>
                <a:cubicBezTo>
                  <a:pt x="213561" y="942727"/>
                  <a:pt x="218466" y="944980"/>
                  <a:pt x="223061" y="947033"/>
                </a:cubicBezTo>
                <a:cubicBezTo>
                  <a:pt x="242046" y="955410"/>
                  <a:pt x="261311" y="963516"/>
                  <a:pt x="280015" y="972164"/>
                </a:cubicBezTo>
                <a:cubicBezTo>
                  <a:pt x="304852" y="983629"/>
                  <a:pt x="329408" y="995365"/>
                  <a:pt x="353948" y="1006865"/>
                </a:cubicBezTo>
                <a:cubicBezTo>
                  <a:pt x="319294" y="981405"/>
                  <a:pt x="281290" y="959435"/>
                  <a:pt x="240466" y="939943"/>
                </a:cubicBezTo>
                <a:cubicBezTo>
                  <a:pt x="210990" y="925718"/>
                  <a:pt x="181514" y="911494"/>
                  <a:pt x="158812" y="891467"/>
                </a:cubicBezTo>
                <a:cubicBezTo>
                  <a:pt x="147166" y="881489"/>
                  <a:pt x="141336" y="869384"/>
                  <a:pt x="139551" y="855364"/>
                </a:cubicBezTo>
                <a:cubicBezTo>
                  <a:pt x="139312" y="851597"/>
                  <a:pt x="139634" y="847287"/>
                  <a:pt x="145731" y="844888"/>
                </a:cubicBezTo>
                <a:cubicBezTo>
                  <a:pt x="151843" y="842724"/>
                  <a:pt x="155581" y="845356"/>
                  <a:pt x="158154" y="848366"/>
                </a:cubicBezTo>
                <a:cubicBezTo>
                  <a:pt x="161052" y="851811"/>
                  <a:pt x="164496" y="854479"/>
                  <a:pt x="169370" y="856260"/>
                </a:cubicBezTo>
                <a:cubicBezTo>
                  <a:pt x="212096" y="872913"/>
                  <a:pt x="249775" y="894448"/>
                  <a:pt x="288295" y="915169"/>
                </a:cubicBezTo>
                <a:cubicBezTo>
                  <a:pt x="343452" y="944788"/>
                  <a:pt x="397769" y="975222"/>
                  <a:pt x="462694" y="994643"/>
                </a:cubicBezTo>
                <a:cubicBezTo>
                  <a:pt x="487260" y="1001870"/>
                  <a:pt x="512622" y="1007575"/>
                  <a:pt x="531910" y="1006664"/>
                </a:cubicBezTo>
                <a:cubicBezTo>
                  <a:pt x="460990" y="972547"/>
                  <a:pt x="394087" y="936046"/>
                  <a:pt x="333940" y="893507"/>
                </a:cubicBezTo>
                <a:cubicBezTo>
                  <a:pt x="273173" y="850568"/>
                  <a:pt x="219876" y="803403"/>
                  <a:pt x="181443" y="746608"/>
                </a:cubicBezTo>
                <a:cubicBezTo>
                  <a:pt x="177494" y="740681"/>
                  <a:pt x="175038" y="734810"/>
                  <a:pt x="162678" y="737018"/>
                </a:cubicBezTo>
                <a:cubicBezTo>
                  <a:pt x="157082" y="737933"/>
                  <a:pt x="155070" y="734381"/>
                  <a:pt x="156307" y="730435"/>
                </a:cubicBezTo>
                <a:cubicBezTo>
                  <a:pt x="164051" y="702450"/>
                  <a:pt x="145532" y="687373"/>
                  <a:pt x="117227" y="677515"/>
                </a:cubicBezTo>
                <a:cubicBezTo>
                  <a:pt x="108392" y="674314"/>
                  <a:pt x="107546" y="670384"/>
                  <a:pt x="113655" y="663474"/>
                </a:cubicBezTo>
                <a:cubicBezTo>
                  <a:pt x="121976" y="653926"/>
                  <a:pt x="120506" y="644851"/>
                  <a:pt x="115226" y="636712"/>
                </a:cubicBezTo>
                <a:cubicBezTo>
                  <a:pt x="112224" y="631619"/>
                  <a:pt x="108350" y="626868"/>
                  <a:pt x="105067" y="622046"/>
                </a:cubicBezTo>
                <a:cubicBezTo>
                  <a:pt x="102790" y="619000"/>
                  <a:pt x="99022" y="615897"/>
                  <a:pt x="104113" y="611722"/>
                </a:cubicBezTo>
                <a:cubicBezTo>
                  <a:pt x="108939" y="608053"/>
                  <a:pt x="114081" y="609328"/>
                  <a:pt x="118895" y="610169"/>
                </a:cubicBezTo>
                <a:cubicBezTo>
                  <a:pt x="142040" y="613772"/>
                  <a:pt x="156094" y="624170"/>
                  <a:pt x="163095" y="640642"/>
                </a:cubicBezTo>
                <a:cubicBezTo>
                  <a:pt x="168334" y="652819"/>
                  <a:pt x="173104" y="652953"/>
                  <a:pt x="185766" y="641454"/>
                </a:cubicBezTo>
                <a:cubicBezTo>
                  <a:pt x="195327" y="632704"/>
                  <a:pt x="204232" y="632337"/>
                  <a:pt x="212892" y="637457"/>
                </a:cubicBezTo>
                <a:cubicBezTo>
                  <a:pt x="217516" y="639981"/>
                  <a:pt x="220444" y="643897"/>
                  <a:pt x="223932" y="647271"/>
                </a:cubicBezTo>
                <a:cubicBezTo>
                  <a:pt x="241420" y="664845"/>
                  <a:pt x="259762" y="681841"/>
                  <a:pt x="287167" y="691571"/>
                </a:cubicBezTo>
                <a:cubicBezTo>
                  <a:pt x="299355" y="696027"/>
                  <a:pt x="312354" y="699197"/>
                  <a:pt x="330380" y="692506"/>
                </a:cubicBezTo>
                <a:cubicBezTo>
                  <a:pt x="318517" y="688486"/>
                  <a:pt x="306954" y="689175"/>
                  <a:pt x="296172" y="688108"/>
                </a:cubicBezTo>
                <a:cubicBezTo>
                  <a:pt x="285390" y="687041"/>
                  <a:pt x="279539" y="683953"/>
                  <a:pt x="286974" y="674512"/>
                </a:cubicBezTo>
                <a:cubicBezTo>
                  <a:pt x="291105" y="669267"/>
                  <a:pt x="290555" y="665301"/>
                  <a:pt x="286166" y="661798"/>
                </a:cubicBezTo>
                <a:cubicBezTo>
                  <a:pt x="272052" y="650459"/>
                  <a:pt x="264416" y="633352"/>
                  <a:pt x="236268" y="635338"/>
                </a:cubicBezTo>
                <a:cubicBezTo>
                  <a:pt x="234792" y="635517"/>
                  <a:pt x="233255" y="634754"/>
                  <a:pt x="231734" y="634225"/>
                </a:cubicBezTo>
                <a:cubicBezTo>
                  <a:pt x="225957" y="632316"/>
                  <a:pt x="219575" y="630241"/>
                  <a:pt x="221253" y="623870"/>
                </a:cubicBezTo>
                <a:cubicBezTo>
                  <a:pt x="223227" y="617462"/>
                  <a:pt x="230816" y="615119"/>
                  <a:pt x="237564" y="613590"/>
                </a:cubicBezTo>
                <a:cubicBezTo>
                  <a:pt x="254884" y="609831"/>
                  <a:pt x="268844" y="614072"/>
                  <a:pt x="282259" y="619091"/>
                </a:cubicBezTo>
                <a:cubicBezTo>
                  <a:pt x="314893" y="631509"/>
                  <a:pt x="342201" y="649080"/>
                  <a:pt x="370630" y="665566"/>
                </a:cubicBezTo>
                <a:cubicBezTo>
                  <a:pt x="413275" y="690295"/>
                  <a:pt x="451153" y="719635"/>
                  <a:pt x="498017" y="740532"/>
                </a:cubicBezTo>
                <a:cubicBezTo>
                  <a:pt x="637369" y="802423"/>
                  <a:pt x="774774" y="866448"/>
                  <a:pt x="918036" y="924307"/>
                </a:cubicBezTo>
                <a:cubicBezTo>
                  <a:pt x="970882" y="945666"/>
                  <a:pt x="1024819" y="965469"/>
                  <a:pt x="1079304" y="984494"/>
                </a:cubicBezTo>
                <a:cubicBezTo>
                  <a:pt x="1079509" y="983045"/>
                  <a:pt x="1079744" y="982067"/>
                  <a:pt x="1079935" y="980383"/>
                </a:cubicBezTo>
                <a:cubicBezTo>
                  <a:pt x="1079860" y="979206"/>
                  <a:pt x="1079770" y="977793"/>
                  <a:pt x="1079695" y="976616"/>
                </a:cubicBezTo>
                <a:cubicBezTo>
                  <a:pt x="1041139" y="964679"/>
                  <a:pt x="1003098" y="951491"/>
                  <a:pt x="966178" y="937219"/>
                </a:cubicBezTo>
                <a:cubicBezTo>
                  <a:pt x="875541" y="901932"/>
                  <a:pt x="791930" y="860100"/>
                  <a:pt x="720106" y="807112"/>
                </a:cubicBezTo>
                <a:cubicBezTo>
                  <a:pt x="714181" y="802848"/>
                  <a:pt x="707904" y="802421"/>
                  <a:pt x="698823" y="804708"/>
                </a:cubicBezTo>
                <a:cubicBezTo>
                  <a:pt x="669544" y="812288"/>
                  <a:pt x="659939" y="806334"/>
                  <a:pt x="664513" y="784663"/>
                </a:cubicBezTo>
                <a:cubicBezTo>
                  <a:pt x="665660" y="779304"/>
                  <a:pt x="665686" y="775031"/>
                  <a:pt x="660380" y="771165"/>
                </a:cubicBezTo>
                <a:cubicBezTo>
                  <a:pt x="636661" y="753871"/>
                  <a:pt x="611807" y="737427"/>
                  <a:pt x="584959" y="722409"/>
                </a:cubicBezTo>
                <a:cubicBezTo>
                  <a:pt x="535282" y="694735"/>
                  <a:pt x="482226" y="670082"/>
                  <a:pt x="435649" y="639659"/>
                </a:cubicBezTo>
                <a:cubicBezTo>
                  <a:pt x="421965" y="630403"/>
                  <a:pt x="411440" y="619340"/>
                  <a:pt x="404944" y="606128"/>
                </a:cubicBezTo>
                <a:cubicBezTo>
                  <a:pt x="402872" y="601635"/>
                  <a:pt x="401613" y="595856"/>
                  <a:pt x="408476" y="591466"/>
                </a:cubicBezTo>
                <a:cubicBezTo>
                  <a:pt x="415044" y="587111"/>
                  <a:pt x="420320" y="590506"/>
                  <a:pt x="425225" y="592759"/>
                </a:cubicBezTo>
                <a:cubicBezTo>
                  <a:pt x="445746" y="601899"/>
                  <a:pt x="466578" y="611238"/>
                  <a:pt x="487115" y="620614"/>
                </a:cubicBezTo>
                <a:cubicBezTo>
                  <a:pt x="507947" y="629954"/>
                  <a:pt x="528514" y="639800"/>
                  <a:pt x="550277" y="649738"/>
                </a:cubicBezTo>
                <a:cubicBezTo>
                  <a:pt x="551408" y="644145"/>
                  <a:pt x="546904" y="643504"/>
                  <a:pt x="544421" y="641907"/>
                </a:cubicBezTo>
                <a:cubicBezTo>
                  <a:pt x="509355" y="619344"/>
                  <a:pt x="471190" y="599529"/>
                  <a:pt x="431905" y="580799"/>
                </a:cubicBezTo>
                <a:cubicBezTo>
                  <a:pt x="401512" y="566211"/>
                  <a:pt x="371947" y="550574"/>
                  <a:pt x="351177" y="528177"/>
                </a:cubicBezTo>
                <a:cubicBezTo>
                  <a:pt x="343180" y="519419"/>
                  <a:pt x="338696" y="509759"/>
                  <a:pt x="339749" y="498244"/>
                </a:cubicBezTo>
                <a:cubicBezTo>
                  <a:pt x="340115" y="494641"/>
                  <a:pt x="340481" y="491037"/>
                  <a:pt x="346313" y="489145"/>
                </a:cubicBezTo>
                <a:cubicBezTo>
                  <a:pt x="350979" y="487631"/>
                  <a:pt x="354067" y="489392"/>
                  <a:pt x="356579" y="491460"/>
                </a:cubicBezTo>
                <a:cubicBezTo>
                  <a:pt x="360984" y="495197"/>
                  <a:pt x="365388" y="498934"/>
                  <a:pt x="371505" y="501516"/>
                </a:cubicBezTo>
                <a:cubicBezTo>
                  <a:pt x="408203" y="517000"/>
                  <a:pt x="442659" y="534654"/>
                  <a:pt x="476275" y="553122"/>
                </a:cubicBezTo>
                <a:cubicBezTo>
                  <a:pt x="531461" y="583213"/>
                  <a:pt x="586103" y="614082"/>
                  <a:pt x="649952" y="635294"/>
                </a:cubicBezTo>
                <a:cubicBezTo>
                  <a:pt x="673972" y="643298"/>
                  <a:pt x="698805" y="650018"/>
                  <a:pt x="727161" y="651328"/>
                </a:cubicBezTo>
                <a:cubicBezTo>
                  <a:pt x="726126" y="649081"/>
                  <a:pt x="724263" y="647883"/>
                  <a:pt x="722417" y="646921"/>
                </a:cubicBezTo>
                <a:cubicBezTo>
                  <a:pt x="660627" y="615969"/>
                  <a:pt x="600830" y="583590"/>
                  <a:pt x="546079" y="546328"/>
                </a:cubicBezTo>
                <a:cubicBezTo>
                  <a:pt x="478576" y="500409"/>
                  <a:pt x="420223" y="448637"/>
                  <a:pt x="378182" y="386585"/>
                </a:cubicBezTo>
                <a:cubicBezTo>
                  <a:pt x="376229" y="383975"/>
                  <a:pt x="374884" y="381528"/>
                  <a:pt x="370158" y="382100"/>
                </a:cubicBezTo>
                <a:cubicBezTo>
                  <a:pt x="358064" y="383802"/>
                  <a:pt x="356583" y="379236"/>
                  <a:pt x="357861" y="371252"/>
                </a:cubicBezTo>
                <a:cubicBezTo>
                  <a:pt x="361373" y="351608"/>
                  <a:pt x="352380" y="336565"/>
                  <a:pt x="331313" y="328203"/>
                </a:cubicBezTo>
                <a:cubicBezTo>
                  <a:pt x="316037" y="321986"/>
                  <a:pt x="303183" y="316425"/>
                  <a:pt x="319354" y="299282"/>
                </a:cubicBezTo>
                <a:cubicBezTo>
                  <a:pt x="323265" y="295249"/>
                  <a:pt x="321459" y="290249"/>
                  <a:pt x="319682" y="285719"/>
                </a:cubicBezTo>
                <a:cubicBezTo>
                  <a:pt x="317166" y="278905"/>
                  <a:pt x="312080" y="273828"/>
                  <a:pt x="306391" y="268585"/>
                </a:cubicBezTo>
                <a:cubicBezTo>
                  <a:pt x="303227" y="265647"/>
                  <a:pt x="299399" y="261602"/>
                  <a:pt x="303294" y="257334"/>
                </a:cubicBezTo>
                <a:cubicBezTo>
                  <a:pt x="307735" y="252289"/>
                  <a:pt x="314131" y="254598"/>
                  <a:pt x="319242" y="255403"/>
                </a:cubicBezTo>
                <a:cubicBezTo>
                  <a:pt x="342683" y="258970"/>
                  <a:pt x="357062" y="269803"/>
                  <a:pt x="364093" y="286745"/>
                </a:cubicBezTo>
                <a:cubicBezTo>
                  <a:pt x="368651" y="297582"/>
                  <a:pt x="374307" y="297608"/>
                  <a:pt x="385301" y="287973"/>
                </a:cubicBezTo>
                <a:cubicBezTo>
                  <a:pt x="397712" y="277216"/>
                  <a:pt x="408079" y="276436"/>
                  <a:pt x="417598" y="285722"/>
                </a:cubicBezTo>
                <a:cubicBezTo>
                  <a:pt x="425226" y="293339"/>
                  <a:pt x="431406" y="301607"/>
                  <a:pt x="440155" y="308139"/>
                </a:cubicBezTo>
                <a:cubicBezTo>
                  <a:pt x="463623" y="326175"/>
                  <a:pt x="485720" y="346039"/>
                  <a:pt x="534406" y="339430"/>
                </a:cubicBezTo>
                <a:cubicBezTo>
                  <a:pt x="520872" y="332528"/>
                  <a:pt x="507316" y="334645"/>
                  <a:pt x="495633" y="333450"/>
                </a:cubicBezTo>
                <a:cubicBezTo>
                  <a:pt x="487244" y="332567"/>
                  <a:pt x="478750" y="330037"/>
                  <a:pt x="486289" y="322243"/>
                </a:cubicBezTo>
                <a:cubicBezTo>
                  <a:pt x="494951" y="313365"/>
                  <a:pt x="489365" y="309771"/>
                  <a:pt x="484000" y="304964"/>
                </a:cubicBezTo>
                <a:cubicBezTo>
                  <a:pt x="471673" y="293645"/>
                  <a:pt x="461604" y="280392"/>
                  <a:pt x="436911" y="280536"/>
                </a:cubicBezTo>
                <a:cubicBezTo>
                  <a:pt x="433041" y="280530"/>
                  <a:pt x="429923" y="278297"/>
                  <a:pt x="426865" y="277007"/>
                </a:cubicBezTo>
                <a:cubicBezTo>
                  <a:pt x="422581" y="275154"/>
                  <a:pt x="418872" y="272993"/>
                  <a:pt x="420654" y="268269"/>
                </a:cubicBezTo>
                <a:cubicBezTo>
                  <a:pt x="422468" y="264016"/>
                  <a:pt x="426748" y="261125"/>
                  <a:pt x="432329" y="259975"/>
                </a:cubicBezTo>
                <a:cubicBezTo>
                  <a:pt x="437320" y="258895"/>
                  <a:pt x="442621" y="258016"/>
                  <a:pt x="447672" y="257879"/>
                </a:cubicBezTo>
                <a:cubicBezTo>
                  <a:pt x="470223" y="256809"/>
                  <a:pt x="486254" y="265543"/>
                  <a:pt x="502242" y="273572"/>
                </a:cubicBezTo>
                <a:cubicBezTo>
                  <a:pt x="558179" y="301436"/>
                  <a:pt x="607891" y="334326"/>
                  <a:pt x="659874" y="365516"/>
                </a:cubicBezTo>
                <a:cubicBezTo>
                  <a:pt x="711842" y="396471"/>
                  <a:pt x="772192" y="418818"/>
                  <a:pt x="829177" y="444421"/>
                </a:cubicBezTo>
                <a:cubicBezTo>
                  <a:pt x="960626" y="503711"/>
                  <a:pt x="1092650" y="562693"/>
                  <a:pt x="1231903" y="613682"/>
                </a:cubicBezTo>
                <a:cubicBezTo>
                  <a:pt x="1368099" y="663381"/>
                  <a:pt x="1823141" y="686561"/>
                  <a:pt x="1911736" y="685084"/>
                </a:cubicBezTo>
                <a:cubicBezTo>
                  <a:pt x="2024994" y="682992"/>
                  <a:pt x="2291986" y="655399"/>
                  <a:pt x="2564313" y="632143"/>
                </a:cubicBezTo>
                <a:cubicBezTo>
                  <a:pt x="2595089" y="629364"/>
                  <a:pt x="2625288" y="626893"/>
                  <a:pt x="2657304" y="624913"/>
                </a:cubicBezTo>
                <a:cubicBezTo>
                  <a:pt x="3564401" y="568191"/>
                  <a:pt x="4203594" y="276765"/>
                  <a:pt x="4235818" y="259339"/>
                </a:cubicBezTo>
                <a:cubicBezTo>
                  <a:pt x="4287616" y="231474"/>
                  <a:pt x="4460006" y="176429"/>
                  <a:pt x="4460331" y="176864"/>
                </a:cubicBezTo>
                <a:cubicBezTo>
                  <a:pt x="4464175" y="181144"/>
                  <a:pt x="4483735" y="184529"/>
                  <a:pt x="4499578" y="186791"/>
                </a:cubicBezTo>
                <a:lnTo>
                  <a:pt x="4514640" y="188841"/>
                </a:lnTo>
                <a:lnTo>
                  <a:pt x="4516523" y="189988"/>
                </a:lnTo>
                <a:cubicBezTo>
                  <a:pt x="4522035" y="190091"/>
                  <a:pt x="4521760" y="189857"/>
                  <a:pt x="4518126" y="189316"/>
                </a:cubicBezTo>
                <a:lnTo>
                  <a:pt x="4514640" y="188841"/>
                </a:lnTo>
                <a:lnTo>
                  <a:pt x="4511569" y="186970"/>
                </a:lnTo>
                <a:cubicBezTo>
                  <a:pt x="4510788" y="185226"/>
                  <a:pt x="4510719" y="182981"/>
                  <a:pt x="4510888" y="180943"/>
                </a:cubicBezTo>
                <a:cubicBezTo>
                  <a:pt x="4511690" y="170169"/>
                  <a:pt x="4517648" y="160906"/>
                  <a:pt x="4531865" y="155151"/>
                </a:cubicBezTo>
                <a:cubicBezTo>
                  <a:pt x="4545507" y="149703"/>
                  <a:pt x="4559473" y="144689"/>
                  <a:pt x="4573441" y="139676"/>
                </a:cubicBezTo>
                <a:cubicBezTo>
                  <a:pt x="4585075" y="135420"/>
                  <a:pt x="4593048" y="134454"/>
                  <a:pt x="4594964" y="145847"/>
                </a:cubicBezTo>
                <a:cubicBezTo>
                  <a:pt x="4596879" y="157242"/>
                  <a:pt x="4613452" y="160454"/>
                  <a:pt x="4623059" y="152410"/>
                </a:cubicBezTo>
                <a:cubicBezTo>
                  <a:pt x="4660632" y="120811"/>
                  <a:pt x="4705757" y="95654"/>
                  <a:pt x="4748356" y="68192"/>
                </a:cubicBezTo>
                <a:cubicBezTo>
                  <a:pt x="4778098" y="49168"/>
                  <a:pt x="4809406" y="31378"/>
                  <a:pt x="4833812" y="8017"/>
                </a:cubicBezTo>
                <a:cubicBezTo>
                  <a:pt x="4838299" y="3678"/>
                  <a:pt x="4842399" y="-2039"/>
                  <a:pt x="4850908" y="727"/>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F794209-D983-20B8-AB85-A9B5533E2FA7}"/>
              </a:ext>
            </a:extLst>
          </p:cNvPr>
          <p:cNvSpPr>
            <a:spLocks noGrp="1"/>
          </p:cNvSpPr>
          <p:nvPr>
            <p:ph type="title"/>
          </p:nvPr>
        </p:nvSpPr>
        <p:spPr>
          <a:xfrm>
            <a:off x="1000941" y="2620477"/>
            <a:ext cx="3010737" cy="1497475"/>
          </a:xfrm>
        </p:spPr>
        <p:txBody>
          <a:bodyPr>
            <a:normAutofit/>
          </a:bodyPr>
          <a:lstStyle/>
          <a:p>
            <a:r>
              <a:rPr lang="en-US" sz="2800" b="1">
                <a:latin typeface="Arial Rounded MT Bold" panose="020F0704030504030204" pitchFamily="34" charset="77"/>
              </a:rPr>
              <a:t>Project Tasks</a:t>
            </a:r>
          </a:p>
        </p:txBody>
      </p:sp>
      <p:graphicFrame>
        <p:nvGraphicFramePr>
          <p:cNvPr id="5" name="Content Placeholder 2">
            <a:extLst>
              <a:ext uri="{FF2B5EF4-FFF2-40B4-BE49-F238E27FC236}">
                <a16:creationId xmlns:a16="http://schemas.microsoft.com/office/drawing/2014/main" id="{13C9F34A-7137-9E21-40B1-2D025539AAFA}"/>
              </a:ext>
            </a:extLst>
          </p:cNvPr>
          <p:cNvGraphicFramePr>
            <a:graphicFrameLocks noGrp="1"/>
          </p:cNvGraphicFramePr>
          <p:nvPr>
            <p:ph idx="1"/>
            <p:extLst>
              <p:ext uri="{D42A27DB-BD31-4B8C-83A1-F6EECF244321}">
                <p14:modId xmlns:p14="http://schemas.microsoft.com/office/powerpoint/2010/main" val="877525194"/>
              </p:ext>
            </p:extLst>
          </p:nvPr>
        </p:nvGraphicFramePr>
        <p:xfrm>
          <a:off x="4702547" y="838199"/>
          <a:ext cx="6651253" cy="53387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30901312"/>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88F20F8-60BF-42FE-A252-DFD5A7445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98A68847-134F-4AF1-B1C6-332344C9C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85E516D-A048-75DE-74B2-785D52E0084B}"/>
              </a:ext>
            </a:extLst>
          </p:cNvPr>
          <p:cNvSpPr>
            <a:spLocks noGrp="1"/>
          </p:cNvSpPr>
          <p:nvPr>
            <p:ph type="title"/>
          </p:nvPr>
        </p:nvSpPr>
        <p:spPr>
          <a:xfrm>
            <a:off x="838200" y="365125"/>
            <a:ext cx="10515600" cy="1325563"/>
          </a:xfrm>
        </p:spPr>
        <p:txBody>
          <a:bodyPr>
            <a:normAutofit/>
          </a:bodyPr>
          <a:lstStyle/>
          <a:p>
            <a:pPr algn="ctr"/>
            <a:r>
              <a:rPr lang="en-US" b="1" dirty="0">
                <a:latin typeface="Arial Rounded MT Bold" panose="020F0704030504030204" pitchFamily="34" charset="77"/>
              </a:rPr>
              <a:t>Annualized Return Data</a:t>
            </a:r>
          </a:p>
        </p:txBody>
      </p:sp>
      <p:graphicFrame>
        <p:nvGraphicFramePr>
          <p:cNvPr id="4" name="Table 3">
            <a:extLst>
              <a:ext uri="{FF2B5EF4-FFF2-40B4-BE49-F238E27FC236}">
                <a16:creationId xmlns:a16="http://schemas.microsoft.com/office/drawing/2014/main" id="{73CC1847-05A4-07EA-0594-00D9A12FD57C}"/>
              </a:ext>
            </a:extLst>
          </p:cNvPr>
          <p:cNvGraphicFramePr>
            <a:graphicFrameLocks noGrp="1"/>
          </p:cNvGraphicFramePr>
          <p:nvPr>
            <p:extLst>
              <p:ext uri="{D42A27DB-BD31-4B8C-83A1-F6EECF244321}">
                <p14:modId xmlns:p14="http://schemas.microsoft.com/office/powerpoint/2010/main" val="615784048"/>
              </p:ext>
            </p:extLst>
          </p:nvPr>
        </p:nvGraphicFramePr>
        <p:xfrm>
          <a:off x="430824" y="1656035"/>
          <a:ext cx="3964921" cy="4836852"/>
        </p:xfrm>
        <a:graphic>
          <a:graphicData uri="http://schemas.openxmlformats.org/drawingml/2006/table">
            <a:tbl>
              <a:tblPr/>
              <a:tblGrid>
                <a:gridCol w="2309240">
                  <a:extLst>
                    <a:ext uri="{9D8B030D-6E8A-4147-A177-3AD203B41FA5}">
                      <a16:colId xmlns:a16="http://schemas.microsoft.com/office/drawing/2014/main" val="3626865662"/>
                    </a:ext>
                  </a:extLst>
                </a:gridCol>
                <a:gridCol w="1655681">
                  <a:extLst>
                    <a:ext uri="{9D8B030D-6E8A-4147-A177-3AD203B41FA5}">
                      <a16:colId xmlns:a16="http://schemas.microsoft.com/office/drawing/2014/main" val="1653211706"/>
                    </a:ext>
                  </a:extLst>
                </a:gridCol>
              </a:tblGrid>
              <a:tr h="245268">
                <a:tc>
                  <a:txBody>
                    <a:bodyPr/>
                    <a:lstStyle/>
                    <a:p>
                      <a:pPr algn="ctr" fontAlgn="ctr"/>
                      <a:r>
                        <a:rPr lang="en-US" sz="1000" b="1" i="0" u="none" strike="noStrike">
                          <a:solidFill>
                            <a:srgbClr val="FFFFFF"/>
                          </a:solidFill>
                          <a:effectLst/>
                          <a:latin typeface="Arial Rounded MT Bold" panose="020F0704030504030204" pitchFamily="34" charset="77"/>
                        </a:rPr>
                        <a:t>Asset Classes </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48235"/>
                    </a:solidFill>
                  </a:tcPr>
                </a:tc>
                <a:tc>
                  <a:txBody>
                    <a:bodyPr/>
                    <a:lstStyle/>
                    <a:p>
                      <a:pPr algn="ctr" fontAlgn="ctr"/>
                      <a:r>
                        <a:rPr lang="en-US" sz="1000" b="1" i="0" u="none" strike="noStrike">
                          <a:solidFill>
                            <a:srgbClr val="FFFFFF"/>
                          </a:solidFill>
                          <a:effectLst/>
                          <a:latin typeface="Arial Rounded MT Bold" panose="020F0704030504030204" pitchFamily="34" charset="77"/>
                        </a:rPr>
                        <a:t>% Annualized Return </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48235"/>
                    </a:solidFill>
                  </a:tcPr>
                </a:tc>
                <a:extLst>
                  <a:ext uri="{0D108BD9-81ED-4DB2-BD59-A6C34878D82A}">
                    <a16:rowId xmlns:a16="http://schemas.microsoft.com/office/drawing/2014/main" val="375384710"/>
                  </a:ext>
                </a:extLst>
              </a:tr>
              <a:tr h="155651">
                <a:tc>
                  <a:txBody>
                    <a:bodyPr/>
                    <a:lstStyle/>
                    <a:p>
                      <a:pPr algn="ctr" fontAlgn="ctr"/>
                      <a:r>
                        <a:rPr lang="en-US" sz="700" b="1" i="0" u="none" strike="noStrike">
                          <a:solidFill>
                            <a:srgbClr val="000000"/>
                          </a:solidFill>
                          <a:effectLst/>
                          <a:latin typeface="Arial Rounded MT Bold" panose="020F0704030504030204" pitchFamily="34" charset="77"/>
                        </a:rPr>
                        <a:t>S&amp;P 500 Momentum</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700" b="1" i="0" u="none" strike="noStrike">
                          <a:solidFill>
                            <a:srgbClr val="000000"/>
                          </a:solidFill>
                          <a:effectLst/>
                          <a:latin typeface="Arial Rounded MT Bold" panose="020F0704030504030204" pitchFamily="34" charset="77"/>
                        </a:rPr>
                        <a:t>13.51%</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1422800175"/>
                  </a:ext>
                </a:extLst>
              </a:tr>
              <a:tr h="155651">
                <a:tc>
                  <a:txBody>
                    <a:bodyPr/>
                    <a:lstStyle/>
                    <a:p>
                      <a:pPr algn="ctr" fontAlgn="ctr"/>
                      <a:r>
                        <a:rPr lang="en-US" sz="700" b="1" i="0" u="none" strike="noStrike">
                          <a:solidFill>
                            <a:srgbClr val="000000"/>
                          </a:solidFill>
                          <a:effectLst/>
                          <a:latin typeface="Arial Rounded MT Bold" panose="020F0704030504030204" pitchFamily="34" charset="77"/>
                        </a:rPr>
                        <a:t>S&amp;P 500 Quality</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700" b="1" i="0" u="none" strike="noStrike">
                          <a:solidFill>
                            <a:srgbClr val="000000"/>
                          </a:solidFill>
                          <a:effectLst/>
                          <a:latin typeface="Arial Rounded MT Bold" panose="020F0704030504030204" pitchFamily="34" charset="77"/>
                        </a:rPr>
                        <a:t>13.45%</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4012401957"/>
                  </a:ext>
                </a:extLst>
              </a:tr>
              <a:tr h="155651">
                <a:tc>
                  <a:txBody>
                    <a:bodyPr/>
                    <a:lstStyle/>
                    <a:p>
                      <a:pPr algn="ctr" fontAlgn="ctr"/>
                      <a:r>
                        <a:rPr lang="en-US" sz="700" b="1" i="0" u="none" strike="noStrike">
                          <a:solidFill>
                            <a:srgbClr val="000000"/>
                          </a:solidFill>
                          <a:effectLst/>
                          <a:latin typeface="Arial Rounded MT Bold" panose="020F0704030504030204" pitchFamily="34" charset="77"/>
                        </a:rPr>
                        <a:t>S&amp;P 500 Low Volatility</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700" b="1" i="0" u="none" strike="noStrike">
                          <a:solidFill>
                            <a:srgbClr val="000000"/>
                          </a:solidFill>
                          <a:effectLst/>
                          <a:latin typeface="Arial Rounded MT Bold" panose="020F0704030504030204" pitchFamily="34" charset="77"/>
                        </a:rPr>
                        <a:t>11.70%</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3236461471"/>
                  </a:ext>
                </a:extLst>
              </a:tr>
              <a:tr h="155651">
                <a:tc>
                  <a:txBody>
                    <a:bodyPr/>
                    <a:lstStyle/>
                    <a:p>
                      <a:pPr algn="ctr" fontAlgn="ctr"/>
                      <a:r>
                        <a:rPr lang="en-US" sz="700" b="1" i="0" u="none" strike="noStrike">
                          <a:solidFill>
                            <a:srgbClr val="000000"/>
                          </a:solidFill>
                          <a:effectLst/>
                          <a:latin typeface="Arial Rounded MT Bold" panose="020F0704030504030204" pitchFamily="34" charset="77"/>
                        </a:rPr>
                        <a:t>S&amp;P 500 Dividend</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700" b="1" i="0" u="none" strike="noStrike">
                          <a:solidFill>
                            <a:srgbClr val="000000"/>
                          </a:solidFill>
                          <a:effectLst/>
                          <a:latin typeface="Arial Rounded MT Bold" panose="020F0704030504030204" pitchFamily="34" charset="77"/>
                        </a:rPr>
                        <a:t>11.14%</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2820021489"/>
                  </a:ext>
                </a:extLst>
              </a:tr>
              <a:tr h="155651">
                <a:tc>
                  <a:txBody>
                    <a:bodyPr/>
                    <a:lstStyle/>
                    <a:p>
                      <a:pPr algn="ctr" fontAlgn="ctr"/>
                      <a:r>
                        <a:rPr lang="en-US" sz="700" b="1" i="0" u="none" strike="noStrike">
                          <a:solidFill>
                            <a:srgbClr val="000000"/>
                          </a:solidFill>
                          <a:effectLst/>
                          <a:latin typeface="Arial Rounded MT Bold" panose="020F0704030504030204" pitchFamily="34" charset="77"/>
                        </a:rPr>
                        <a:t>S&amp;P 500</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700" b="1" i="0" u="none" strike="noStrike">
                          <a:solidFill>
                            <a:srgbClr val="000000"/>
                          </a:solidFill>
                          <a:effectLst/>
                          <a:latin typeface="Arial Rounded MT Bold" panose="020F0704030504030204" pitchFamily="34" charset="77"/>
                        </a:rPr>
                        <a:t>10.89%</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696571764"/>
                  </a:ext>
                </a:extLst>
              </a:tr>
              <a:tr h="155651">
                <a:tc>
                  <a:txBody>
                    <a:bodyPr/>
                    <a:lstStyle/>
                    <a:p>
                      <a:pPr algn="ctr" fontAlgn="ctr"/>
                      <a:r>
                        <a:rPr lang="en-US" sz="700" b="1" i="0" u="none" strike="noStrike">
                          <a:solidFill>
                            <a:srgbClr val="000000"/>
                          </a:solidFill>
                          <a:effectLst/>
                          <a:latin typeface="Arial Rounded MT Bold" panose="020F0704030504030204" pitchFamily="34" charset="77"/>
                        </a:rPr>
                        <a:t>S&amp;P 500 Growth</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700" b="1" i="0" u="none" strike="noStrike">
                          <a:solidFill>
                            <a:srgbClr val="000000"/>
                          </a:solidFill>
                          <a:effectLst/>
                          <a:latin typeface="Arial Rounded MT Bold" panose="020F0704030504030204" pitchFamily="34" charset="77"/>
                        </a:rPr>
                        <a:t>10.87%</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2803085042"/>
                  </a:ext>
                </a:extLst>
              </a:tr>
              <a:tr h="155651">
                <a:tc>
                  <a:txBody>
                    <a:bodyPr/>
                    <a:lstStyle/>
                    <a:p>
                      <a:pPr algn="ctr" fontAlgn="ctr"/>
                      <a:r>
                        <a:rPr lang="en-US" sz="700" b="1" i="0" u="none" strike="noStrike">
                          <a:solidFill>
                            <a:srgbClr val="000000"/>
                          </a:solidFill>
                          <a:effectLst/>
                          <a:latin typeface="Arial Rounded MT Bold" panose="020F0704030504030204" pitchFamily="34" charset="77"/>
                        </a:rPr>
                        <a:t>Russell 2000</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700" b="1" i="0" u="none" strike="noStrike">
                          <a:solidFill>
                            <a:srgbClr val="000000"/>
                          </a:solidFill>
                          <a:effectLst/>
                          <a:latin typeface="Arial Rounded MT Bold" panose="020F0704030504030204" pitchFamily="34" charset="77"/>
                        </a:rPr>
                        <a:t>10.82%</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215452658"/>
                  </a:ext>
                </a:extLst>
              </a:tr>
              <a:tr h="155651">
                <a:tc>
                  <a:txBody>
                    <a:bodyPr/>
                    <a:lstStyle/>
                    <a:p>
                      <a:pPr algn="ctr" fontAlgn="ctr"/>
                      <a:r>
                        <a:rPr lang="en-US" sz="700" b="1" i="0" u="none" strike="noStrike">
                          <a:solidFill>
                            <a:srgbClr val="000000"/>
                          </a:solidFill>
                          <a:effectLst/>
                          <a:latin typeface="Arial Rounded MT Bold" panose="020F0704030504030204" pitchFamily="34" charset="77"/>
                        </a:rPr>
                        <a:t>NASDAQ-100</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700" b="1" i="0" u="none" strike="noStrike">
                          <a:solidFill>
                            <a:srgbClr val="000000"/>
                          </a:solidFill>
                          <a:effectLst/>
                          <a:latin typeface="Arial Rounded MT Bold" panose="020F0704030504030204" pitchFamily="34" charset="77"/>
                        </a:rPr>
                        <a:t>9.93%</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3584084480"/>
                  </a:ext>
                </a:extLst>
              </a:tr>
              <a:tr h="155651">
                <a:tc>
                  <a:txBody>
                    <a:bodyPr/>
                    <a:lstStyle/>
                    <a:p>
                      <a:pPr algn="ctr" fontAlgn="ctr"/>
                      <a:r>
                        <a:rPr lang="en-US" sz="700" b="1" i="0" u="none" strike="noStrike">
                          <a:solidFill>
                            <a:srgbClr val="000000"/>
                          </a:solidFill>
                          <a:effectLst/>
                          <a:latin typeface="Arial Rounded MT Bold" panose="020F0704030504030204" pitchFamily="34" charset="77"/>
                        </a:rPr>
                        <a:t>S&amp;P 500 Value</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700" b="1" i="0" u="none" strike="noStrike">
                          <a:solidFill>
                            <a:srgbClr val="000000"/>
                          </a:solidFill>
                          <a:effectLst/>
                          <a:latin typeface="Arial Rounded MT Bold" panose="020F0704030504030204" pitchFamily="34" charset="77"/>
                        </a:rPr>
                        <a:t>9.21%</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851160689"/>
                  </a:ext>
                </a:extLst>
              </a:tr>
              <a:tr h="155651">
                <a:tc>
                  <a:txBody>
                    <a:bodyPr/>
                    <a:lstStyle/>
                    <a:p>
                      <a:pPr algn="ctr" fontAlgn="ctr"/>
                      <a:r>
                        <a:rPr lang="en-US" sz="700" b="1" i="0" u="none" strike="noStrike">
                          <a:solidFill>
                            <a:srgbClr val="000000"/>
                          </a:solidFill>
                          <a:effectLst/>
                          <a:latin typeface="Arial Rounded MT Bold" panose="020F0704030504030204" pitchFamily="34" charset="77"/>
                        </a:rPr>
                        <a:t>S&amp;P Global BMI Index</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700" b="1" i="0" u="none" strike="noStrike">
                          <a:solidFill>
                            <a:srgbClr val="000000"/>
                          </a:solidFill>
                          <a:effectLst/>
                          <a:latin typeface="Arial Rounded MT Bold" panose="020F0704030504030204" pitchFamily="34" charset="77"/>
                        </a:rPr>
                        <a:t>8.20%</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4094212943"/>
                  </a:ext>
                </a:extLst>
              </a:tr>
              <a:tr h="155651">
                <a:tc>
                  <a:txBody>
                    <a:bodyPr/>
                    <a:lstStyle/>
                    <a:p>
                      <a:pPr algn="ctr" fontAlgn="ctr"/>
                      <a:r>
                        <a:rPr lang="en-US" sz="700" b="1" i="0" u="none" strike="noStrike">
                          <a:solidFill>
                            <a:srgbClr val="000000"/>
                          </a:solidFill>
                          <a:effectLst/>
                          <a:latin typeface="Arial Rounded MT Bold" panose="020F0704030504030204" pitchFamily="34" charset="77"/>
                        </a:rPr>
                        <a:t>MSCI Emerging Markets</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700" b="1" i="0" u="none" strike="noStrike">
                          <a:solidFill>
                            <a:srgbClr val="000000"/>
                          </a:solidFill>
                          <a:effectLst/>
                          <a:latin typeface="Arial Rounded MT Bold" panose="020F0704030504030204" pitchFamily="34" charset="77"/>
                        </a:rPr>
                        <a:t>7.88%</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4047901954"/>
                  </a:ext>
                </a:extLst>
              </a:tr>
              <a:tr h="155651">
                <a:tc>
                  <a:txBody>
                    <a:bodyPr/>
                    <a:lstStyle/>
                    <a:p>
                      <a:pPr algn="ctr" fontAlgn="ctr"/>
                      <a:r>
                        <a:rPr lang="en-US" sz="700" b="1" i="0" u="none" strike="noStrike">
                          <a:solidFill>
                            <a:srgbClr val="000000"/>
                          </a:solidFill>
                          <a:effectLst/>
                          <a:latin typeface="Arial Rounded MT Bold" panose="020F0704030504030204" pitchFamily="34" charset="77"/>
                        </a:rPr>
                        <a:t>Commodity Index</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700" b="1" i="0" u="none" strike="noStrike">
                          <a:solidFill>
                            <a:srgbClr val="000000"/>
                          </a:solidFill>
                          <a:effectLst/>
                          <a:latin typeface="Arial Rounded MT Bold" panose="020F0704030504030204" pitchFamily="34" charset="77"/>
                        </a:rPr>
                        <a:t>7.75%</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51037367"/>
                  </a:ext>
                </a:extLst>
              </a:tr>
              <a:tr h="155651">
                <a:tc>
                  <a:txBody>
                    <a:bodyPr/>
                    <a:lstStyle/>
                    <a:p>
                      <a:pPr algn="ctr" fontAlgn="ctr"/>
                      <a:r>
                        <a:rPr lang="en-US" sz="700" b="1" i="0" u="none" strike="noStrike">
                          <a:solidFill>
                            <a:srgbClr val="000000"/>
                          </a:solidFill>
                          <a:effectLst/>
                          <a:latin typeface="Arial Rounded MT Bold" panose="020F0704030504030204" pitchFamily="34" charset="77"/>
                        </a:rPr>
                        <a:t>S&amp;P Global REIT Index</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700" b="1" i="0" u="none" strike="noStrike">
                          <a:solidFill>
                            <a:srgbClr val="000000"/>
                          </a:solidFill>
                          <a:effectLst/>
                          <a:latin typeface="Arial Rounded MT Bold" panose="020F0704030504030204" pitchFamily="34" charset="77"/>
                        </a:rPr>
                        <a:t>7.73%</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2296943464"/>
                  </a:ext>
                </a:extLst>
              </a:tr>
              <a:tr h="155651">
                <a:tc>
                  <a:txBody>
                    <a:bodyPr/>
                    <a:lstStyle/>
                    <a:p>
                      <a:pPr algn="ctr" fontAlgn="ctr"/>
                      <a:r>
                        <a:rPr lang="en-US" sz="700" b="1" i="0" u="none" strike="noStrike">
                          <a:solidFill>
                            <a:srgbClr val="000000"/>
                          </a:solidFill>
                          <a:effectLst/>
                          <a:latin typeface="Arial Rounded MT Bold" panose="020F0704030504030204" pitchFamily="34" charset="77"/>
                        </a:rPr>
                        <a:t>9% U.S. Equity - Jan</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700" b="1" i="0" u="none" strike="noStrike">
                          <a:solidFill>
                            <a:srgbClr val="000000"/>
                          </a:solidFill>
                          <a:effectLst/>
                          <a:latin typeface="Arial Rounded MT Bold" panose="020F0704030504030204" pitchFamily="34" charset="77"/>
                        </a:rPr>
                        <a:t>7.60%</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671659718"/>
                  </a:ext>
                </a:extLst>
              </a:tr>
              <a:tr h="155651">
                <a:tc>
                  <a:txBody>
                    <a:bodyPr/>
                    <a:lstStyle/>
                    <a:p>
                      <a:pPr algn="ctr" fontAlgn="ctr"/>
                      <a:r>
                        <a:rPr lang="en-US" sz="700" b="1" i="0" u="none" strike="noStrike">
                          <a:solidFill>
                            <a:srgbClr val="000000"/>
                          </a:solidFill>
                          <a:effectLst/>
                          <a:latin typeface="Arial Rounded MT Bold" panose="020F0704030504030204" pitchFamily="34" charset="77"/>
                        </a:rPr>
                        <a:t>MSCI EAFE</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700" b="1" i="0" u="none" strike="noStrike">
                          <a:solidFill>
                            <a:srgbClr val="000000"/>
                          </a:solidFill>
                          <a:effectLst/>
                          <a:latin typeface="Arial Rounded MT Bold" panose="020F0704030504030204" pitchFamily="34" charset="77"/>
                        </a:rPr>
                        <a:t>7.20%</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1667623745"/>
                  </a:ext>
                </a:extLst>
              </a:tr>
              <a:tr h="155651">
                <a:tc>
                  <a:txBody>
                    <a:bodyPr/>
                    <a:lstStyle/>
                    <a:p>
                      <a:pPr algn="ctr" fontAlgn="ctr"/>
                      <a:r>
                        <a:rPr lang="en-US" sz="700" b="1" i="0" u="none" strike="noStrike">
                          <a:solidFill>
                            <a:srgbClr val="000000"/>
                          </a:solidFill>
                          <a:effectLst/>
                          <a:latin typeface="Arial Rounded MT Bold" panose="020F0704030504030204" pitchFamily="34" charset="77"/>
                        </a:rPr>
                        <a:t>MSCI World</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700" b="1" i="0" u="none" strike="noStrike">
                          <a:solidFill>
                            <a:srgbClr val="000000"/>
                          </a:solidFill>
                          <a:effectLst/>
                          <a:latin typeface="Arial Rounded MT Bold" panose="020F0704030504030204" pitchFamily="34" charset="77"/>
                        </a:rPr>
                        <a:t>6.93%</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3482968023"/>
                  </a:ext>
                </a:extLst>
              </a:tr>
              <a:tr h="155651">
                <a:tc>
                  <a:txBody>
                    <a:bodyPr/>
                    <a:lstStyle/>
                    <a:p>
                      <a:pPr algn="ctr" fontAlgn="ctr"/>
                      <a:r>
                        <a:rPr lang="en-US" sz="700" b="1" i="0" u="none" strike="noStrike">
                          <a:solidFill>
                            <a:srgbClr val="000000"/>
                          </a:solidFill>
                          <a:effectLst/>
                          <a:latin typeface="Arial Rounded MT Bold" panose="020F0704030504030204" pitchFamily="34" charset="77"/>
                        </a:rPr>
                        <a:t>MSCI ACWI</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700" b="1" i="0" u="none" strike="noStrike">
                          <a:solidFill>
                            <a:srgbClr val="000000"/>
                          </a:solidFill>
                          <a:effectLst/>
                          <a:latin typeface="Arial Rounded MT Bold" panose="020F0704030504030204" pitchFamily="34" charset="77"/>
                        </a:rPr>
                        <a:t>6.79%</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684536844"/>
                  </a:ext>
                </a:extLst>
              </a:tr>
              <a:tr h="155651">
                <a:tc>
                  <a:txBody>
                    <a:bodyPr/>
                    <a:lstStyle/>
                    <a:p>
                      <a:pPr algn="ctr" fontAlgn="ctr"/>
                      <a:r>
                        <a:rPr lang="en-US" sz="700" b="1" i="0" u="none" strike="noStrike">
                          <a:solidFill>
                            <a:srgbClr val="000000"/>
                          </a:solidFill>
                          <a:effectLst/>
                          <a:latin typeface="Arial Rounded MT Bold" panose="020F0704030504030204" pitchFamily="34" charset="77"/>
                        </a:rPr>
                        <a:t>US Corporate High Yield Bond Index</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700" b="1" i="0" u="none" strike="noStrike">
                          <a:solidFill>
                            <a:srgbClr val="000000"/>
                          </a:solidFill>
                          <a:effectLst/>
                          <a:latin typeface="Arial Rounded MT Bold" panose="020F0704030504030204" pitchFamily="34" charset="77"/>
                        </a:rPr>
                        <a:t>6.21%</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3074771665"/>
                  </a:ext>
                </a:extLst>
              </a:tr>
              <a:tr h="155651">
                <a:tc>
                  <a:txBody>
                    <a:bodyPr/>
                    <a:lstStyle/>
                    <a:p>
                      <a:pPr algn="ctr" fontAlgn="ctr"/>
                      <a:r>
                        <a:rPr lang="en-US" sz="700" b="1" i="0" u="none" strike="noStrike">
                          <a:solidFill>
                            <a:srgbClr val="000000"/>
                          </a:solidFill>
                          <a:effectLst/>
                          <a:latin typeface="Arial Rounded MT Bold" panose="020F0704030504030204" pitchFamily="34" charset="77"/>
                        </a:rPr>
                        <a:t>15% U.S. Equity - Jan</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700" b="1" i="0" u="none" strike="noStrike">
                          <a:solidFill>
                            <a:srgbClr val="000000"/>
                          </a:solidFill>
                          <a:effectLst/>
                          <a:latin typeface="Arial Rounded MT Bold" panose="020F0704030504030204" pitchFamily="34" charset="77"/>
                        </a:rPr>
                        <a:t>5.96%</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3877712730"/>
                  </a:ext>
                </a:extLst>
              </a:tr>
              <a:tr h="155651">
                <a:tc>
                  <a:txBody>
                    <a:bodyPr/>
                    <a:lstStyle/>
                    <a:p>
                      <a:pPr algn="ctr" fontAlgn="ctr"/>
                      <a:r>
                        <a:rPr lang="en-US" sz="700" b="1" i="0" u="none" strike="noStrike">
                          <a:solidFill>
                            <a:srgbClr val="000000"/>
                          </a:solidFill>
                          <a:effectLst/>
                          <a:latin typeface="Arial Rounded MT Bold" panose="020F0704030504030204" pitchFamily="34" charset="77"/>
                        </a:rPr>
                        <a:t>30% U.S. Equity - Jan</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700" b="1" i="0" u="none" strike="noStrike">
                          <a:solidFill>
                            <a:srgbClr val="000000"/>
                          </a:solidFill>
                          <a:effectLst/>
                          <a:latin typeface="Arial Rounded MT Bold" panose="020F0704030504030204" pitchFamily="34" charset="77"/>
                        </a:rPr>
                        <a:t>5.56%</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115613865"/>
                  </a:ext>
                </a:extLst>
              </a:tr>
              <a:tr h="155651">
                <a:tc>
                  <a:txBody>
                    <a:bodyPr/>
                    <a:lstStyle/>
                    <a:p>
                      <a:pPr algn="ctr" fontAlgn="ctr"/>
                      <a:r>
                        <a:rPr lang="en-US" sz="700" b="1" i="0" u="none" strike="noStrike">
                          <a:solidFill>
                            <a:srgbClr val="000000"/>
                          </a:solidFill>
                          <a:effectLst/>
                          <a:latin typeface="Arial Rounded MT Bold" panose="020F0704030504030204" pitchFamily="34" charset="77"/>
                        </a:rPr>
                        <a:t>MSCI World ex-US</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700" b="1" i="0" u="none" strike="noStrike">
                          <a:solidFill>
                            <a:srgbClr val="000000"/>
                          </a:solidFill>
                          <a:effectLst/>
                          <a:latin typeface="Arial Rounded MT Bold" panose="020F0704030504030204" pitchFamily="34" charset="77"/>
                        </a:rPr>
                        <a:t>5.26%</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1489637714"/>
                  </a:ext>
                </a:extLst>
              </a:tr>
              <a:tr h="233356">
                <a:tc>
                  <a:txBody>
                    <a:bodyPr/>
                    <a:lstStyle/>
                    <a:p>
                      <a:pPr algn="ctr" fontAlgn="ctr"/>
                      <a:r>
                        <a:rPr lang="en-US" sz="700" b="1" i="0" u="none" strike="noStrike">
                          <a:solidFill>
                            <a:srgbClr val="000000"/>
                          </a:solidFill>
                          <a:effectLst/>
                          <a:latin typeface="Arial Rounded MT Bold" panose="020F0704030504030204" pitchFamily="34" charset="77"/>
                        </a:rPr>
                        <a:t>Exchange-Listed Preferred &amp; Hybrid Securities Index</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700" b="1" i="0" u="none" strike="noStrike">
                          <a:solidFill>
                            <a:srgbClr val="000000"/>
                          </a:solidFill>
                          <a:effectLst/>
                          <a:latin typeface="Arial Rounded MT Bold" panose="020F0704030504030204" pitchFamily="34" charset="77"/>
                        </a:rPr>
                        <a:t>4.81%</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4238063698"/>
                  </a:ext>
                </a:extLst>
              </a:tr>
              <a:tr h="155651">
                <a:tc>
                  <a:txBody>
                    <a:bodyPr/>
                    <a:lstStyle/>
                    <a:p>
                      <a:pPr algn="ctr" fontAlgn="ctr"/>
                      <a:r>
                        <a:rPr lang="en-US" sz="700" b="1" i="0" u="none" strike="noStrike">
                          <a:solidFill>
                            <a:srgbClr val="000000"/>
                          </a:solidFill>
                          <a:effectLst/>
                          <a:latin typeface="Arial Rounded MT Bold" panose="020F0704030504030204" pitchFamily="34" charset="77"/>
                        </a:rPr>
                        <a:t>US TIPS Index</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700" b="1" i="0" u="none" strike="noStrike">
                          <a:solidFill>
                            <a:srgbClr val="000000"/>
                          </a:solidFill>
                          <a:effectLst/>
                          <a:latin typeface="Arial Rounded MT Bold" panose="020F0704030504030204" pitchFamily="34" charset="77"/>
                        </a:rPr>
                        <a:t>4.66%</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3820856957"/>
                  </a:ext>
                </a:extLst>
              </a:tr>
              <a:tr h="155651">
                <a:tc>
                  <a:txBody>
                    <a:bodyPr/>
                    <a:lstStyle/>
                    <a:p>
                      <a:pPr algn="ctr" fontAlgn="ctr"/>
                      <a:r>
                        <a:rPr lang="en-US" sz="700" b="1" i="0" u="none" strike="noStrike">
                          <a:solidFill>
                            <a:srgbClr val="000000"/>
                          </a:solidFill>
                          <a:effectLst/>
                          <a:latin typeface="Arial Rounded MT Bold" panose="020F0704030504030204" pitchFamily="34" charset="77"/>
                        </a:rPr>
                        <a:t>US Aggregate Bond Index</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700" b="1" i="0" u="none" strike="noStrike">
                          <a:solidFill>
                            <a:srgbClr val="000000"/>
                          </a:solidFill>
                          <a:effectLst/>
                          <a:latin typeface="Arial Rounded MT Bold" panose="020F0704030504030204" pitchFamily="34" charset="77"/>
                        </a:rPr>
                        <a:t>4.59%</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2806994888"/>
                  </a:ext>
                </a:extLst>
              </a:tr>
              <a:tr h="155651">
                <a:tc>
                  <a:txBody>
                    <a:bodyPr/>
                    <a:lstStyle/>
                    <a:p>
                      <a:pPr algn="ctr" fontAlgn="ctr"/>
                      <a:r>
                        <a:rPr lang="en-US" sz="700" b="1" i="0" u="none" strike="noStrike">
                          <a:solidFill>
                            <a:srgbClr val="000000"/>
                          </a:solidFill>
                          <a:effectLst/>
                          <a:latin typeface="Arial Rounded MT Bold" panose="020F0704030504030204" pitchFamily="34" charset="77"/>
                        </a:rPr>
                        <a:t>US Treasury 20+ Year Index</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700" b="1" i="0" u="none" strike="noStrike">
                          <a:solidFill>
                            <a:srgbClr val="000000"/>
                          </a:solidFill>
                          <a:effectLst/>
                          <a:latin typeface="Arial Rounded MT Bold" panose="020F0704030504030204" pitchFamily="34" charset="77"/>
                        </a:rPr>
                        <a:t>4.41%</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3006622820"/>
                  </a:ext>
                </a:extLst>
              </a:tr>
              <a:tr h="155651">
                <a:tc>
                  <a:txBody>
                    <a:bodyPr/>
                    <a:lstStyle/>
                    <a:p>
                      <a:pPr algn="ctr" fontAlgn="ctr"/>
                      <a:r>
                        <a:rPr lang="en-US" sz="700" b="1" i="0" u="none" strike="noStrike">
                          <a:solidFill>
                            <a:srgbClr val="000000"/>
                          </a:solidFill>
                          <a:effectLst/>
                          <a:latin typeface="Arial Rounded MT Bold" panose="020F0704030504030204" pitchFamily="34" charset="77"/>
                        </a:rPr>
                        <a:t>20% Quarterly U.S. Equity</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700" b="1" i="0" u="none" strike="noStrike">
                          <a:solidFill>
                            <a:srgbClr val="000000"/>
                          </a:solidFill>
                          <a:effectLst/>
                          <a:latin typeface="Arial Rounded MT Bold" panose="020F0704030504030204" pitchFamily="34" charset="77"/>
                        </a:rPr>
                        <a:t>4.25%</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3364293004"/>
                  </a:ext>
                </a:extLst>
              </a:tr>
              <a:tr h="155651">
                <a:tc>
                  <a:txBody>
                    <a:bodyPr/>
                    <a:lstStyle/>
                    <a:p>
                      <a:pPr algn="ctr" fontAlgn="ctr"/>
                      <a:r>
                        <a:rPr lang="en-US" sz="700" b="1" i="0" u="none" strike="noStrike">
                          <a:solidFill>
                            <a:srgbClr val="000000"/>
                          </a:solidFill>
                          <a:effectLst/>
                          <a:latin typeface="Arial Rounded MT Bold" panose="020F0704030504030204" pitchFamily="34" charset="77"/>
                        </a:rPr>
                        <a:t>US Treasury Bills Index</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700" b="1" i="0" u="none" strike="noStrike">
                          <a:solidFill>
                            <a:srgbClr val="000000"/>
                          </a:solidFill>
                          <a:effectLst/>
                          <a:latin typeface="Arial Rounded MT Bold" panose="020F0704030504030204" pitchFamily="34" charset="77"/>
                        </a:rPr>
                        <a:t>4.06%</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472871965"/>
                  </a:ext>
                </a:extLst>
              </a:tr>
              <a:tr h="155651">
                <a:tc>
                  <a:txBody>
                    <a:bodyPr/>
                    <a:lstStyle/>
                    <a:p>
                      <a:pPr algn="ctr" fontAlgn="ctr"/>
                      <a:r>
                        <a:rPr lang="en-US" sz="700" b="1" i="0" u="none" strike="noStrike">
                          <a:solidFill>
                            <a:srgbClr val="000000"/>
                          </a:solidFill>
                          <a:effectLst/>
                          <a:latin typeface="Arial Rounded MT Bold" panose="020F0704030504030204" pitchFamily="34" charset="77"/>
                        </a:rPr>
                        <a:t>Municipal Bond Index</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700" b="1" i="0" u="none" strike="noStrike">
                          <a:solidFill>
                            <a:srgbClr val="000000"/>
                          </a:solidFill>
                          <a:effectLst/>
                          <a:latin typeface="Arial Rounded MT Bold" panose="020F0704030504030204" pitchFamily="34" charset="77"/>
                        </a:rPr>
                        <a:t>3.91%</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1594643483"/>
                  </a:ext>
                </a:extLst>
              </a:tr>
              <a:tr h="155651">
                <a:tc>
                  <a:txBody>
                    <a:bodyPr/>
                    <a:lstStyle/>
                    <a:p>
                      <a:pPr algn="ctr" fontAlgn="ctr"/>
                      <a:r>
                        <a:rPr lang="en-US" sz="700" b="1" i="0" u="none" strike="noStrike">
                          <a:solidFill>
                            <a:srgbClr val="000000"/>
                          </a:solidFill>
                          <a:effectLst/>
                          <a:latin typeface="Arial Rounded MT Bold" panose="020F0704030504030204" pitchFamily="34" charset="77"/>
                        </a:rPr>
                        <a:t>U.S. Treasury 1-3 Year Index</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700" b="1" i="0" u="none" strike="noStrike" dirty="0">
                          <a:solidFill>
                            <a:srgbClr val="000000"/>
                          </a:solidFill>
                          <a:effectLst/>
                          <a:latin typeface="Arial Rounded MT Bold" panose="020F0704030504030204" pitchFamily="34" charset="77"/>
                        </a:rPr>
                        <a:t>1.81%</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684710598"/>
                  </a:ext>
                </a:extLst>
              </a:tr>
            </a:tbl>
          </a:graphicData>
        </a:graphic>
      </p:graphicFrame>
      <p:graphicFrame>
        <p:nvGraphicFramePr>
          <p:cNvPr id="8" name="Chart 7">
            <a:extLst>
              <a:ext uri="{FF2B5EF4-FFF2-40B4-BE49-F238E27FC236}">
                <a16:creationId xmlns:a16="http://schemas.microsoft.com/office/drawing/2014/main" id="{147E484B-8612-7940-BD24-3869C8D882BB}"/>
              </a:ext>
            </a:extLst>
          </p:cNvPr>
          <p:cNvGraphicFramePr>
            <a:graphicFrameLocks/>
          </p:cNvGraphicFramePr>
          <p:nvPr>
            <p:extLst>
              <p:ext uri="{D42A27DB-BD31-4B8C-83A1-F6EECF244321}">
                <p14:modId xmlns:p14="http://schemas.microsoft.com/office/powerpoint/2010/main" val="893268174"/>
              </p:ext>
            </p:extLst>
          </p:nvPr>
        </p:nvGraphicFramePr>
        <p:xfrm>
          <a:off x="4803121" y="1656035"/>
          <a:ext cx="7093855" cy="488685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487320050"/>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C6380-EF00-6E1F-4E2C-F5C12D1D690D}"/>
              </a:ext>
            </a:extLst>
          </p:cNvPr>
          <p:cNvSpPr>
            <a:spLocks noGrp="1"/>
          </p:cNvSpPr>
          <p:nvPr>
            <p:ph type="title"/>
          </p:nvPr>
        </p:nvSpPr>
        <p:spPr>
          <a:xfrm>
            <a:off x="838200" y="354965"/>
            <a:ext cx="10515600" cy="1325563"/>
          </a:xfrm>
        </p:spPr>
        <p:txBody>
          <a:bodyPr/>
          <a:lstStyle/>
          <a:p>
            <a:pPr algn="ctr"/>
            <a:r>
              <a:rPr lang="en-US" b="1" dirty="0">
                <a:latin typeface="Arial Rounded MT Bold" panose="020F0704030504030204" pitchFamily="34" charset="77"/>
              </a:rPr>
              <a:t>Annualized Volatility </a:t>
            </a:r>
          </a:p>
        </p:txBody>
      </p:sp>
      <p:graphicFrame>
        <p:nvGraphicFramePr>
          <p:cNvPr id="6" name="Chart 5">
            <a:extLst>
              <a:ext uri="{FF2B5EF4-FFF2-40B4-BE49-F238E27FC236}">
                <a16:creationId xmlns:a16="http://schemas.microsoft.com/office/drawing/2014/main" id="{94E8BBF4-7B0E-1B3C-B8C1-F4486093D68C}"/>
              </a:ext>
            </a:extLst>
          </p:cNvPr>
          <p:cNvGraphicFramePr>
            <a:graphicFrameLocks/>
          </p:cNvGraphicFramePr>
          <p:nvPr>
            <p:extLst>
              <p:ext uri="{D42A27DB-BD31-4B8C-83A1-F6EECF244321}">
                <p14:modId xmlns:p14="http://schemas.microsoft.com/office/powerpoint/2010/main" val="1974751791"/>
              </p:ext>
            </p:extLst>
          </p:nvPr>
        </p:nvGraphicFramePr>
        <p:xfrm>
          <a:off x="4239491" y="1690685"/>
          <a:ext cx="7556267" cy="481234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Table 7">
            <a:extLst>
              <a:ext uri="{FF2B5EF4-FFF2-40B4-BE49-F238E27FC236}">
                <a16:creationId xmlns:a16="http://schemas.microsoft.com/office/drawing/2014/main" id="{DF53F34F-7567-41BC-016E-6F14DCA22210}"/>
              </a:ext>
            </a:extLst>
          </p:cNvPr>
          <p:cNvGraphicFramePr>
            <a:graphicFrameLocks noGrp="1"/>
          </p:cNvGraphicFramePr>
          <p:nvPr>
            <p:extLst>
              <p:ext uri="{D42A27DB-BD31-4B8C-83A1-F6EECF244321}">
                <p14:modId xmlns:p14="http://schemas.microsoft.com/office/powerpoint/2010/main" val="464543269"/>
              </p:ext>
            </p:extLst>
          </p:nvPr>
        </p:nvGraphicFramePr>
        <p:xfrm>
          <a:off x="396239" y="1680527"/>
          <a:ext cx="3677921" cy="4812349"/>
        </p:xfrm>
        <a:graphic>
          <a:graphicData uri="http://schemas.openxmlformats.org/drawingml/2006/table">
            <a:tbl>
              <a:tblPr/>
              <a:tblGrid>
                <a:gridCol w="2371956">
                  <a:extLst>
                    <a:ext uri="{9D8B030D-6E8A-4147-A177-3AD203B41FA5}">
                      <a16:colId xmlns:a16="http://schemas.microsoft.com/office/drawing/2014/main" val="2196343989"/>
                    </a:ext>
                  </a:extLst>
                </a:gridCol>
                <a:gridCol w="1305965">
                  <a:extLst>
                    <a:ext uri="{9D8B030D-6E8A-4147-A177-3AD203B41FA5}">
                      <a16:colId xmlns:a16="http://schemas.microsoft.com/office/drawing/2014/main" val="3810844984"/>
                    </a:ext>
                  </a:extLst>
                </a:gridCol>
              </a:tblGrid>
              <a:tr h="248010">
                <a:tc>
                  <a:txBody>
                    <a:bodyPr/>
                    <a:lstStyle/>
                    <a:p>
                      <a:pPr algn="ctr" fontAlgn="ctr"/>
                      <a:r>
                        <a:rPr lang="en-US" sz="1000" b="1" i="0" u="none" strike="noStrike">
                          <a:solidFill>
                            <a:srgbClr val="FFFFFF"/>
                          </a:solidFill>
                          <a:effectLst/>
                          <a:latin typeface="Arial Rounded MT Bold" panose="020F0704030504030204" pitchFamily="34" charset="77"/>
                        </a:rPr>
                        <a:t>Asset Classes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48235"/>
                    </a:solidFill>
                  </a:tcPr>
                </a:tc>
                <a:tc>
                  <a:txBody>
                    <a:bodyPr/>
                    <a:lstStyle/>
                    <a:p>
                      <a:pPr algn="ctr" fontAlgn="ctr"/>
                      <a:r>
                        <a:rPr lang="en-US" sz="1000" b="1" i="0" u="none" strike="noStrike">
                          <a:solidFill>
                            <a:srgbClr val="FFFFFF"/>
                          </a:solidFill>
                          <a:effectLst/>
                          <a:latin typeface="Arial Rounded MT Bold" panose="020F0704030504030204" pitchFamily="34" charset="77"/>
                        </a:rPr>
                        <a:t>% Volatility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48235"/>
                    </a:solidFill>
                  </a:tcPr>
                </a:tc>
                <a:extLst>
                  <a:ext uri="{0D108BD9-81ED-4DB2-BD59-A6C34878D82A}">
                    <a16:rowId xmlns:a16="http://schemas.microsoft.com/office/drawing/2014/main" val="3422170464"/>
                  </a:ext>
                </a:extLst>
              </a:tr>
              <a:tr h="157391">
                <a:tc>
                  <a:txBody>
                    <a:bodyPr/>
                    <a:lstStyle/>
                    <a:p>
                      <a:pPr algn="ctr" fontAlgn="ctr"/>
                      <a:r>
                        <a:rPr lang="en-US" sz="700" b="1" i="0" u="none" strike="noStrike">
                          <a:solidFill>
                            <a:srgbClr val="000000"/>
                          </a:solidFill>
                          <a:effectLst/>
                          <a:latin typeface="Arial Rounded MT Bold" panose="020F0704030504030204" pitchFamily="34" charset="77"/>
                        </a:rPr>
                        <a:t>NASDAQ-100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700" b="1" i="0" u="none" strike="noStrike">
                          <a:solidFill>
                            <a:srgbClr val="000000"/>
                          </a:solidFill>
                          <a:effectLst/>
                          <a:latin typeface="Arial Rounded MT Bold" panose="020F0704030504030204" pitchFamily="34" charset="77"/>
                        </a:rPr>
                        <a:t>27.81%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429243854"/>
                  </a:ext>
                </a:extLst>
              </a:tr>
              <a:tr h="157391">
                <a:tc>
                  <a:txBody>
                    <a:bodyPr/>
                    <a:lstStyle/>
                    <a:p>
                      <a:pPr algn="ctr" fontAlgn="ctr"/>
                      <a:r>
                        <a:rPr lang="en-US" sz="700" b="1" i="0" u="none" strike="noStrike">
                          <a:solidFill>
                            <a:srgbClr val="000000"/>
                          </a:solidFill>
                          <a:effectLst/>
                          <a:latin typeface="Arial Rounded MT Bold" panose="020F0704030504030204" pitchFamily="34" charset="77"/>
                        </a:rPr>
                        <a:t>Russell 2000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700" b="1" i="0" u="none" strike="noStrike">
                          <a:solidFill>
                            <a:srgbClr val="000000"/>
                          </a:solidFill>
                          <a:effectLst/>
                          <a:latin typeface="Arial Rounded MT Bold" panose="020F0704030504030204" pitchFamily="34" charset="77"/>
                        </a:rPr>
                        <a:t>20.11%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2048590664"/>
                  </a:ext>
                </a:extLst>
              </a:tr>
              <a:tr h="157391">
                <a:tc>
                  <a:txBody>
                    <a:bodyPr/>
                    <a:lstStyle/>
                    <a:p>
                      <a:pPr algn="ctr" fontAlgn="ctr"/>
                      <a:r>
                        <a:rPr lang="en-US" sz="700" b="1" i="0" u="none" strike="noStrike">
                          <a:solidFill>
                            <a:srgbClr val="000000"/>
                          </a:solidFill>
                          <a:effectLst/>
                          <a:latin typeface="Arial Rounded MT Bold" panose="020F0704030504030204" pitchFamily="34" charset="77"/>
                        </a:rPr>
                        <a:t>S&amp;P 500 Growth</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700" b="1" i="0" u="none" strike="noStrike">
                          <a:solidFill>
                            <a:srgbClr val="000000"/>
                          </a:solidFill>
                          <a:effectLst/>
                          <a:latin typeface="Arial Rounded MT Bold" panose="020F0704030504030204" pitchFamily="34" charset="77"/>
                        </a:rPr>
                        <a:t>19.78%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3234457303"/>
                  </a:ext>
                </a:extLst>
              </a:tr>
              <a:tr h="157391">
                <a:tc>
                  <a:txBody>
                    <a:bodyPr/>
                    <a:lstStyle/>
                    <a:p>
                      <a:pPr algn="ctr" fontAlgn="ctr"/>
                      <a:r>
                        <a:rPr lang="en-US" sz="700" b="1" i="0" u="none" strike="noStrike">
                          <a:solidFill>
                            <a:srgbClr val="000000"/>
                          </a:solidFill>
                          <a:effectLst/>
                          <a:latin typeface="Arial Rounded MT Bold" panose="020F0704030504030204" pitchFamily="34" charset="77"/>
                        </a:rPr>
                        <a:t>S&amp;P 500 Dividend</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700" b="1" i="0" u="none" strike="noStrike">
                          <a:solidFill>
                            <a:srgbClr val="000000"/>
                          </a:solidFill>
                          <a:effectLst/>
                          <a:latin typeface="Arial Rounded MT Bold" panose="020F0704030504030204" pitchFamily="34" charset="77"/>
                        </a:rPr>
                        <a:t>19.52%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1612815270"/>
                  </a:ext>
                </a:extLst>
              </a:tr>
              <a:tr h="157391">
                <a:tc>
                  <a:txBody>
                    <a:bodyPr/>
                    <a:lstStyle/>
                    <a:p>
                      <a:pPr algn="ctr" fontAlgn="ctr"/>
                      <a:r>
                        <a:rPr lang="en-US" sz="700" b="1" i="0" u="none" strike="noStrike">
                          <a:solidFill>
                            <a:srgbClr val="000000"/>
                          </a:solidFill>
                          <a:effectLst/>
                          <a:latin typeface="Arial Rounded MT Bold" panose="020F0704030504030204" pitchFamily="34" charset="77"/>
                        </a:rPr>
                        <a:t>S&amp;P 500 Value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700" b="1" i="0" u="none" strike="noStrike">
                          <a:solidFill>
                            <a:srgbClr val="000000"/>
                          </a:solidFill>
                          <a:effectLst/>
                          <a:latin typeface="Arial Rounded MT Bold" panose="020F0704030504030204" pitchFamily="34" charset="77"/>
                        </a:rPr>
                        <a:t>18.98%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1490390477"/>
                  </a:ext>
                </a:extLst>
              </a:tr>
              <a:tr h="157391">
                <a:tc>
                  <a:txBody>
                    <a:bodyPr/>
                    <a:lstStyle/>
                    <a:p>
                      <a:pPr algn="ctr" fontAlgn="ctr"/>
                      <a:r>
                        <a:rPr lang="en-US" sz="700" b="1" i="0" u="none" strike="noStrike">
                          <a:solidFill>
                            <a:srgbClr val="000000"/>
                          </a:solidFill>
                          <a:effectLst/>
                          <a:latin typeface="Arial Rounded MT Bold" panose="020F0704030504030204" pitchFamily="34" charset="77"/>
                        </a:rPr>
                        <a:t>S&amp;P 500 Momentum</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700" b="1" i="0" u="none" strike="noStrike">
                          <a:solidFill>
                            <a:srgbClr val="000000"/>
                          </a:solidFill>
                          <a:effectLst/>
                          <a:latin typeface="Arial Rounded MT Bold" panose="020F0704030504030204" pitchFamily="34" charset="77"/>
                        </a:rPr>
                        <a:t>18.74%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2007534302"/>
                  </a:ext>
                </a:extLst>
              </a:tr>
              <a:tr h="157391">
                <a:tc>
                  <a:txBody>
                    <a:bodyPr/>
                    <a:lstStyle/>
                    <a:p>
                      <a:pPr algn="ctr" fontAlgn="ctr"/>
                      <a:r>
                        <a:rPr lang="en-US" sz="700" b="1" i="0" u="none" strike="noStrike">
                          <a:solidFill>
                            <a:srgbClr val="000000"/>
                          </a:solidFill>
                          <a:effectLst/>
                          <a:latin typeface="Arial Rounded MT Bold" panose="020F0704030504030204" pitchFamily="34" charset="77"/>
                        </a:rPr>
                        <a:t>MSCI Emerging Markets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700" b="1" i="0" u="none" strike="noStrike">
                          <a:solidFill>
                            <a:srgbClr val="000000"/>
                          </a:solidFill>
                          <a:effectLst/>
                          <a:latin typeface="Arial Rounded MT Bold" panose="020F0704030504030204" pitchFamily="34" charset="77"/>
                        </a:rPr>
                        <a:t>18.33%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2971809306"/>
                  </a:ext>
                </a:extLst>
              </a:tr>
              <a:tr h="157391">
                <a:tc>
                  <a:txBody>
                    <a:bodyPr/>
                    <a:lstStyle/>
                    <a:p>
                      <a:pPr algn="ctr" fontAlgn="ctr"/>
                      <a:r>
                        <a:rPr lang="en-US" sz="700" b="1" i="0" u="none" strike="noStrike">
                          <a:solidFill>
                            <a:srgbClr val="000000"/>
                          </a:solidFill>
                          <a:effectLst/>
                          <a:latin typeface="Arial Rounded MT Bold" panose="020F0704030504030204" pitchFamily="34" charset="77"/>
                        </a:rPr>
                        <a:t>S&amp;P 500 Quality</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700" b="1" i="0" u="none" strike="noStrike">
                          <a:solidFill>
                            <a:srgbClr val="000000"/>
                          </a:solidFill>
                          <a:effectLst/>
                          <a:latin typeface="Arial Rounded MT Bold" panose="020F0704030504030204" pitchFamily="34" charset="77"/>
                        </a:rPr>
                        <a:t>18.09%</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203282951"/>
                  </a:ext>
                </a:extLst>
              </a:tr>
              <a:tr h="157391">
                <a:tc>
                  <a:txBody>
                    <a:bodyPr/>
                    <a:lstStyle/>
                    <a:p>
                      <a:pPr algn="ctr" fontAlgn="ctr"/>
                      <a:r>
                        <a:rPr lang="en-US" sz="700" b="1" i="0" u="none" strike="noStrike">
                          <a:solidFill>
                            <a:srgbClr val="000000"/>
                          </a:solidFill>
                          <a:effectLst/>
                          <a:latin typeface="Arial Rounded MT Bold" panose="020F0704030504030204" pitchFamily="34" charset="77"/>
                        </a:rPr>
                        <a:t>S&amp;P 500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700" b="1" i="0" u="none" strike="noStrike">
                          <a:solidFill>
                            <a:srgbClr val="000000"/>
                          </a:solidFill>
                          <a:effectLst/>
                          <a:latin typeface="Arial Rounded MT Bold" panose="020F0704030504030204" pitchFamily="34" charset="77"/>
                        </a:rPr>
                        <a:t>17.95%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171672316"/>
                  </a:ext>
                </a:extLst>
              </a:tr>
              <a:tr h="157391">
                <a:tc>
                  <a:txBody>
                    <a:bodyPr/>
                    <a:lstStyle/>
                    <a:p>
                      <a:pPr algn="ctr" fontAlgn="ctr"/>
                      <a:r>
                        <a:rPr lang="en-US" sz="700" b="1" i="0" u="none" strike="noStrike">
                          <a:solidFill>
                            <a:srgbClr val="000000"/>
                          </a:solidFill>
                          <a:effectLst/>
                          <a:latin typeface="Arial Rounded MT Bold" panose="020F0704030504030204" pitchFamily="34" charset="77"/>
                        </a:rPr>
                        <a:t>MSCI World ex-US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700" b="1" i="0" u="none" strike="noStrike">
                          <a:solidFill>
                            <a:srgbClr val="000000"/>
                          </a:solidFill>
                          <a:effectLst/>
                          <a:latin typeface="Arial Rounded MT Bold" panose="020F0704030504030204" pitchFamily="34" charset="77"/>
                        </a:rPr>
                        <a:t>17.01%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1414409653"/>
                  </a:ext>
                </a:extLst>
              </a:tr>
              <a:tr h="157391">
                <a:tc>
                  <a:txBody>
                    <a:bodyPr/>
                    <a:lstStyle/>
                    <a:p>
                      <a:pPr algn="ctr" fontAlgn="ctr"/>
                      <a:r>
                        <a:rPr lang="en-US" sz="700" b="1" i="0" u="none" strike="noStrike">
                          <a:solidFill>
                            <a:srgbClr val="000000"/>
                          </a:solidFill>
                          <a:effectLst/>
                          <a:latin typeface="Arial Rounded MT Bold" panose="020F0704030504030204" pitchFamily="34" charset="77"/>
                        </a:rPr>
                        <a:t>Exchange-Listed Preferred &amp; Hybrid Securities Index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700" b="1" i="0" u="none" strike="noStrike">
                          <a:solidFill>
                            <a:srgbClr val="000000"/>
                          </a:solidFill>
                          <a:effectLst/>
                          <a:latin typeface="Arial Rounded MT Bold" panose="020F0704030504030204" pitchFamily="34" charset="77"/>
                        </a:rPr>
                        <a:t>16.86%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1602467691"/>
                  </a:ext>
                </a:extLst>
              </a:tr>
              <a:tr h="157391">
                <a:tc>
                  <a:txBody>
                    <a:bodyPr/>
                    <a:lstStyle/>
                    <a:p>
                      <a:pPr algn="ctr" fontAlgn="ctr"/>
                      <a:r>
                        <a:rPr lang="en-US" sz="700" b="1" i="0" u="none" strike="noStrike">
                          <a:solidFill>
                            <a:srgbClr val="000000"/>
                          </a:solidFill>
                          <a:effectLst/>
                          <a:latin typeface="Arial Rounded MT Bold" panose="020F0704030504030204" pitchFamily="34" charset="77"/>
                        </a:rPr>
                        <a:t>S&amp;P Global REIT Index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700" b="1" i="0" u="none" strike="noStrike">
                          <a:solidFill>
                            <a:srgbClr val="000000"/>
                          </a:solidFill>
                          <a:effectLst/>
                          <a:latin typeface="Arial Rounded MT Bold" panose="020F0704030504030204" pitchFamily="34" charset="77"/>
                        </a:rPr>
                        <a:t>16.53%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3341970692"/>
                  </a:ext>
                </a:extLst>
              </a:tr>
              <a:tr h="157391">
                <a:tc>
                  <a:txBody>
                    <a:bodyPr/>
                    <a:lstStyle/>
                    <a:p>
                      <a:pPr algn="ctr" fontAlgn="ctr"/>
                      <a:r>
                        <a:rPr lang="en-US" sz="700" b="1" i="0" u="none" strike="noStrike">
                          <a:solidFill>
                            <a:srgbClr val="000000"/>
                          </a:solidFill>
                          <a:effectLst/>
                          <a:latin typeface="Arial Rounded MT Bold" panose="020F0704030504030204" pitchFamily="34" charset="77"/>
                        </a:rPr>
                        <a:t>MSCI World</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700" b="1" i="0" u="none" strike="noStrike">
                          <a:solidFill>
                            <a:srgbClr val="000000"/>
                          </a:solidFill>
                          <a:effectLst/>
                          <a:latin typeface="Arial Rounded MT Bold" panose="020F0704030504030204" pitchFamily="34" charset="77"/>
                        </a:rPr>
                        <a:t>16.21%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1740288070"/>
                  </a:ext>
                </a:extLst>
              </a:tr>
              <a:tr h="157391">
                <a:tc>
                  <a:txBody>
                    <a:bodyPr/>
                    <a:lstStyle/>
                    <a:p>
                      <a:pPr algn="ctr" fontAlgn="ctr"/>
                      <a:r>
                        <a:rPr lang="en-US" sz="700" b="1" i="0" u="none" strike="noStrike">
                          <a:solidFill>
                            <a:srgbClr val="000000"/>
                          </a:solidFill>
                          <a:effectLst/>
                          <a:latin typeface="Arial Rounded MT Bold" panose="020F0704030504030204" pitchFamily="34" charset="77"/>
                        </a:rPr>
                        <a:t>MSCI ACWI</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700" b="1" i="0" u="none" strike="noStrike">
                          <a:solidFill>
                            <a:srgbClr val="000000"/>
                          </a:solidFill>
                          <a:effectLst/>
                          <a:latin typeface="Arial Rounded MT Bold" panose="020F0704030504030204" pitchFamily="34" charset="77"/>
                        </a:rPr>
                        <a:t>15.85%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593672810"/>
                  </a:ext>
                </a:extLst>
              </a:tr>
              <a:tr h="157391">
                <a:tc>
                  <a:txBody>
                    <a:bodyPr/>
                    <a:lstStyle/>
                    <a:p>
                      <a:pPr algn="ctr" fontAlgn="ctr"/>
                      <a:r>
                        <a:rPr lang="en-US" sz="700" b="1" i="0" u="none" strike="noStrike">
                          <a:solidFill>
                            <a:srgbClr val="000000"/>
                          </a:solidFill>
                          <a:effectLst/>
                          <a:latin typeface="Arial Rounded MT Bold" panose="020F0704030504030204" pitchFamily="34" charset="77"/>
                        </a:rPr>
                        <a:t>MSCI EAFE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700" b="1" i="0" u="none" strike="noStrike">
                          <a:solidFill>
                            <a:srgbClr val="000000"/>
                          </a:solidFill>
                          <a:effectLst/>
                          <a:latin typeface="Arial Rounded MT Bold" panose="020F0704030504030204" pitchFamily="34" charset="77"/>
                        </a:rPr>
                        <a:t>15.29%</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666214797"/>
                  </a:ext>
                </a:extLst>
              </a:tr>
              <a:tr h="157391">
                <a:tc>
                  <a:txBody>
                    <a:bodyPr/>
                    <a:lstStyle/>
                    <a:p>
                      <a:pPr algn="ctr" fontAlgn="ctr"/>
                      <a:r>
                        <a:rPr lang="en-US" sz="700" b="1" i="0" u="none" strike="noStrike">
                          <a:solidFill>
                            <a:srgbClr val="000000"/>
                          </a:solidFill>
                          <a:effectLst/>
                          <a:latin typeface="Arial Rounded MT Bold" panose="020F0704030504030204" pitchFamily="34" charset="77"/>
                        </a:rPr>
                        <a:t>9% U.S. Equity  - Jan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700" b="1" i="0" u="none" strike="noStrike">
                          <a:solidFill>
                            <a:srgbClr val="000000"/>
                          </a:solidFill>
                          <a:effectLst/>
                          <a:latin typeface="Arial Rounded MT Bold" panose="020F0704030504030204" pitchFamily="34" charset="77"/>
                        </a:rPr>
                        <a:t>15.23%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2122773774"/>
                  </a:ext>
                </a:extLst>
              </a:tr>
              <a:tr h="157391">
                <a:tc>
                  <a:txBody>
                    <a:bodyPr/>
                    <a:lstStyle/>
                    <a:p>
                      <a:pPr algn="ctr" fontAlgn="ctr"/>
                      <a:r>
                        <a:rPr lang="en-US" sz="700" b="1" i="0" u="none" strike="noStrike">
                          <a:solidFill>
                            <a:srgbClr val="000000"/>
                          </a:solidFill>
                          <a:effectLst/>
                          <a:latin typeface="Arial Rounded MT Bold" panose="020F0704030504030204" pitchFamily="34" charset="77"/>
                        </a:rPr>
                        <a:t>S&amp;P Global BMI Index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700" b="1" i="0" u="none" strike="noStrike">
                          <a:solidFill>
                            <a:srgbClr val="000000"/>
                          </a:solidFill>
                          <a:effectLst/>
                          <a:latin typeface="Arial Rounded MT Bold" panose="020F0704030504030204" pitchFamily="34" charset="77"/>
                        </a:rPr>
                        <a:t>14.55%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2459322895"/>
                  </a:ext>
                </a:extLst>
              </a:tr>
              <a:tr h="157391">
                <a:tc>
                  <a:txBody>
                    <a:bodyPr/>
                    <a:lstStyle/>
                    <a:p>
                      <a:pPr algn="ctr" fontAlgn="ctr"/>
                      <a:r>
                        <a:rPr lang="en-US" sz="700" b="1" i="0" u="none" strike="noStrike">
                          <a:solidFill>
                            <a:srgbClr val="000000"/>
                          </a:solidFill>
                          <a:effectLst/>
                          <a:latin typeface="Arial Rounded MT Bold" panose="020F0704030504030204" pitchFamily="34" charset="77"/>
                        </a:rPr>
                        <a:t>Commodity Index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700" b="1" i="0" u="none" strike="noStrike">
                          <a:solidFill>
                            <a:srgbClr val="000000"/>
                          </a:solidFill>
                          <a:effectLst/>
                          <a:latin typeface="Arial Rounded MT Bold" panose="020F0704030504030204" pitchFamily="34" charset="77"/>
                        </a:rPr>
                        <a:t>14.12%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3635852637"/>
                  </a:ext>
                </a:extLst>
              </a:tr>
              <a:tr h="157391">
                <a:tc>
                  <a:txBody>
                    <a:bodyPr/>
                    <a:lstStyle/>
                    <a:p>
                      <a:pPr algn="ctr" fontAlgn="ctr"/>
                      <a:r>
                        <a:rPr lang="en-US" sz="700" b="1" i="0" u="none" strike="noStrike">
                          <a:solidFill>
                            <a:srgbClr val="000000"/>
                          </a:solidFill>
                          <a:effectLst/>
                          <a:latin typeface="Arial Rounded MT Bold" panose="020F0704030504030204" pitchFamily="34" charset="77"/>
                        </a:rPr>
                        <a:t>US Treasury 20+ Year Index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700" b="1" i="0" u="none" strike="noStrike">
                          <a:solidFill>
                            <a:srgbClr val="000000"/>
                          </a:solidFill>
                          <a:effectLst/>
                          <a:latin typeface="Arial Rounded MT Bold" panose="020F0704030504030204" pitchFamily="34" charset="77"/>
                        </a:rPr>
                        <a:t>13.72%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1355538636"/>
                  </a:ext>
                </a:extLst>
              </a:tr>
              <a:tr h="157391">
                <a:tc>
                  <a:txBody>
                    <a:bodyPr/>
                    <a:lstStyle/>
                    <a:p>
                      <a:pPr algn="ctr" fontAlgn="ctr"/>
                      <a:r>
                        <a:rPr lang="en-US" sz="700" b="1" i="0" u="none" strike="noStrike">
                          <a:solidFill>
                            <a:srgbClr val="000000"/>
                          </a:solidFill>
                          <a:effectLst/>
                          <a:latin typeface="Arial Rounded MT Bold" panose="020F0704030504030204" pitchFamily="34" charset="77"/>
                        </a:rPr>
                        <a:t>S&amp;P 500 Low Volatility</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700" b="1" i="0" u="none" strike="noStrike">
                          <a:solidFill>
                            <a:srgbClr val="000000"/>
                          </a:solidFill>
                          <a:effectLst/>
                          <a:latin typeface="Arial Rounded MT Bold" panose="020F0704030504030204" pitchFamily="34" charset="77"/>
                        </a:rPr>
                        <a:t>13.24%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387632658"/>
                  </a:ext>
                </a:extLst>
              </a:tr>
              <a:tr h="157391">
                <a:tc>
                  <a:txBody>
                    <a:bodyPr/>
                    <a:lstStyle/>
                    <a:p>
                      <a:pPr algn="ctr" fontAlgn="ctr"/>
                      <a:r>
                        <a:rPr lang="en-US" sz="700" b="1" i="0" u="none" strike="noStrike">
                          <a:solidFill>
                            <a:srgbClr val="000000"/>
                          </a:solidFill>
                          <a:effectLst/>
                          <a:latin typeface="Arial Rounded MT Bold" panose="020F0704030504030204" pitchFamily="34" charset="77"/>
                        </a:rPr>
                        <a:t>15% U.S. Equity - Jan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700" b="1" i="0" u="none" strike="noStrike">
                          <a:solidFill>
                            <a:srgbClr val="000000"/>
                          </a:solidFill>
                          <a:effectLst/>
                          <a:latin typeface="Arial Rounded MT Bold" panose="020F0704030504030204" pitchFamily="34" charset="77"/>
                        </a:rPr>
                        <a:t>11.74%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3672644058"/>
                  </a:ext>
                </a:extLst>
              </a:tr>
              <a:tr h="157391">
                <a:tc>
                  <a:txBody>
                    <a:bodyPr/>
                    <a:lstStyle/>
                    <a:p>
                      <a:pPr algn="ctr" fontAlgn="ctr"/>
                      <a:r>
                        <a:rPr lang="en-US" sz="700" b="1" i="0" u="none" strike="noStrike">
                          <a:solidFill>
                            <a:srgbClr val="000000"/>
                          </a:solidFill>
                          <a:effectLst/>
                          <a:latin typeface="Arial Rounded MT Bold" panose="020F0704030504030204" pitchFamily="34" charset="77"/>
                        </a:rPr>
                        <a:t>30% U.S. Equity  - Jan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700" b="1" i="0" u="none" strike="noStrike">
                          <a:solidFill>
                            <a:srgbClr val="000000"/>
                          </a:solidFill>
                          <a:effectLst/>
                          <a:latin typeface="Arial Rounded MT Bold" panose="020F0704030504030204" pitchFamily="34" charset="77"/>
                        </a:rPr>
                        <a:t>9.03%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627726284"/>
                  </a:ext>
                </a:extLst>
              </a:tr>
              <a:tr h="157391">
                <a:tc>
                  <a:txBody>
                    <a:bodyPr/>
                    <a:lstStyle/>
                    <a:p>
                      <a:pPr algn="ctr" fontAlgn="ctr"/>
                      <a:r>
                        <a:rPr lang="en-US" sz="700" b="1" i="0" u="none" strike="noStrike">
                          <a:solidFill>
                            <a:srgbClr val="000000"/>
                          </a:solidFill>
                          <a:effectLst/>
                          <a:latin typeface="Arial Rounded MT Bold" panose="020F0704030504030204" pitchFamily="34" charset="77"/>
                        </a:rPr>
                        <a:t>20% Quarterly U.S. Equity</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700" b="1" i="0" u="none" strike="noStrike">
                          <a:solidFill>
                            <a:srgbClr val="000000"/>
                          </a:solidFill>
                          <a:effectLst/>
                          <a:latin typeface="Arial Rounded MT Bold" panose="020F0704030504030204" pitchFamily="34" charset="77"/>
                        </a:rPr>
                        <a:t>6.33%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596343044"/>
                  </a:ext>
                </a:extLst>
              </a:tr>
              <a:tr h="157391">
                <a:tc>
                  <a:txBody>
                    <a:bodyPr/>
                    <a:lstStyle/>
                    <a:p>
                      <a:pPr algn="ctr" fontAlgn="ctr"/>
                      <a:r>
                        <a:rPr lang="en-US" sz="700" b="1" i="0" u="none" strike="noStrike">
                          <a:solidFill>
                            <a:srgbClr val="000000"/>
                          </a:solidFill>
                          <a:effectLst/>
                          <a:latin typeface="Arial Rounded MT Bold" panose="020F0704030504030204" pitchFamily="34" charset="77"/>
                        </a:rPr>
                        <a:t>US TIPS Index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700" b="1" i="0" u="none" strike="noStrike">
                          <a:solidFill>
                            <a:srgbClr val="000000"/>
                          </a:solidFill>
                          <a:effectLst/>
                          <a:latin typeface="Arial Rounded MT Bold" panose="020F0704030504030204" pitchFamily="34" charset="77"/>
                        </a:rPr>
                        <a:t>5.64%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3691046070"/>
                  </a:ext>
                </a:extLst>
              </a:tr>
              <a:tr h="157391">
                <a:tc>
                  <a:txBody>
                    <a:bodyPr/>
                    <a:lstStyle/>
                    <a:p>
                      <a:pPr algn="ctr" fontAlgn="ctr"/>
                      <a:r>
                        <a:rPr lang="en-US" sz="700" b="1" i="0" u="none" strike="noStrike">
                          <a:solidFill>
                            <a:srgbClr val="000000"/>
                          </a:solidFill>
                          <a:effectLst/>
                          <a:latin typeface="Arial Rounded MT Bold" panose="020F0704030504030204" pitchFamily="34" charset="77"/>
                        </a:rPr>
                        <a:t>US Corporate High Yield Bond Index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700" b="1" i="0" u="none" strike="noStrike">
                          <a:solidFill>
                            <a:srgbClr val="000000"/>
                          </a:solidFill>
                          <a:effectLst/>
                          <a:latin typeface="Arial Rounded MT Bold" panose="020F0704030504030204" pitchFamily="34" charset="77"/>
                        </a:rPr>
                        <a:t>5.13%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3676196928"/>
                  </a:ext>
                </a:extLst>
              </a:tr>
              <a:tr h="157391">
                <a:tc>
                  <a:txBody>
                    <a:bodyPr/>
                    <a:lstStyle/>
                    <a:p>
                      <a:pPr algn="ctr" fontAlgn="ctr"/>
                      <a:r>
                        <a:rPr lang="en-US" sz="700" b="1" i="0" u="none" strike="noStrike">
                          <a:solidFill>
                            <a:srgbClr val="000000"/>
                          </a:solidFill>
                          <a:effectLst/>
                          <a:latin typeface="Arial Rounded MT Bold" panose="020F0704030504030204" pitchFamily="34" charset="77"/>
                        </a:rPr>
                        <a:t>US Aggregate Bond Index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700" b="1" i="0" u="none" strike="noStrike">
                          <a:solidFill>
                            <a:srgbClr val="000000"/>
                          </a:solidFill>
                          <a:effectLst/>
                          <a:latin typeface="Arial Rounded MT Bold" panose="020F0704030504030204" pitchFamily="34" charset="77"/>
                        </a:rPr>
                        <a:t>4.18%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968703399"/>
                  </a:ext>
                </a:extLst>
              </a:tr>
              <a:tr h="157391">
                <a:tc>
                  <a:txBody>
                    <a:bodyPr/>
                    <a:lstStyle/>
                    <a:p>
                      <a:pPr algn="ctr" fontAlgn="ctr"/>
                      <a:r>
                        <a:rPr lang="en-US" sz="700" b="1" i="0" u="none" strike="noStrike">
                          <a:solidFill>
                            <a:srgbClr val="000000"/>
                          </a:solidFill>
                          <a:effectLst/>
                          <a:latin typeface="Arial Rounded MT Bold" panose="020F0704030504030204" pitchFamily="34" charset="77"/>
                        </a:rPr>
                        <a:t>Municipal Bond Index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700" b="1" i="0" u="none" strike="noStrike">
                          <a:solidFill>
                            <a:srgbClr val="000000"/>
                          </a:solidFill>
                          <a:effectLst/>
                          <a:latin typeface="Arial Rounded MT Bold" panose="020F0704030504030204" pitchFamily="34" charset="77"/>
                        </a:rPr>
                        <a:t>3.14%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1272616853"/>
                  </a:ext>
                </a:extLst>
              </a:tr>
              <a:tr h="157391">
                <a:tc>
                  <a:txBody>
                    <a:bodyPr/>
                    <a:lstStyle/>
                    <a:p>
                      <a:pPr algn="ctr" fontAlgn="ctr"/>
                      <a:r>
                        <a:rPr lang="en-US" sz="700" b="1" i="0" u="none" strike="noStrike">
                          <a:solidFill>
                            <a:srgbClr val="000000"/>
                          </a:solidFill>
                          <a:effectLst/>
                          <a:latin typeface="Arial Rounded MT Bold" panose="020F0704030504030204" pitchFamily="34" charset="77"/>
                        </a:rPr>
                        <a:t>U.S. Treasury 1-3 Year Index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700" b="1" i="0" u="none" strike="noStrike">
                          <a:solidFill>
                            <a:srgbClr val="000000"/>
                          </a:solidFill>
                          <a:effectLst/>
                          <a:latin typeface="Arial Rounded MT Bold" panose="020F0704030504030204" pitchFamily="34" charset="77"/>
                        </a:rPr>
                        <a:t>1.42%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2460134843"/>
                  </a:ext>
                </a:extLst>
              </a:tr>
              <a:tr h="157391">
                <a:tc>
                  <a:txBody>
                    <a:bodyPr/>
                    <a:lstStyle/>
                    <a:p>
                      <a:pPr algn="ctr" fontAlgn="ctr"/>
                      <a:r>
                        <a:rPr lang="en-US" sz="700" b="1" i="0" u="none" strike="noStrike">
                          <a:solidFill>
                            <a:srgbClr val="000000"/>
                          </a:solidFill>
                          <a:effectLst/>
                          <a:latin typeface="Arial Rounded MT Bold" panose="020F0704030504030204" pitchFamily="34" charset="77"/>
                        </a:rPr>
                        <a:t>US Treasury Bills Index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700" b="1" i="0" u="none" strike="noStrike" dirty="0">
                          <a:solidFill>
                            <a:srgbClr val="000000"/>
                          </a:solidFill>
                          <a:effectLst/>
                          <a:latin typeface="Arial Rounded MT Bold" panose="020F0704030504030204" pitchFamily="34" charset="77"/>
                        </a:rPr>
                        <a:t>0.16%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1197782884"/>
                  </a:ext>
                </a:extLst>
              </a:tr>
            </a:tbl>
          </a:graphicData>
        </a:graphic>
      </p:graphicFrame>
    </p:spTree>
    <p:extLst>
      <p:ext uri="{BB962C8B-B14F-4D97-AF65-F5344CB8AC3E}">
        <p14:creationId xmlns:p14="http://schemas.microsoft.com/office/powerpoint/2010/main" val="2785109004"/>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DD544-22C5-1B43-DCD1-0F5707634517}"/>
              </a:ext>
            </a:extLst>
          </p:cNvPr>
          <p:cNvSpPr>
            <a:spLocks noGrp="1"/>
          </p:cNvSpPr>
          <p:nvPr>
            <p:ph type="title"/>
          </p:nvPr>
        </p:nvSpPr>
        <p:spPr/>
        <p:txBody>
          <a:bodyPr/>
          <a:lstStyle/>
          <a:p>
            <a:pPr algn="ctr"/>
            <a:r>
              <a:rPr lang="en-US" b="1" dirty="0">
                <a:latin typeface="Arial Rounded MT Bold" panose="020F0704030504030204" pitchFamily="34" charset="77"/>
              </a:rPr>
              <a:t>Risk Adjusted Return </a:t>
            </a:r>
          </a:p>
        </p:txBody>
      </p:sp>
      <p:graphicFrame>
        <p:nvGraphicFramePr>
          <p:cNvPr id="3" name="Chart 2">
            <a:extLst>
              <a:ext uri="{FF2B5EF4-FFF2-40B4-BE49-F238E27FC236}">
                <a16:creationId xmlns:a16="http://schemas.microsoft.com/office/drawing/2014/main" id="{7825A46A-E511-C4C6-AAEB-D439291028C8}"/>
              </a:ext>
            </a:extLst>
          </p:cNvPr>
          <p:cNvGraphicFramePr>
            <a:graphicFrameLocks/>
          </p:cNvGraphicFramePr>
          <p:nvPr>
            <p:extLst>
              <p:ext uri="{D42A27DB-BD31-4B8C-83A1-F6EECF244321}">
                <p14:modId xmlns:p14="http://schemas.microsoft.com/office/powerpoint/2010/main" val="1882350866"/>
              </p:ext>
            </p:extLst>
          </p:nvPr>
        </p:nvGraphicFramePr>
        <p:xfrm>
          <a:off x="3899647" y="1690674"/>
          <a:ext cx="7936754" cy="480220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Table 5">
            <a:extLst>
              <a:ext uri="{FF2B5EF4-FFF2-40B4-BE49-F238E27FC236}">
                <a16:creationId xmlns:a16="http://schemas.microsoft.com/office/drawing/2014/main" id="{517E081E-E6E4-8CAD-3981-66E6A7541544}"/>
              </a:ext>
            </a:extLst>
          </p:cNvPr>
          <p:cNvGraphicFramePr>
            <a:graphicFrameLocks noGrp="1"/>
          </p:cNvGraphicFramePr>
          <p:nvPr>
            <p:extLst>
              <p:ext uri="{D42A27DB-BD31-4B8C-83A1-F6EECF244321}">
                <p14:modId xmlns:p14="http://schemas.microsoft.com/office/powerpoint/2010/main" val="1929009523"/>
              </p:ext>
            </p:extLst>
          </p:nvPr>
        </p:nvGraphicFramePr>
        <p:xfrm>
          <a:off x="355598" y="1690674"/>
          <a:ext cx="3382683" cy="4802199"/>
        </p:xfrm>
        <a:graphic>
          <a:graphicData uri="http://schemas.openxmlformats.org/drawingml/2006/table">
            <a:tbl>
              <a:tblPr/>
              <a:tblGrid>
                <a:gridCol w="1960104">
                  <a:extLst>
                    <a:ext uri="{9D8B030D-6E8A-4147-A177-3AD203B41FA5}">
                      <a16:colId xmlns:a16="http://schemas.microsoft.com/office/drawing/2014/main" val="123949189"/>
                    </a:ext>
                  </a:extLst>
                </a:gridCol>
                <a:gridCol w="1422579">
                  <a:extLst>
                    <a:ext uri="{9D8B030D-6E8A-4147-A177-3AD203B41FA5}">
                      <a16:colId xmlns:a16="http://schemas.microsoft.com/office/drawing/2014/main" val="3555168321"/>
                    </a:ext>
                  </a:extLst>
                </a:gridCol>
              </a:tblGrid>
              <a:tr h="320009">
                <a:tc>
                  <a:txBody>
                    <a:bodyPr/>
                    <a:lstStyle/>
                    <a:p>
                      <a:pPr algn="ctr" fontAlgn="ctr"/>
                      <a:r>
                        <a:rPr lang="en-US" sz="1000" b="1" i="0" u="none" strike="noStrike">
                          <a:solidFill>
                            <a:srgbClr val="FFFFFF"/>
                          </a:solidFill>
                          <a:effectLst/>
                          <a:latin typeface="Arial Rounded MT Bold" panose="020F0704030504030204" pitchFamily="34" charset="77"/>
                        </a:rPr>
                        <a:t>Asset Classes</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48235"/>
                    </a:solidFill>
                  </a:tcPr>
                </a:tc>
                <a:tc>
                  <a:txBody>
                    <a:bodyPr/>
                    <a:lstStyle/>
                    <a:p>
                      <a:pPr algn="ctr" fontAlgn="ctr"/>
                      <a:r>
                        <a:rPr lang="en-US" sz="1000" b="1" i="0" u="none" strike="noStrike">
                          <a:solidFill>
                            <a:srgbClr val="FFFFFF"/>
                          </a:solidFill>
                          <a:effectLst/>
                          <a:latin typeface="Arial Rounded MT Bold" panose="020F0704030504030204" pitchFamily="34" charset="77"/>
                        </a:rPr>
                        <a:t>Risk Adjusted Return </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48235"/>
                    </a:solidFill>
                  </a:tcPr>
                </a:tc>
                <a:extLst>
                  <a:ext uri="{0D108BD9-81ED-4DB2-BD59-A6C34878D82A}">
                    <a16:rowId xmlns:a16="http://schemas.microsoft.com/office/drawing/2014/main" val="2657532140"/>
                  </a:ext>
                </a:extLst>
              </a:tr>
              <a:tr h="149414">
                <a:tc>
                  <a:txBody>
                    <a:bodyPr/>
                    <a:lstStyle/>
                    <a:p>
                      <a:pPr algn="ctr" fontAlgn="ctr"/>
                      <a:r>
                        <a:rPr lang="en-US" sz="700" b="1" i="0" u="none" strike="noStrike">
                          <a:solidFill>
                            <a:srgbClr val="000000"/>
                          </a:solidFill>
                          <a:effectLst/>
                          <a:latin typeface="Arial Rounded MT Bold" panose="020F0704030504030204" pitchFamily="34" charset="77"/>
                        </a:rPr>
                        <a:t>US Treasury Bills Index</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700" b="1" i="0" u="none" strike="noStrike">
                          <a:solidFill>
                            <a:srgbClr val="000000"/>
                          </a:solidFill>
                          <a:effectLst/>
                          <a:latin typeface="Arial Rounded MT Bold" panose="020F0704030504030204" pitchFamily="34" charset="77"/>
                        </a:rPr>
                        <a:t>24.9509</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3950926782"/>
                  </a:ext>
                </a:extLst>
              </a:tr>
              <a:tr h="149414">
                <a:tc>
                  <a:txBody>
                    <a:bodyPr/>
                    <a:lstStyle/>
                    <a:p>
                      <a:pPr algn="ctr" fontAlgn="ctr"/>
                      <a:r>
                        <a:rPr lang="en-US" sz="700" b="1" i="0" u="none" strike="noStrike">
                          <a:solidFill>
                            <a:srgbClr val="000000"/>
                          </a:solidFill>
                          <a:effectLst/>
                          <a:latin typeface="Arial Rounded MT Bold" panose="020F0704030504030204" pitchFamily="34" charset="77"/>
                        </a:rPr>
                        <a:t>U.S. Treasury 1-3 Year Index</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700" b="1" i="0" u="none" strike="noStrike">
                          <a:solidFill>
                            <a:srgbClr val="000000"/>
                          </a:solidFill>
                          <a:effectLst/>
                          <a:latin typeface="Arial Rounded MT Bold" panose="020F0704030504030204" pitchFamily="34" charset="77"/>
                        </a:rPr>
                        <a:t>1.2738</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3934487789"/>
                  </a:ext>
                </a:extLst>
              </a:tr>
              <a:tr h="149414">
                <a:tc>
                  <a:txBody>
                    <a:bodyPr/>
                    <a:lstStyle/>
                    <a:p>
                      <a:pPr algn="ctr" fontAlgn="ctr"/>
                      <a:r>
                        <a:rPr lang="en-US" sz="700" b="1" i="0" u="none" strike="noStrike">
                          <a:solidFill>
                            <a:srgbClr val="000000"/>
                          </a:solidFill>
                          <a:effectLst/>
                          <a:latin typeface="Arial Rounded MT Bold" panose="020F0704030504030204" pitchFamily="34" charset="77"/>
                        </a:rPr>
                        <a:t>Municipal Bond Index</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700" b="1" i="0" u="none" strike="noStrike">
                          <a:solidFill>
                            <a:srgbClr val="000000"/>
                          </a:solidFill>
                          <a:effectLst/>
                          <a:latin typeface="Arial Rounded MT Bold" panose="020F0704030504030204" pitchFamily="34" charset="77"/>
                        </a:rPr>
                        <a:t>1.2459</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1684297624"/>
                  </a:ext>
                </a:extLst>
              </a:tr>
              <a:tr h="224006">
                <a:tc>
                  <a:txBody>
                    <a:bodyPr/>
                    <a:lstStyle/>
                    <a:p>
                      <a:pPr algn="ctr" fontAlgn="ctr"/>
                      <a:r>
                        <a:rPr lang="en-US" sz="700" b="1" i="0" u="none" strike="noStrike">
                          <a:solidFill>
                            <a:srgbClr val="000000"/>
                          </a:solidFill>
                          <a:effectLst/>
                          <a:latin typeface="Arial Rounded MT Bold" panose="020F0704030504030204" pitchFamily="34" charset="77"/>
                        </a:rPr>
                        <a:t>US Corporate High Yield Bond Index</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700" b="1" i="0" u="none" strike="noStrike">
                          <a:solidFill>
                            <a:srgbClr val="000000"/>
                          </a:solidFill>
                          <a:effectLst/>
                          <a:latin typeface="Arial Rounded MT Bold" panose="020F0704030504030204" pitchFamily="34" charset="77"/>
                        </a:rPr>
                        <a:t>1.2100</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2483517970"/>
                  </a:ext>
                </a:extLst>
              </a:tr>
              <a:tr h="149414">
                <a:tc>
                  <a:txBody>
                    <a:bodyPr/>
                    <a:lstStyle/>
                    <a:p>
                      <a:pPr algn="ctr" fontAlgn="ctr"/>
                      <a:r>
                        <a:rPr lang="en-US" sz="700" b="1" i="0" u="none" strike="noStrike">
                          <a:solidFill>
                            <a:srgbClr val="000000"/>
                          </a:solidFill>
                          <a:effectLst/>
                          <a:latin typeface="Arial Rounded MT Bold" panose="020F0704030504030204" pitchFamily="34" charset="77"/>
                        </a:rPr>
                        <a:t>US Aggregate Bond Index</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700" b="1" i="0" u="none" strike="noStrike">
                          <a:solidFill>
                            <a:srgbClr val="000000"/>
                          </a:solidFill>
                          <a:effectLst/>
                          <a:latin typeface="Arial Rounded MT Bold" panose="020F0704030504030204" pitchFamily="34" charset="77"/>
                        </a:rPr>
                        <a:t>1.0978</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1115664710"/>
                  </a:ext>
                </a:extLst>
              </a:tr>
              <a:tr h="149414">
                <a:tc>
                  <a:txBody>
                    <a:bodyPr/>
                    <a:lstStyle/>
                    <a:p>
                      <a:pPr algn="ctr" fontAlgn="ctr"/>
                      <a:r>
                        <a:rPr lang="en-US" sz="700" b="1" i="0" u="none" strike="noStrike">
                          <a:solidFill>
                            <a:srgbClr val="000000"/>
                          </a:solidFill>
                          <a:effectLst/>
                          <a:latin typeface="Arial Rounded MT Bold" panose="020F0704030504030204" pitchFamily="34" charset="77"/>
                        </a:rPr>
                        <a:t>S&amp;P 500 Low Volatility</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700" b="1" i="0" u="none" strike="noStrike">
                          <a:solidFill>
                            <a:srgbClr val="000000"/>
                          </a:solidFill>
                          <a:effectLst/>
                          <a:latin typeface="Arial Rounded MT Bold" panose="020F0704030504030204" pitchFamily="34" charset="77"/>
                        </a:rPr>
                        <a:t>0.8832</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1172600403"/>
                  </a:ext>
                </a:extLst>
              </a:tr>
              <a:tr h="149414">
                <a:tc>
                  <a:txBody>
                    <a:bodyPr/>
                    <a:lstStyle/>
                    <a:p>
                      <a:pPr algn="ctr" fontAlgn="ctr"/>
                      <a:r>
                        <a:rPr lang="en-US" sz="700" b="1" i="0" u="none" strike="noStrike">
                          <a:solidFill>
                            <a:srgbClr val="000000"/>
                          </a:solidFill>
                          <a:effectLst/>
                          <a:latin typeface="Arial Rounded MT Bold" panose="020F0704030504030204" pitchFamily="34" charset="77"/>
                        </a:rPr>
                        <a:t>US TIPS Index</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700" b="1" i="0" u="none" strike="noStrike">
                          <a:solidFill>
                            <a:srgbClr val="000000"/>
                          </a:solidFill>
                          <a:effectLst/>
                          <a:latin typeface="Arial Rounded MT Bold" panose="020F0704030504030204" pitchFamily="34" charset="77"/>
                        </a:rPr>
                        <a:t>0.8268</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2405054553"/>
                  </a:ext>
                </a:extLst>
              </a:tr>
              <a:tr h="149414">
                <a:tc>
                  <a:txBody>
                    <a:bodyPr/>
                    <a:lstStyle/>
                    <a:p>
                      <a:pPr algn="ctr" fontAlgn="ctr"/>
                      <a:r>
                        <a:rPr lang="en-US" sz="700" b="1" i="0" u="none" strike="noStrike">
                          <a:solidFill>
                            <a:srgbClr val="000000"/>
                          </a:solidFill>
                          <a:effectLst/>
                          <a:latin typeface="Arial Rounded MT Bold" panose="020F0704030504030204" pitchFamily="34" charset="77"/>
                        </a:rPr>
                        <a:t>S&amp;P 500 Quality</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700" b="1" i="0" u="none" strike="noStrike">
                          <a:solidFill>
                            <a:srgbClr val="000000"/>
                          </a:solidFill>
                          <a:effectLst/>
                          <a:latin typeface="Arial Rounded MT Bold" panose="020F0704030504030204" pitchFamily="34" charset="77"/>
                        </a:rPr>
                        <a:t>0.7438</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2272682192"/>
                  </a:ext>
                </a:extLst>
              </a:tr>
              <a:tr h="149414">
                <a:tc>
                  <a:txBody>
                    <a:bodyPr/>
                    <a:lstStyle/>
                    <a:p>
                      <a:pPr algn="ctr" fontAlgn="ctr"/>
                      <a:r>
                        <a:rPr lang="en-US" sz="700" b="1" i="0" u="none" strike="noStrike">
                          <a:solidFill>
                            <a:srgbClr val="000000"/>
                          </a:solidFill>
                          <a:effectLst/>
                          <a:latin typeface="Arial Rounded MT Bold" panose="020F0704030504030204" pitchFamily="34" charset="77"/>
                        </a:rPr>
                        <a:t>S&amp;P 500 Momentum</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700" b="1" i="0" u="none" strike="noStrike">
                          <a:solidFill>
                            <a:srgbClr val="000000"/>
                          </a:solidFill>
                          <a:effectLst/>
                          <a:latin typeface="Arial Rounded MT Bold" panose="020F0704030504030204" pitchFamily="34" charset="77"/>
                        </a:rPr>
                        <a:t>0.7208</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3311415216"/>
                  </a:ext>
                </a:extLst>
              </a:tr>
              <a:tr h="149414">
                <a:tc>
                  <a:txBody>
                    <a:bodyPr/>
                    <a:lstStyle/>
                    <a:p>
                      <a:pPr algn="ctr" fontAlgn="ctr"/>
                      <a:r>
                        <a:rPr lang="en-US" sz="700" b="1" i="0" u="none" strike="noStrike">
                          <a:solidFill>
                            <a:srgbClr val="000000"/>
                          </a:solidFill>
                          <a:effectLst/>
                          <a:latin typeface="Arial Rounded MT Bold" panose="020F0704030504030204" pitchFamily="34" charset="77"/>
                        </a:rPr>
                        <a:t>20% Quarterly U.S. Equity</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700" b="1" i="0" u="none" strike="noStrike">
                          <a:solidFill>
                            <a:srgbClr val="000000"/>
                          </a:solidFill>
                          <a:effectLst/>
                          <a:latin typeface="Arial Rounded MT Bold" panose="020F0704030504030204" pitchFamily="34" charset="77"/>
                        </a:rPr>
                        <a:t>0.6717</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333684131"/>
                  </a:ext>
                </a:extLst>
              </a:tr>
              <a:tr h="149414">
                <a:tc>
                  <a:txBody>
                    <a:bodyPr/>
                    <a:lstStyle/>
                    <a:p>
                      <a:pPr algn="ctr" fontAlgn="ctr"/>
                      <a:r>
                        <a:rPr lang="en-US" sz="700" b="1" i="0" u="none" strike="noStrike">
                          <a:solidFill>
                            <a:srgbClr val="000000"/>
                          </a:solidFill>
                          <a:effectLst/>
                          <a:latin typeface="Arial Rounded MT Bold" panose="020F0704030504030204" pitchFamily="34" charset="77"/>
                        </a:rPr>
                        <a:t>30% U.S. Equity - Jan</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700" b="1" i="0" u="none" strike="noStrike">
                          <a:solidFill>
                            <a:srgbClr val="000000"/>
                          </a:solidFill>
                          <a:effectLst/>
                          <a:latin typeface="Arial Rounded MT Bold" panose="020F0704030504030204" pitchFamily="34" charset="77"/>
                        </a:rPr>
                        <a:t>#N/A</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1224107158"/>
                  </a:ext>
                </a:extLst>
              </a:tr>
              <a:tr h="149414">
                <a:tc>
                  <a:txBody>
                    <a:bodyPr/>
                    <a:lstStyle/>
                    <a:p>
                      <a:pPr algn="ctr" fontAlgn="ctr"/>
                      <a:r>
                        <a:rPr lang="en-US" sz="700" b="1" i="0" u="none" strike="noStrike">
                          <a:solidFill>
                            <a:srgbClr val="000000"/>
                          </a:solidFill>
                          <a:effectLst/>
                          <a:latin typeface="Arial Rounded MT Bold" panose="020F0704030504030204" pitchFamily="34" charset="77"/>
                        </a:rPr>
                        <a:t>S&amp;P 500</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700" b="1" i="0" u="none" strike="noStrike">
                          <a:solidFill>
                            <a:srgbClr val="000000"/>
                          </a:solidFill>
                          <a:effectLst/>
                          <a:latin typeface="Arial Rounded MT Bold" panose="020F0704030504030204" pitchFamily="34" charset="77"/>
                        </a:rPr>
                        <a:t>0.6067</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3363501460"/>
                  </a:ext>
                </a:extLst>
              </a:tr>
              <a:tr h="149414">
                <a:tc>
                  <a:txBody>
                    <a:bodyPr/>
                    <a:lstStyle/>
                    <a:p>
                      <a:pPr algn="ctr" fontAlgn="ctr"/>
                      <a:r>
                        <a:rPr lang="en-US" sz="700" b="1" i="0" u="none" strike="noStrike">
                          <a:solidFill>
                            <a:srgbClr val="000000"/>
                          </a:solidFill>
                          <a:effectLst/>
                          <a:latin typeface="Arial Rounded MT Bold" panose="020F0704030504030204" pitchFamily="34" charset="77"/>
                        </a:rPr>
                        <a:t>S&amp;P 500 Dividend</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700" b="1" i="0" u="none" strike="noStrike">
                          <a:solidFill>
                            <a:srgbClr val="000000"/>
                          </a:solidFill>
                          <a:effectLst/>
                          <a:latin typeface="Arial Rounded MT Bold" panose="020F0704030504030204" pitchFamily="34" charset="77"/>
                        </a:rPr>
                        <a:t>0.5709</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996999453"/>
                  </a:ext>
                </a:extLst>
              </a:tr>
              <a:tr h="149414">
                <a:tc>
                  <a:txBody>
                    <a:bodyPr/>
                    <a:lstStyle/>
                    <a:p>
                      <a:pPr algn="ctr" fontAlgn="ctr"/>
                      <a:r>
                        <a:rPr lang="en-US" sz="700" b="1" i="0" u="none" strike="noStrike">
                          <a:solidFill>
                            <a:srgbClr val="000000"/>
                          </a:solidFill>
                          <a:effectLst/>
                          <a:latin typeface="Arial Rounded MT Bold" panose="020F0704030504030204" pitchFamily="34" charset="77"/>
                        </a:rPr>
                        <a:t>S&amp;P Global BMI Index</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700" b="1" i="0" u="none" strike="noStrike">
                          <a:solidFill>
                            <a:srgbClr val="000000"/>
                          </a:solidFill>
                          <a:effectLst/>
                          <a:latin typeface="Arial Rounded MT Bold" panose="020F0704030504030204" pitchFamily="34" charset="77"/>
                        </a:rPr>
                        <a:t>0.5632</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323847820"/>
                  </a:ext>
                </a:extLst>
              </a:tr>
              <a:tr h="149414">
                <a:tc>
                  <a:txBody>
                    <a:bodyPr/>
                    <a:lstStyle/>
                    <a:p>
                      <a:pPr algn="ctr" fontAlgn="ctr"/>
                      <a:r>
                        <a:rPr lang="en-US" sz="700" b="1" i="0" u="none" strike="noStrike">
                          <a:solidFill>
                            <a:srgbClr val="000000"/>
                          </a:solidFill>
                          <a:effectLst/>
                          <a:latin typeface="Arial Rounded MT Bold" panose="020F0704030504030204" pitchFamily="34" charset="77"/>
                        </a:rPr>
                        <a:t>Commodity Index</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700" b="1" i="0" u="none" strike="noStrike">
                          <a:solidFill>
                            <a:srgbClr val="000000"/>
                          </a:solidFill>
                          <a:effectLst/>
                          <a:latin typeface="Arial Rounded MT Bold" panose="020F0704030504030204" pitchFamily="34" charset="77"/>
                        </a:rPr>
                        <a:t>0.5493</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1785373145"/>
                  </a:ext>
                </a:extLst>
              </a:tr>
              <a:tr h="149414">
                <a:tc>
                  <a:txBody>
                    <a:bodyPr/>
                    <a:lstStyle/>
                    <a:p>
                      <a:pPr algn="ctr" fontAlgn="ctr"/>
                      <a:r>
                        <a:rPr lang="en-US" sz="700" b="1" i="0" u="none" strike="noStrike">
                          <a:solidFill>
                            <a:srgbClr val="000000"/>
                          </a:solidFill>
                          <a:effectLst/>
                          <a:latin typeface="Arial Rounded MT Bold" panose="020F0704030504030204" pitchFamily="34" charset="77"/>
                        </a:rPr>
                        <a:t>S&amp;P 500 Growth</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700" b="1" i="0" u="none" strike="noStrike">
                          <a:solidFill>
                            <a:srgbClr val="000000"/>
                          </a:solidFill>
                          <a:effectLst/>
                          <a:latin typeface="Arial Rounded MT Bold" panose="020F0704030504030204" pitchFamily="34" charset="77"/>
                        </a:rPr>
                        <a:t>0.5495</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772897018"/>
                  </a:ext>
                </a:extLst>
              </a:tr>
              <a:tr h="149414">
                <a:tc>
                  <a:txBody>
                    <a:bodyPr/>
                    <a:lstStyle/>
                    <a:p>
                      <a:pPr algn="ctr" fontAlgn="ctr"/>
                      <a:r>
                        <a:rPr lang="en-US" sz="700" b="1" i="0" u="none" strike="noStrike">
                          <a:solidFill>
                            <a:srgbClr val="000000"/>
                          </a:solidFill>
                          <a:effectLst/>
                          <a:latin typeface="Arial Rounded MT Bold" panose="020F0704030504030204" pitchFamily="34" charset="77"/>
                        </a:rPr>
                        <a:t>Russell 2000</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700" b="1" i="0" u="none" strike="noStrike">
                          <a:solidFill>
                            <a:srgbClr val="000000"/>
                          </a:solidFill>
                          <a:effectLst/>
                          <a:latin typeface="Arial Rounded MT Bold" panose="020F0704030504030204" pitchFamily="34" charset="77"/>
                        </a:rPr>
                        <a:t>0.5379</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1879256121"/>
                  </a:ext>
                </a:extLst>
              </a:tr>
              <a:tr h="149414">
                <a:tc>
                  <a:txBody>
                    <a:bodyPr/>
                    <a:lstStyle/>
                    <a:p>
                      <a:pPr algn="ctr" fontAlgn="ctr"/>
                      <a:r>
                        <a:rPr lang="en-US" sz="700" b="1" i="0" u="none" strike="noStrike">
                          <a:solidFill>
                            <a:srgbClr val="000000"/>
                          </a:solidFill>
                          <a:effectLst/>
                          <a:latin typeface="Arial Rounded MT Bold" panose="020F0704030504030204" pitchFamily="34" charset="77"/>
                        </a:rPr>
                        <a:t>15% U.S. Equity - Jan</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700" b="1" i="0" u="none" strike="noStrike">
                          <a:solidFill>
                            <a:srgbClr val="000000"/>
                          </a:solidFill>
                          <a:effectLst/>
                          <a:latin typeface="Arial Rounded MT Bold" panose="020F0704030504030204" pitchFamily="34" charset="77"/>
                        </a:rPr>
                        <a:t>0.5075</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2873340343"/>
                  </a:ext>
                </a:extLst>
              </a:tr>
              <a:tr h="149414">
                <a:tc>
                  <a:txBody>
                    <a:bodyPr/>
                    <a:lstStyle/>
                    <a:p>
                      <a:pPr algn="ctr" fontAlgn="ctr"/>
                      <a:r>
                        <a:rPr lang="en-US" sz="700" b="1" i="0" u="none" strike="noStrike">
                          <a:solidFill>
                            <a:srgbClr val="000000"/>
                          </a:solidFill>
                          <a:effectLst/>
                          <a:latin typeface="Arial Rounded MT Bold" panose="020F0704030504030204" pitchFamily="34" charset="77"/>
                        </a:rPr>
                        <a:t>9% U.S. Equity - Jan</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700" b="1" i="0" u="none" strike="noStrike">
                          <a:solidFill>
                            <a:srgbClr val="000000"/>
                          </a:solidFill>
                          <a:effectLst/>
                          <a:latin typeface="Arial Rounded MT Bold" panose="020F0704030504030204" pitchFamily="34" charset="77"/>
                        </a:rPr>
                        <a:t>#N/A</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4100279420"/>
                  </a:ext>
                </a:extLst>
              </a:tr>
              <a:tr h="149414">
                <a:tc>
                  <a:txBody>
                    <a:bodyPr/>
                    <a:lstStyle/>
                    <a:p>
                      <a:pPr algn="ctr" fontAlgn="ctr"/>
                      <a:r>
                        <a:rPr lang="en-US" sz="700" b="1" i="0" u="none" strike="noStrike">
                          <a:solidFill>
                            <a:srgbClr val="000000"/>
                          </a:solidFill>
                          <a:effectLst/>
                          <a:latin typeface="Arial Rounded MT Bold" panose="020F0704030504030204" pitchFamily="34" charset="77"/>
                        </a:rPr>
                        <a:t>S&amp;P 500 Value</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700" b="1" i="0" u="none" strike="noStrike">
                          <a:solidFill>
                            <a:srgbClr val="000000"/>
                          </a:solidFill>
                          <a:effectLst/>
                          <a:latin typeface="Arial Rounded MT Bold" panose="020F0704030504030204" pitchFamily="34" charset="77"/>
                        </a:rPr>
                        <a:t>0.4854</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700578309"/>
                  </a:ext>
                </a:extLst>
              </a:tr>
              <a:tr h="149414">
                <a:tc>
                  <a:txBody>
                    <a:bodyPr/>
                    <a:lstStyle/>
                    <a:p>
                      <a:pPr algn="ctr" fontAlgn="ctr"/>
                      <a:r>
                        <a:rPr lang="en-US" sz="700" b="1" i="0" u="none" strike="noStrike">
                          <a:solidFill>
                            <a:srgbClr val="000000"/>
                          </a:solidFill>
                          <a:effectLst/>
                          <a:latin typeface="Arial Rounded MT Bold" panose="020F0704030504030204" pitchFamily="34" charset="77"/>
                        </a:rPr>
                        <a:t>MSCI EAFE</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700" b="1" i="0" u="none" strike="noStrike">
                          <a:solidFill>
                            <a:srgbClr val="000000"/>
                          </a:solidFill>
                          <a:effectLst/>
                          <a:latin typeface="Arial Rounded MT Bold" panose="020F0704030504030204" pitchFamily="34" charset="77"/>
                        </a:rPr>
                        <a:t>0.4709</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4038387358"/>
                  </a:ext>
                </a:extLst>
              </a:tr>
              <a:tr h="149414">
                <a:tc>
                  <a:txBody>
                    <a:bodyPr/>
                    <a:lstStyle/>
                    <a:p>
                      <a:pPr algn="ctr" fontAlgn="ctr"/>
                      <a:r>
                        <a:rPr lang="en-US" sz="700" b="1" i="0" u="none" strike="noStrike">
                          <a:solidFill>
                            <a:srgbClr val="000000"/>
                          </a:solidFill>
                          <a:effectLst/>
                          <a:latin typeface="Arial Rounded MT Bold" panose="020F0704030504030204" pitchFamily="34" charset="77"/>
                        </a:rPr>
                        <a:t>S&amp;P Global REIT Index</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700" b="1" i="0" u="none" strike="noStrike">
                          <a:solidFill>
                            <a:srgbClr val="000000"/>
                          </a:solidFill>
                          <a:effectLst/>
                          <a:latin typeface="Arial Rounded MT Bold" panose="020F0704030504030204" pitchFamily="34" charset="77"/>
                        </a:rPr>
                        <a:t>0.4675</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681049976"/>
                  </a:ext>
                </a:extLst>
              </a:tr>
              <a:tr h="149414">
                <a:tc>
                  <a:txBody>
                    <a:bodyPr/>
                    <a:lstStyle/>
                    <a:p>
                      <a:pPr algn="ctr" fontAlgn="ctr"/>
                      <a:r>
                        <a:rPr lang="en-US" sz="700" b="1" i="0" u="none" strike="noStrike">
                          <a:solidFill>
                            <a:srgbClr val="000000"/>
                          </a:solidFill>
                          <a:effectLst/>
                          <a:latin typeface="Arial Rounded MT Bold" panose="020F0704030504030204" pitchFamily="34" charset="77"/>
                        </a:rPr>
                        <a:t>MSCI Emerging Markets</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700" b="1" i="0" u="none" strike="noStrike">
                          <a:solidFill>
                            <a:srgbClr val="000000"/>
                          </a:solidFill>
                          <a:effectLst/>
                          <a:latin typeface="Arial Rounded MT Bold" panose="020F0704030504030204" pitchFamily="34" charset="77"/>
                        </a:rPr>
                        <a:t>0.4301</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2234124790"/>
                  </a:ext>
                </a:extLst>
              </a:tr>
              <a:tr h="149414">
                <a:tc>
                  <a:txBody>
                    <a:bodyPr/>
                    <a:lstStyle/>
                    <a:p>
                      <a:pPr algn="ctr" fontAlgn="ctr"/>
                      <a:r>
                        <a:rPr lang="en-US" sz="700" b="1" i="0" u="none" strike="noStrike">
                          <a:solidFill>
                            <a:srgbClr val="000000"/>
                          </a:solidFill>
                          <a:effectLst/>
                          <a:latin typeface="Arial Rounded MT Bold" panose="020F0704030504030204" pitchFamily="34" charset="77"/>
                        </a:rPr>
                        <a:t>MSCI ACWI</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700" b="1" i="0" u="none" strike="noStrike">
                          <a:solidFill>
                            <a:srgbClr val="000000"/>
                          </a:solidFill>
                          <a:effectLst/>
                          <a:latin typeface="Arial Rounded MT Bold" panose="020F0704030504030204" pitchFamily="34" charset="77"/>
                        </a:rPr>
                        <a:t>0.4285</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1447952519"/>
                  </a:ext>
                </a:extLst>
              </a:tr>
              <a:tr h="149414">
                <a:tc>
                  <a:txBody>
                    <a:bodyPr/>
                    <a:lstStyle/>
                    <a:p>
                      <a:pPr algn="ctr" fontAlgn="ctr"/>
                      <a:r>
                        <a:rPr lang="en-US" sz="700" b="1" i="0" u="none" strike="noStrike">
                          <a:solidFill>
                            <a:srgbClr val="000000"/>
                          </a:solidFill>
                          <a:effectLst/>
                          <a:latin typeface="Arial Rounded MT Bold" panose="020F0704030504030204" pitchFamily="34" charset="77"/>
                        </a:rPr>
                        <a:t>MSCI World</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700" b="1" i="0" u="none" strike="noStrike">
                          <a:solidFill>
                            <a:srgbClr val="000000"/>
                          </a:solidFill>
                          <a:effectLst/>
                          <a:latin typeface="Arial Rounded MT Bold" panose="020F0704030504030204" pitchFamily="34" charset="77"/>
                        </a:rPr>
                        <a:t>0.4274</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2935114744"/>
                  </a:ext>
                </a:extLst>
              </a:tr>
              <a:tr h="149414">
                <a:tc>
                  <a:txBody>
                    <a:bodyPr/>
                    <a:lstStyle/>
                    <a:p>
                      <a:pPr algn="ctr" fontAlgn="ctr"/>
                      <a:r>
                        <a:rPr lang="en-US" sz="700" b="1" i="0" u="none" strike="noStrike">
                          <a:solidFill>
                            <a:srgbClr val="000000"/>
                          </a:solidFill>
                          <a:effectLst/>
                          <a:latin typeface="Arial Rounded MT Bold" panose="020F0704030504030204" pitchFamily="34" charset="77"/>
                        </a:rPr>
                        <a:t>NASDAQ-100</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700" b="1" i="0" u="none" strike="noStrike">
                          <a:solidFill>
                            <a:srgbClr val="000000"/>
                          </a:solidFill>
                          <a:effectLst/>
                          <a:latin typeface="Arial Rounded MT Bold" panose="020F0704030504030204" pitchFamily="34" charset="77"/>
                        </a:rPr>
                        <a:t>0.3569</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2282956250"/>
                  </a:ext>
                </a:extLst>
              </a:tr>
              <a:tr h="149414">
                <a:tc>
                  <a:txBody>
                    <a:bodyPr/>
                    <a:lstStyle/>
                    <a:p>
                      <a:pPr algn="ctr" fontAlgn="ctr"/>
                      <a:r>
                        <a:rPr lang="en-US" sz="700" b="1" i="0" u="none" strike="noStrike">
                          <a:solidFill>
                            <a:srgbClr val="000000"/>
                          </a:solidFill>
                          <a:effectLst/>
                          <a:latin typeface="Arial Rounded MT Bold" panose="020F0704030504030204" pitchFamily="34" charset="77"/>
                        </a:rPr>
                        <a:t>US Treasury 20+ Year Index</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700" b="1" i="0" u="none" strike="noStrike">
                          <a:solidFill>
                            <a:srgbClr val="000000"/>
                          </a:solidFill>
                          <a:effectLst/>
                          <a:latin typeface="Arial Rounded MT Bold" panose="020F0704030504030204" pitchFamily="34" charset="77"/>
                        </a:rPr>
                        <a:t>0.3213</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2189898051"/>
                  </a:ext>
                </a:extLst>
              </a:tr>
              <a:tr h="149414">
                <a:tc>
                  <a:txBody>
                    <a:bodyPr/>
                    <a:lstStyle/>
                    <a:p>
                      <a:pPr algn="ctr" fontAlgn="ctr"/>
                      <a:r>
                        <a:rPr lang="en-US" sz="700" b="1" i="0" u="none" strike="noStrike">
                          <a:solidFill>
                            <a:srgbClr val="000000"/>
                          </a:solidFill>
                          <a:effectLst/>
                          <a:latin typeface="Arial Rounded MT Bold" panose="020F0704030504030204" pitchFamily="34" charset="77"/>
                        </a:rPr>
                        <a:t>MSCI World ex-US</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700" b="1" i="0" u="none" strike="noStrike">
                          <a:solidFill>
                            <a:srgbClr val="000000"/>
                          </a:solidFill>
                          <a:effectLst/>
                          <a:latin typeface="Arial Rounded MT Bold" panose="020F0704030504030204" pitchFamily="34" charset="77"/>
                        </a:rPr>
                        <a:t>0.3094</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226133555"/>
                  </a:ext>
                </a:extLst>
              </a:tr>
              <a:tr h="224006">
                <a:tc>
                  <a:txBody>
                    <a:bodyPr/>
                    <a:lstStyle/>
                    <a:p>
                      <a:pPr algn="ctr" fontAlgn="ctr"/>
                      <a:r>
                        <a:rPr lang="en-US" sz="700" b="1" i="0" u="none" strike="noStrike">
                          <a:solidFill>
                            <a:srgbClr val="000000"/>
                          </a:solidFill>
                          <a:effectLst/>
                          <a:latin typeface="Arial Rounded MT Bold" panose="020F0704030504030204" pitchFamily="34" charset="77"/>
                        </a:rPr>
                        <a:t>Exchange-Listed Preferred &amp; Hybrid Securities Index</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700" b="1" i="0" u="none" strike="noStrike" dirty="0">
                          <a:solidFill>
                            <a:srgbClr val="000000"/>
                          </a:solidFill>
                          <a:effectLst/>
                          <a:latin typeface="Arial Rounded MT Bold" panose="020F0704030504030204" pitchFamily="34" charset="77"/>
                        </a:rPr>
                        <a:t>0.2850</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707451560"/>
                  </a:ext>
                </a:extLst>
              </a:tr>
            </a:tbl>
          </a:graphicData>
        </a:graphic>
      </p:graphicFrame>
    </p:spTree>
    <p:extLst>
      <p:ext uri="{BB962C8B-B14F-4D97-AF65-F5344CB8AC3E}">
        <p14:creationId xmlns:p14="http://schemas.microsoft.com/office/powerpoint/2010/main" val="1286596658"/>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DE5133-5052-8169-85EE-18C5E0DBB3BA}"/>
              </a:ext>
            </a:extLst>
          </p:cNvPr>
          <p:cNvSpPr>
            <a:spLocks noGrp="1"/>
          </p:cNvSpPr>
          <p:nvPr>
            <p:ph type="title"/>
          </p:nvPr>
        </p:nvSpPr>
        <p:spPr>
          <a:xfrm>
            <a:off x="6096000" y="365125"/>
            <a:ext cx="5257798" cy="1807305"/>
          </a:xfrm>
        </p:spPr>
        <p:txBody>
          <a:bodyPr>
            <a:normAutofit/>
          </a:bodyPr>
          <a:lstStyle/>
          <a:p>
            <a:pPr algn="ctr"/>
            <a:r>
              <a:rPr lang="en-US" b="1" dirty="0">
                <a:latin typeface="Arial Rounded MT Bold" panose="020F0704030504030204" pitchFamily="34" charset="77"/>
              </a:rPr>
              <a:t>Observations</a:t>
            </a:r>
          </a:p>
        </p:txBody>
      </p:sp>
      <p:pic>
        <p:nvPicPr>
          <p:cNvPr id="7" name="Picture 4" descr="Graph on document with pen">
            <a:extLst>
              <a:ext uri="{FF2B5EF4-FFF2-40B4-BE49-F238E27FC236}">
                <a16:creationId xmlns:a16="http://schemas.microsoft.com/office/drawing/2014/main" id="{34889AAE-62FC-098A-D4BE-7AA678DCCB35}"/>
              </a:ext>
            </a:extLst>
          </p:cNvPr>
          <p:cNvPicPr>
            <a:picLocks noChangeAspect="1"/>
          </p:cNvPicPr>
          <p:nvPr/>
        </p:nvPicPr>
        <p:blipFill rotWithShape="1">
          <a:blip r:embed="rId2"/>
          <a:srcRect l="27094" r="13371" b="-1"/>
          <a:stretch/>
        </p:blipFill>
        <p:spPr>
          <a:xfrm>
            <a:off x="3" y="10"/>
            <a:ext cx="5506718"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8" name="Content Placeholder 2">
            <a:extLst>
              <a:ext uri="{FF2B5EF4-FFF2-40B4-BE49-F238E27FC236}">
                <a16:creationId xmlns:a16="http://schemas.microsoft.com/office/drawing/2014/main" id="{78DCC52C-7A4A-B1DD-78DE-31A504A46BC8}"/>
              </a:ext>
            </a:extLst>
          </p:cNvPr>
          <p:cNvSpPr>
            <a:spLocks noGrp="1"/>
          </p:cNvSpPr>
          <p:nvPr>
            <p:ph idx="1"/>
          </p:nvPr>
        </p:nvSpPr>
        <p:spPr>
          <a:xfrm>
            <a:off x="6096000" y="2333297"/>
            <a:ext cx="5257798" cy="3843666"/>
          </a:xfrm>
        </p:spPr>
        <p:txBody>
          <a:bodyPr>
            <a:normAutofit lnSpcReduction="10000"/>
          </a:bodyPr>
          <a:lstStyle/>
          <a:p>
            <a:r>
              <a:rPr lang="en-US" sz="1900" dirty="0">
                <a:latin typeface="Arial Rounded MT Bold" panose="020F0704030504030204" pitchFamily="34" charset="77"/>
              </a:rPr>
              <a:t>S&amp;P 500 Momentum asset class was best for annualized return at 13.51% and still maintained a respectable risk adjusted return relative to the other asset classes.</a:t>
            </a:r>
          </a:p>
          <a:p>
            <a:r>
              <a:rPr lang="en-US" sz="1900" dirty="0">
                <a:latin typeface="Arial Rounded MT Bold" panose="020F0704030504030204" pitchFamily="34" charset="77"/>
              </a:rPr>
              <a:t>NASDAQ-100 asset class had a high volatility of 27.81% indicating that investing in tech stocks can be risky </a:t>
            </a:r>
          </a:p>
          <a:p>
            <a:r>
              <a:rPr lang="en-US" sz="1900" dirty="0">
                <a:latin typeface="Arial Rounded MT Bold" panose="020F0704030504030204" pitchFamily="34" charset="77"/>
              </a:rPr>
              <a:t>US Treasury Bills Index greatly outperformed every other asset class at at nearly 25 in terms of risk adjusted return, but it is noteworthy to mention it does have a lower annualized return of 4.06%</a:t>
            </a:r>
          </a:p>
        </p:txBody>
      </p:sp>
    </p:spTree>
    <p:extLst>
      <p:ext uri="{BB962C8B-B14F-4D97-AF65-F5344CB8AC3E}">
        <p14:creationId xmlns:p14="http://schemas.microsoft.com/office/powerpoint/2010/main" val="3785937100"/>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D56FC-3D07-656B-2196-A2A5220D06F9}"/>
              </a:ext>
            </a:extLst>
          </p:cNvPr>
          <p:cNvSpPr>
            <a:spLocks noGrp="1"/>
          </p:cNvSpPr>
          <p:nvPr>
            <p:ph type="title"/>
          </p:nvPr>
        </p:nvSpPr>
        <p:spPr/>
        <p:txBody>
          <a:bodyPr/>
          <a:lstStyle/>
          <a:p>
            <a:pPr algn="ctr"/>
            <a:r>
              <a:rPr lang="en-US" b="1" dirty="0">
                <a:latin typeface="Arial Rounded MT Bold" panose="020F0704030504030204" pitchFamily="34" charset="77"/>
              </a:rPr>
              <a:t>Portfolio Comparison </a:t>
            </a:r>
          </a:p>
        </p:txBody>
      </p:sp>
      <p:graphicFrame>
        <p:nvGraphicFramePr>
          <p:cNvPr id="5" name="Content Placeholder 4">
            <a:extLst>
              <a:ext uri="{FF2B5EF4-FFF2-40B4-BE49-F238E27FC236}">
                <a16:creationId xmlns:a16="http://schemas.microsoft.com/office/drawing/2014/main" id="{245E4A3E-F144-7579-1661-35DBA7076895}"/>
              </a:ext>
            </a:extLst>
          </p:cNvPr>
          <p:cNvGraphicFramePr>
            <a:graphicFrameLocks noGrp="1"/>
          </p:cNvGraphicFramePr>
          <p:nvPr>
            <p:ph idx="1"/>
            <p:extLst>
              <p:ext uri="{D42A27DB-BD31-4B8C-83A1-F6EECF244321}">
                <p14:modId xmlns:p14="http://schemas.microsoft.com/office/powerpoint/2010/main" val="3343059230"/>
              </p:ext>
            </p:extLst>
          </p:nvPr>
        </p:nvGraphicFramePr>
        <p:xfrm>
          <a:off x="240030" y="1690688"/>
          <a:ext cx="5334000" cy="1485900"/>
        </p:xfrm>
        <a:graphic>
          <a:graphicData uri="http://schemas.openxmlformats.org/drawingml/2006/table">
            <a:tbl>
              <a:tblPr/>
              <a:tblGrid>
                <a:gridCol w="2714625">
                  <a:extLst>
                    <a:ext uri="{9D8B030D-6E8A-4147-A177-3AD203B41FA5}">
                      <a16:colId xmlns:a16="http://schemas.microsoft.com/office/drawing/2014/main" val="2903370592"/>
                    </a:ext>
                  </a:extLst>
                </a:gridCol>
                <a:gridCol w="2619375">
                  <a:extLst>
                    <a:ext uri="{9D8B030D-6E8A-4147-A177-3AD203B41FA5}">
                      <a16:colId xmlns:a16="http://schemas.microsoft.com/office/drawing/2014/main" val="1407361087"/>
                    </a:ext>
                  </a:extLst>
                </a:gridCol>
              </a:tblGrid>
              <a:tr h="571500">
                <a:tc gridSpan="2">
                  <a:txBody>
                    <a:bodyPr/>
                    <a:lstStyle/>
                    <a:p>
                      <a:pPr algn="ctr" fontAlgn="ctr"/>
                      <a:r>
                        <a:rPr lang="en-US" sz="2600" b="1" i="0" u="none" strike="noStrike">
                          <a:solidFill>
                            <a:srgbClr val="000000"/>
                          </a:solidFill>
                          <a:effectLst/>
                          <a:latin typeface="Arial Rounded MT Bold" panose="020F0704030504030204" pitchFamily="34" charset="77"/>
                        </a:rPr>
                        <a:t>Given Portfolio Composition</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tc hMerge="1">
                  <a:txBody>
                    <a:bodyPr/>
                    <a:lstStyle/>
                    <a:p>
                      <a:endParaRPr lang="en-US"/>
                    </a:p>
                  </a:txBody>
                  <a:tcPr/>
                </a:tc>
                <a:extLst>
                  <a:ext uri="{0D108BD9-81ED-4DB2-BD59-A6C34878D82A}">
                    <a16:rowId xmlns:a16="http://schemas.microsoft.com/office/drawing/2014/main" val="688990358"/>
                  </a:ext>
                </a:extLst>
              </a:tr>
              <a:tr h="304800">
                <a:tc gridSpan="2">
                  <a:txBody>
                    <a:bodyPr/>
                    <a:lstStyle/>
                    <a:p>
                      <a:pPr algn="ctr" fontAlgn="ctr"/>
                      <a:r>
                        <a:rPr lang="en-US" sz="1800" b="1" i="0" u="none" strike="noStrike">
                          <a:solidFill>
                            <a:srgbClr val="000000"/>
                          </a:solidFill>
                          <a:effectLst/>
                          <a:latin typeface="Arial Rounded MT Bold" panose="020F0704030504030204" pitchFamily="34" charset="77"/>
                        </a:rPr>
                        <a:t>For portfolio with: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hMerge="1">
                  <a:txBody>
                    <a:bodyPr/>
                    <a:lstStyle/>
                    <a:p>
                      <a:endParaRPr lang="en-US"/>
                    </a:p>
                  </a:txBody>
                  <a:tcPr/>
                </a:tc>
                <a:extLst>
                  <a:ext uri="{0D108BD9-81ED-4DB2-BD59-A6C34878D82A}">
                    <a16:rowId xmlns:a16="http://schemas.microsoft.com/office/drawing/2014/main" val="3808433457"/>
                  </a:ext>
                </a:extLst>
              </a:tr>
              <a:tr h="304800">
                <a:tc>
                  <a:txBody>
                    <a:bodyPr/>
                    <a:lstStyle/>
                    <a:p>
                      <a:pPr algn="ctr" fontAlgn="ctr"/>
                      <a:r>
                        <a:rPr lang="en-US" sz="1400" b="1" i="0" u="none" strike="noStrike">
                          <a:solidFill>
                            <a:srgbClr val="000000"/>
                          </a:solidFill>
                          <a:effectLst/>
                          <a:latin typeface="Arial Rounded MT Bold" panose="020F0704030504030204" pitchFamily="34" charset="77"/>
                        </a:rPr>
                        <a:t>S&amp;P 500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n-US" sz="1400" b="1" i="0" u="none" strike="noStrike" dirty="0">
                          <a:solidFill>
                            <a:srgbClr val="000000"/>
                          </a:solidFill>
                          <a:effectLst/>
                          <a:latin typeface="Arial Rounded MT Bold" panose="020F0704030504030204" pitchFamily="34" charset="77"/>
                        </a:rPr>
                        <a:t>60.00%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693687508"/>
                  </a:ext>
                </a:extLst>
              </a:tr>
              <a:tr h="304800">
                <a:tc>
                  <a:txBody>
                    <a:bodyPr/>
                    <a:lstStyle/>
                    <a:p>
                      <a:pPr algn="ctr" fontAlgn="ctr"/>
                      <a:r>
                        <a:rPr lang="en-US" sz="1400" b="1" i="0" u="none" strike="noStrike">
                          <a:solidFill>
                            <a:srgbClr val="000000"/>
                          </a:solidFill>
                          <a:effectLst/>
                          <a:latin typeface="Arial Rounded MT Bold" panose="020F0704030504030204" pitchFamily="34" charset="77"/>
                        </a:rPr>
                        <a:t>US Aggregate Bond Index</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n-US" sz="1400" b="1" i="0" u="none" strike="noStrike" dirty="0">
                          <a:solidFill>
                            <a:srgbClr val="000000"/>
                          </a:solidFill>
                          <a:effectLst/>
                          <a:latin typeface="Arial Rounded MT Bold" panose="020F0704030504030204" pitchFamily="34" charset="77"/>
                        </a:rPr>
                        <a:t>40.00%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969780105"/>
                  </a:ext>
                </a:extLst>
              </a:tr>
            </a:tbl>
          </a:graphicData>
        </a:graphic>
      </p:graphicFrame>
      <p:graphicFrame>
        <p:nvGraphicFramePr>
          <p:cNvPr id="8" name="Table 7">
            <a:extLst>
              <a:ext uri="{FF2B5EF4-FFF2-40B4-BE49-F238E27FC236}">
                <a16:creationId xmlns:a16="http://schemas.microsoft.com/office/drawing/2014/main" id="{9AF7731A-8540-E5F6-DE56-33632FA7B950}"/>
              </a:ext>
            </a:extLst>
          </p:cNvPr>
          <p:cNvGraphicFramePr>
            <a:graphicFrameLocks noGrp="1"/>
          </p:cNvGraphicFramePr>
          <p:nvPr>
            <p:extLst>
              <p:ext uri="{D42A27DB-BD31-4B8C-83A1-F6EECF244321}">
                <p14:modId xmlns:p14="http://schemas.microsoft.com/office/powerpoint/2010/main" val="3783508276"/>
              </p:ext>
            </p:extLst>
          </p:nvPr>
        </p:nvGraphicFramePr>
        <p:xfrm>
          <a:off x="240030" y="3176588"/>
          <a:ext cx="5334000" cy="1435100"/>
        </p:xfrm>
        <a:graphic>
          <a:graphicData uri="http://schemas.openxmlformats.org/drawingml/2006/table">
            <a:tbl>
              <a:tblPr/>
              <a:tblGrid>
                <a:gridCol w="2714625">
                  <a:extLst>
                    <a:ext uri="{9D8B030D-6E8A-4147-A177-3AD203B41FA5}">
                      <a16:colId xmlns:a16="http://schemas.microsoft.com/office/drawing/2014/main" val="305308557"/>
                    </a:ext>
                  </a:extLst>
                </a:gridCol>
                <a:gridCol w="2619375">
                  <a:extLst>
                    <a:ext uri="{9D8B030D-6E8A-4147-A177-3AD203B41FA5}">
                      <a16:colId xmlns:a16="http://schemas.microsoft.com/office/drawing/2014/main" val="1938290524"/>
                    </a:ext>
                  </a:extLst>
                </a:gridCol>
              </a:tblGrid>
              <a:tr h="520700">
                <a:tc gridSpan="2">
                  <a:txBody>
                    <a:bodyPr/>
                    <a:lstStyle/>
                    <a:p>
                      <a:pPr algn="ctr" fontAlgn="ctr"/>
                      <a:r>
                        <a:rPr lang="en-US" sz="2600" b="1" i="0" u="none" strike="noStrike" dirty="0">
                          <a:solidFill>
                            <a:srgbClr val="000000"/>
                          </a:solidFill>
                          <a:effectLst/>
                          <a:latin typeface="Arial Rounded MT Bold" panose="020F0704030504030204" pitchFamily="34" charset="77"/>
                        </a:rPr>
                        <a:t>Given Portfolio Results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tc hMerge="1">
                  <a:txBody>
                    <a:bodyPr/>
                    <a:lstStyle/>
                    <a:p>
                      <a:endParaRPr lang="en-US"/>
                    </a:p>
                  </a:txBody>
                  <a:tcPr/>
                </a:tc>
                <a:extLst>
                  <a:ext uri="{0D108BD9-81ED-4DB2-BD59-A6C34878D82A}">
                    <a16:rowId xmlns:a16="http://schemas.microsoft.com/office/drawing/2014/main" val="182452483"/>
                  </a:ext>
                </a:extLst>
              </a:tr>
              <a:tr h="304800">
                <a:tc>
                  <a:txBody>
                    <a:bodyPr/>
                    <a:lstStyle/>
                    <a:p>
                      <a:pPr algn="ctr" fontAlgn="ctr"/>
                      <a:r>
                        <a:rPr lang="en-US" sz="1400" b="1" i="0" u="none" strike="noStrike">
                          <a:solidFill>
                            <a:srgbClr val="000000"/>
                          </a:solidFill>
                          <a:effectLst/>
                          <a:latin typeface="Arial Rounded MT Bold" panose="020F0704030504030204" pitchFamily="34" charset="77"/>
                        </a:rPr>
                        <a:t>Annualized Return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n-US" sz="1400" b="1" i="0" u="none" strike="noStrike" dirty="0">
                          <a:solidFill>
                            <a:srgbClr val="000000"/>
                          </a:solidFill>
                          <a:effectLst/>
                          <a:latin typeface="Arial Rounded MT Bold" panose="020F0704030504030204" pitchFamily="34" charset="77"/>
                        </a:rPr>
                        <a:t>6.72%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993816111"/>
                  </a:ext>
                </a:extLst>
              </a:tr>
              <a:tr h="304800">
                <a:tc>
                  <a:txBody>
                    <a:bodyPr/>
                    <a:lstStyle/>
                    <a:p>
                      <a:pPr algn="ctr" fontAlgn="ctr"/>
                      <a:r>
                        <a:rPr lang="en-US" sz="1400" b="1" i="0" u="none" strike="noStrike">
                          <a:solidFill>
                            <a:srgbClr val="000000"/>
                          </a:solidFill>
                          <a:effectLst/>
                          <a:latin typeface="Arial Rounded MT Bold" panose="020F0704030504030204" pitchFamily="34" charset="77"/>
                        </a:rPr>
                        <a:t>Annualized Volatility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n-US" sz="1400" b="1" i="0" u="none" strike="noStrike" dirty="0">
                          <a:solidFill>
                            <a:srgbClr val="000000"/>
                          </a:solidFill>
                          <a:effectLst/>
                          <a:latin typeface="Arial Rounded MT Bold" panose="020F0704030504030204" pitchFamily="34" charset="77"/>
                        </a:rPr>
                        <a:t>11.50%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610660166"/>
                  </a:ext>
                </a:extLst>
              </a:tr>
              <a:tr h="304800">
                <a:tc>
                  <a:txBody>
                    <a:bodyPr/>
                    <a:lstStyle/>
                    <a:p>
                      <a:pPr algn="ctr" fontAlgn="ctr"/>
                      <a:r>
                        <a:rPr lang="en-US" sz="1400" b="1" i="0" u="none" strike="noStrike">
                          <a:solidFill>
                            <a:srgbClr val="000000"/>
                          </a:solidFill>
                          <a:effectLst/>
                          <a:latin typeface="Arial Rounded MT Bold" panose="020F0704030504030204" pitchFamily="34" charset="77"/>
                        </a:rPr>
                        <a:t>Risk Adjusted Return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n-US" sz="1400" b="1" i="0" u="none" strike="noStrike" dirty="0">
                          <a:solidFill>
                            <a:srgbClr val="000000"/>
                          </a:solidFill>
                          <a:effectLst/>
                          <a:latin typeface="Arial Rounded MT Bold" panose="020F0704030504030204" pitchFamily="34" charset="77"/>
                        </a:rPr>
                        <a:t>0.584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475951191"/>
                  </a:ext>
                </a:extLst>
              </a:tr>
            </a:tbl>
          </a:graphicData>
        </a:graphic>
      </p:graphicFrame>
      <p:graphicFrame>
        <p:nvGraphicFramePr>
          <p:cNvPr id="10" name="Table 9">
            <a:extLst>
              <a:ext uri="{FF2B5EF4-FFF2-40B4-BE49-F238E27FC236}">
                <a16:creationId xmlns:a16="http://schemas.microsoft.com/office/drawing/2014/main" id="{8FB9BF70-692D-C63C-E24F-BE19A6E98119}"/>
              </a:ext>
            </a:extLst>
          </p:cNvPr>
          <p:cNvGraphicFramePr>
            <a:graphicFrameLocks noGrp="1"/>
          </p:cNvGraphicFramePr>
          <p:nvPr>
            <p:extLst>
              <p:ext uri="{D42A27DB-BD31-4B8C-83A1-F6EECF244321}">
                <p14:modId xmlns:p14="http://schemas.microsoft.com/office/powerpoint/2010/main" val="1115199683"/>
              </p:ext>
            </p:extLst>
          </p:nvPr>
        </p:nvGraphicFramePr>
        <p:xfrm>
          <a:off x="6452870" y="1712596"/>
          <a:ext cx="5499100" cy="1628267"/>
        </p:xfrm>
        <a:graphic>
          <a:graphicData uri="http://schemas.openxmlformats.org/drawingml/2006/table">
            <a:tbl>
              <a:tblPr/>
              <a:tblGrid>
                <a:gridCol w="2792437">
                  <a:extLst>
                    <a:ext uri="{9D8B030D-6E8A-4147-A177-3AD203B41FA5}">
                      <a16:colId xmlns:a16="http://schemas.microsoft.com/office/drawing/2014/main" val="1863735209"/>
                    </a:ext>
                  </a:extLst>
                </a:gridCol>
                <a:gridCol w="2706663">
                  <a:extLst>
                    <a:ext uri="{9D8B030D-6E8A-4147-A177-3AD203B41FA5}">
                      <a16:colId xmlns:a16="http://schemas.microsoft.com/office/drawing/2014/main" val="3108322868"/>
                    </a:ext>
                  </a:extLst>
                </a:gridCol>
              </a:tblGrid>
              <a:tr h="517085">
                <a:tc gridSpan="2">
                  <a:txBody>
                    <a:bodyPr/>
                    <a:lstStyle/>
                    <a:p>
                      <a:pPr algn="ctr" fontAlgn="ctr"/>
                      <a:r>
                        <a:rPr lang="en-US" sz="2600" b="1" i="0" u="none" strike="noStrike" dirty="0">
                          <a:solidFill>
                            <a:srgbClr val="000000"/>
                          </a:solidFill>
                          <a:effectLst/>
                          <a:latin typeface="Arial Rounded MT Bold" panose="020F0704030504030204" pitchFamily="34" charset="77"/>
                        </a:rPr>
                        <a:t>Desired Portfolio Composition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tc hMerge="1">
                  <a:txBody>
                    <a:bodyPr/>
                    <a:lstStyle/>
                    <a:p>
                      <a:endParaRPr lang="en-US"/>
                    </a:p>
                  </a:txBody>
                  <a:tcPr/>
                </a:tc>
                <a:extLst>
                  <a:ext uri="{0D108BD9-81ED-4DB2-BD59-A6C34878D82A}">
                    <a16:rowId xmlns:a16="http://schemas.microsoft.com/office/drawing/2014/main" val="3852421300"/>
                  </a:ext>
                </a:extLst>
              </a:tr>
              <a:tr h="275779">
                <a:tc gridSpan="2">
                  <a:txBody>
                    <a:bodyPr/>
                    <a:lstStyle/>
                    <a:p>
                      <a:pPr algn="ctr" fontAlgn="ctr"/>
                      <a:r>
                        <a:rPr lang="en-US" sz="1800" b="1" i="0" u="none" strike="noStrike">
                          <a:solidFill>
                            <a:srgbClr val="000000"/>
                          </a:solidFill>
                          <a:effectLst/>
                          <a:latin typeface="Arial Rounded MT Bold" panose="020F0704030504030204" pitchFamily="34" charset="77"/>
                        </a:rPr>
                        <a:t>For porfolio with:</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hMerge="1">
                  <a:txBody>
                    <a:bodyPr/>
                    <a:lstStyle/>
                    <a:p>
                      <a:endParaRPr lang="en-US"/>
                    </a:p>
                  </a:txBody>
                  <a:tcPr/>
                </a:tc>
                <a:extLst>
                  <a:ext uri="{0D108BD9-81ED-4DB2-BD59-A6C34878D82A}">
                    <a16:rowId xmlns:a16="http://schemas.microsoft.com/office/drawing/2014/main" val="3579323169"/>
                  </a:ext>
                </a:extLst>
              </a:tr>
              <a:tr h="275779">
                <a:tc>
                  <a:txBody>
                    <a:bodyPr/>
                    <a:lstStyle/>
                    <a:p>
                      <a:pPr algn="ctr" fontAlgn="ctr"/>
                      <a:r>
                        <a:rPr lang="en-US" sz="1400" b="1" i="0" u="none" strike="noStrike">
                          <a:solidFill>
                            <a:srgbClr val="000000"/>
                          </a:solidFill>
                          <a:effectLst/>
                          <a:latin typeface="Arial Rounded MT Bold" panose="020F0704030504030204" pitchFamily="34" charset="77"/>
                        </a:rPr>
                        <a:t>S&amp;P 500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n-US" sz="1400" b="1" i="0" u="none" strike="noStrike" dirty="0">
                          <a:solidFill>
                            <a:srgbClr val="000000"/>
                          </a:solidFill>
                          <a:effectLst/>
                          <a:latin typeface="Arial Rounded MT Bold" panose="020F0704030504030204" pitchFamily="34" charset="77"/>
                        </a:rPr>
                        <a:t>50.00%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395961226"/>
                  </a:ext>
                </a:extLst>
              </a:tr>
              <a:tr h="275779">
                <a:tc>
                  <a:txBody>
                    <a:bodyPr/>
                    <a:lstStyle/>
                    <a:p>
                      <a:pPr algn="ctr" fontAlgn="ctr"/>
                      <a:r>
                        <a:rPr lang="en-US" sz="1400" b="1" i="0" u="none" strike="noStrike">
                          <a:solidFill>
                            <a:srgbClr val="000000"/>
                          </a:solidFill>
                          <a:effectLst/>
                          <a:latin typeface="Arial Rounded MT Bold" panose="020F0704030504030204" pitchFamily="34" charset="77"/>
                        </a:rPr>
                        <a:t>US Aggregate Bond Index</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n-US" sz="1400" b="1" i="0" u="none" strike="noStrike" dirty="0">
                          <a:solidFill>
                            <a:srgbClr val="000000"/>
                          </a:solidFill>
                          <a:effectLst/>
                          <a:latin typeface="Arial Rounded MT Bold" panose="020F0704030504030204" pitchFamily="34" charset="77"/>
                        </a:rPr>
                        <a:t>20.00%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67423036"/>
                  </a:ext>
                </a:extLst>
              </a:tr>
              <a:tr h="275779">
                <a:tc>
                  <a:txBody>
                    <a:bodyPr/>
                    <a:lstStyle/>
                    <a:p>
                      <a:pPr algn="ctr" fontAlgn="ctr"/>
                      <a:r>
                        <a:rPr lang="en-US" sz="1400" b="1" i="0" u="none" strike="noStrike">
                          <a:solidFill>
                            <a:srgbClr val="000000"/>
                          </a:solidFill>
                          <a:effectLst/>
                          <a:latin typeface="Arial Rounded MT Bold" panose="020F0704030504030204" pitchFamily="34" charset="77"/>
                        </a:rPr>
                        <a:t>US Treasury Bills Index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n-US" sz="1400" b="1" i="0" u="none" strike="noStrike" dirty="0">
                          <a:solidFill>
                            <a:srgbClr val="000000"/>
                          </a:solidFill>
                          <a:effectLst/>
                          <a:latin typeface="Arial Rounded MT Bold" panose="020F0704030504030204" pitchFamily="34" charset="77"/>
                        </a:rPr>
                        <a:t>30.00%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454214809"/>
                  </a:ext>
                </a:extLst>
              </a:tr>
            </a:tbl>
          </a:graphicData>
        </a:graphic>
      </p:graphicFrame>
      <p:graphicFrame>
        <p:nvGraphicFramePr>
          <p:cNvPr id="12" name="Table 11">
            <a:extLst>
              <a:ext uri="{FF2B5EF4-FFF2-40B4-BE49-F238E27FC236}">
                <a16:creationId xmlns:a16="http://schemas.microsoft.com/office/drawing/2014/main" id="{5639B26A-34BB-F6DD-3F91-75AEFA0F626B}"/>
              </a:ext>
            </a:extLst>
          </p:cNvPr>
          <p:cNvGraphicFramePr>
            <a:graphicFrameLocks noGrp="1"/>
          </p:cNvGraphicFramePr>
          <p:nvPr>
            <p:extLst>
              <p:ext uri="{D42A27DB-BD31-4B8C-83A1-F6EECF244321}">
                <p14:modId xmlns:p14="http://schemas.microsoft.com/office/powerpoint/2010/main" val="4064650595"/>
              </p:ext>
            </p:extLst>
          </p:nvPr>
        </p:nvGraphicFramePr>
        <p:xfrm>
          <a:off x="6452870" y="3340862"/>
          <a:ext cx="5499100" cy="1270826"/>
        </p:xfrm>
        <a:graphic>
          <a:graphicData uri="http://schemas.openxmlformats.org/drawingml/2006/table">
            <a:tbl>
              <a:tblPr/>
              <a:tblGrid>
                <a:gridCol w="2792437">
                  <a:extLst>
                    <a:ext uri="{9D8B030D-6E8A-4147-A177-3AD203B41FA5}">
                      <a16:colId xmlns:a16="http://schemas.microsoft.com/office/drawing/2014/main" val="30704286"/>
                    </a:ext>
                  </a:extLst>
                </a:gridCol>
                <a:gridCol w="2706663">
                  <a:extLst>
                    <a:ext uri="{9D8B030D-6E8A-4147-A177-3AD203B41FA5}">
                      <a16:colId xmlns:a16="http://schemas.microsoft.com/office/drawing/2014/main" val="4159490991"/>
                    </a:ext>
                  </a:extLst>
                </a:gridCol>
              </a:tblGrid>
              <a:tr h="461096">
                <a:tc gridSpan="2">
                  <a:txBody>
                    <a:bodyPr/>
                    <a:lstStyle/>
                    <a:p>
                      <a:pPr algn="ctr" fontAlgn="ctr"/>
                      <a:r>
                        <a:rPr lang="en-US" sz="2600" b="1" i="0" u="none" strike="noStrike" dirty="0">
                          <a:solidFill>
                            <a:srgbClr val="000000"/>
                          </a:solidFill>
                          <a:effectLst/>
                          <a:latin typeface="Arial Rounded MT Bold" panose="020F0704030504030204" pitchFamily="34" charset="77"/>
                        </a:rPr>
                        <a:t>Desired Portfolio Results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tc hMerge="1">
                  <a:txBody>
                    <a:bodyPr/>
                    <a:lstStyle/>
                    <a:p>
                      <a:endParaRPr lang="en-US"/>
                    </a:p>
                  </a:txBody>
                  <a:tcPr/>
                </a:tc>
                <a:extLst>
                  <a:ext uri="{0D108BD9-81ED-4DB2-BD59-A6C34878D82A}">
                    <a16:rowId xmlns:a16="http://schemas.microsoft.com/office/drawing/2014/main" val="3447919595"/>
                  </a:ext>
                </a:extLst>
              </a:tr>
              <a:tr h="269910">
                <a:tc>
                  <a:txBody>
                    <a:bodyPr/>
                    <a:lstStyle/>
                    <a:p>
                      <a:pPr algn="ctr" fontAlgn="ctr"/>
                      <a:r>
                        <a:rPr lang="en-US" sz="1400" b="1" i="0" u="none" strike="noStrike" dirty="0">
                          <a:solidFill>
                            <a:srgbClr val="000000"/>
                          </a:solidFill>
                          <a:effectLst/>
                          <a:latin typeface="Arial Rounded MT Bold" panose="020F0704030504030204" pitchFamily="34" charset="77"/>
                        </a:rPr>
                        <a:t>Annualized Return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n-US" sz="1400" b="1" i="0" u="none" strike="noStrike" dirty="0">
                          <a:solidFill>
                            <a:srgbClr val="000000"/>
                          </a:solidFill>
                          <a:effectLst/>
                          <a:latin typeface="Arial Rounded MT Bold" panose="020F0704030504030204" pitchFamily="34" charset="77"/>
                        </a:rPr>
                        <a:t>6.82%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131583827"/>
                  </a:ext>
                </a:extLst>
              </a:tr>
              <a:tr h="269910">
                <a:tc>
                  <a:txBody>
                    <a:bodyPr/>
                    <a:lstStyle/>
                    <a:p>
                      <a:pPr algn="ctr" fontAlgn="ctr"/>
                      <a:r>
                        <a:rPr lang="en-US" sz="1400" b="1" i="0" u="none" strike="noStrike">
                          <a:solidFill>
                            <a:srgbClr val="000000"/>
                          </a:solidFill>
                          <a:effectLst/>
                          <a:latin typeface="Arial Rounded MT Bold" panose="020F0704030504030204" pitchFamily="34" charset="77"/>
                        </a:rPr>
                        <a:t>Annualized Volatility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n-US" sz="1400" b="1" i="0" u="none" strike="noStrike" dirty="0">
                          <a:solidFill>
                            <a:srgbClr val="000000"/>
                          </a:solidFill>
                          <a:effectLst/>
                          <a:latin typeface="Arial Rounded MT Bold" panose="020F0704030504030204" pitchFamily="34" charset="77"/>
                        </a:rPr>
                        <a:t>10.12%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91821218"/>
                  </a:ext>
                </a:extLst>
              </a:tr>
              <a:tr h="269910">
                <a:tc>
                  <a:txBody>
                    <a:bodyPr/>
                    <a:lstStyle/>
                    <a:p>
                      <a:pPr algn="ctr" fontAlgn="ctr"/>
                      <a:r>
                        <a:rPr lang="en-US" sz="1400" b="1" i="0" u="none" strike="noStrike">
                          <a:solidFill>
                            <a:srgbClr val="000000"/>
                          </a:solidFill>
                          <a:effectLst/>
                          <a:latin typeface="Arial Rounded MT Bold" panose="020F0704030504030204" pitchFamily="34" charset="77"/>
                        </a:rPr>
                        <a:t>Risk Adjusted Return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n-US" sz="1400" b="1" i="0" u="none" strike="noStrike" dirty="0">
                          <a:solidFill>
                            <a:srgbClr val="000000"/>
                          </a:solidFill>
                          <a:effectLst/>
                          <a:latin typeface="Arial Rounded MT Bold" panose="020F0704030504030204" pitchFamily="34" charset="77"/>
                        </a:rPr>
                        <a:t>0.674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553593311"/>
                  </a:ext>
                </a:extLst>
              </a:tr>
            </a:tbl>
          </a:graphicData>
        </a:graphic>
      </p:graphicFrame>
      <p:graphicFrame>
        <p:nvGraphicFramePr>
          <p:cNvPr id="14" name="Table 13">
            <a:extLst>
              <a:ext uri="{FF2B5EF4-FFF2-40B4-BE49-F238E27FC236}">
                <a16:creationId xmlns:a16="http://schemas.microsoft.com/office/drawing/2014/main" id="{B95AF7E3-50E0-75A6-DFBD-1F2F20A1330F}"/>
              </a:ext>
            </a:extLst>
          </p:cNvPr>
          <p:cNvGraphicFramePr>
            <a:graphicFrameLocks noGrp="1"/>
          </p:cNvGraphicFramePr>
          <p:nvPr>
            <p:extLst>
              <p:ext uri="{D42A27DB-BD31-4B8C-83A1-F6EECF244321}">
                <p14:modId xmlns:p14="http://schemas.microsoft.com/office/powerpoint/2010/main" val="1512310666"/>
              </p:ext>
            </p:extLst>
          </p:nvPr>
        </p:nvGraphicFramePr>
        <p:xfrm>
          <a:off x="838198" y="4700079"/>
          <a:ext cx="10515601" cy="1712595"/>
        </p:xfrm>
        <a:graphic>
          <a:graphicData uri="http://schemas.openxmlformats.org/drawingml/2006/table">
            <a:tbl>
              <a:tblPr/>
              <a:tblGrid>
                <a:gridCol w="10515601">
                  <a:extLst>
                    <a:ext uri="{9D8B030D-6E8A-4147-A177-3AD203B41FA5}">
                      <a16:colId xmlns:a16="http://schemas.microsoft.com/office/drawing/2014/main" val="2410271087"/>
                    </a:ext>
                  </a:extLst>
                </a:gridCol>
              </a:tblGrid>
              <a:tr h="265201">
                <a:tc>
                  <a:txBody>
                    <a:bodyPr/>
                    <a:lstStyle/>
                    <a:p>
                      <a:pPr algn="ctr" fontAlgn="ctr"/>
                      <a:r>
                        <a:rPr lang="en-US" sz="1800" b="1" i="0" u="none" strike="noStrike" dirty="0">
                          <a:solidFill>
                            <a:srgbClr val="000000"/>
                          </a:solidFill>
                          <a:effectLst/>
                          <a:latin typeface="Arial Rounded MT Bold" panose="020F0704030504030204" pitchFamily="34" charset="77"/>
                        </a:rPr>
                        <a:t>Explanation</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2521324296"/>
                  </a:ext>
                </a:extLst>
              </a:tr>
              <a:tr h="302260">
                <a:tc>
                  <a:txBody>
                    <a:bodyPr/>
                    <a:lstStyle/>
                    <a:p>
                      <a:pPr algn="ctr" fontAlgn="ctr"/>
                      <a:r>
                        <a:rPr lang="en-US" sz="1100" b="1" i="0" u="none" strike="noStrike" dirty="0">
                          <a:solidFill>
                            <a:srgbClr val="000000"/>
                          </a:solidFill>
                          <a:effectLst/>
                          <a:latin typeface="Arial Rounded MT Bold" panose="020F0704030504030204" pitchFamily="34" charset="77"/>
                        </a:rPr>
                        <a:t>I would personally add 30% of the US Corporate High Yield Bond Index to improve risk adjusted return. This would raise the number from 0.584 to 0.674, nearly an addition of a full 0.1.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545306590"/>
                  </a:ext>
                </a:extLst>
              </a:tr>
              <a:tr h="302260">
                <a:tc>
                  <a:txBody>
                    <a:bodyPr/>
                    <a:lstStyle/>
                    <a:p>
                      <a:pPr algn="ctr" fontAlgn="ctr"/>
                      <a:r>
                        <a:rPr lang="en-US" sz="1100" b="1" i="0" u="none" strike="noStrike" dirty="0">
                          <a:solidFill>
                            <a:srgbClr val="000000"/>
                          </a:solidFill>
                          <a:effectLst/>
                          <a:latin typeface="Arial Rounded MT Bold" panose="020F0704030504030204" pitchFamily="34" charset="77"/>
                        </a:rPr>
                        <a:t>This is a solid boost to risk adjusted return in a portfolio due to how balanced it is. It has a nice return of 6.21% while having a lower volatility at 5.31%.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882863048"/>
                  </a:ext>
                </a:extLst>
              </a:tr>
              <a:tr h="302260">
                <a:tc>
                  <a:txBody>
                    <a:bodyPr/>
                    <a:lstStyle/>
                    <a:p>
                      <a:pPr algn="ctr" fontAlgn="ctr"/>
                      <a:r>
                        <a:rPr lang="en-US" sz="1100" b="1" i="0" u="none" strike="noStrike" dirty="0">
                          <a:solidFill>
                            <a:srgbClr val="000000"/>
                          </a:solidFill>
                          <a:effectLst/>
                          <a:latin typeface="Arial Rounded MT Bold" panose="020F0704030504030204" pitchFamily="34" charset="77"/>
                        </a:rPr>
                        <a:t>If you do not find something that is balanced, you risk overvaluing either low volatility or high return, taking a hit on your risk adjusted return.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739680094"/>
                  </a:ext>
                </a:extLst>
              </a:tr>
              <a:tr h="302260">
                <a:tc>
                  <a:txBody>
                    <a:bodyPr/>
                    <a:lstStyle/>
                    <a:p>
                      <a:pPr algn="ctr" fontAlgn="ctr"/>
                      <a:r>
                        <a:rPr lang="en-US" sz="1100" b="1" i="0" u="none" strike="noStrike" dirty="0">
                          <a:solidFill>
                            <a:srgbClr val="000000"/>
                          </a:solidFill>
                          <a:effectLst/>
                          <a:latin typeface="Arial Rounded MT Bold" panose="020F0704030504030204" pitchFamily="34" charset="77"/>
                        </a:rPr>
                        <a:t>Overall, I think the US Corporate High Yield Bond Index is a great solution to upping your portfolio's risk adjusted return.</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2CC"/>
                    </a:solidFill>
                  </a:tcPr>
                </a:tc>
                <a:extLst>
                  <a:ext uri="{0D108BD9-81ED-4DB2-BD59-A6C34878D82A}">
                    <a16:rowId xmlns:a16="http://schemas.microsoft.com/office/drawing/2014/main" val="4025187604"/>
                  </a:ext>
                </a:extLst>
              </a:tr>
              <a:tr h="0">
                <a:tc>
                  <a:txBody>
                    <a:bodyPr/>
                    <a:lstStyle/>
                    <a:p>
                      <a:pPr algn="ctr" fontAlgn="ctr"/>
                      <a:r>
                        <a:rPr lang="en-US" sz="1100" b="1" i="0" u="none" strike="noStrike" dirty="0">
                          <a:solidFill>
                            <a:srgbClr val="000000"/>
                          </a:solidFill>
                          <a:effectLst/>
                          <a:latin typeface="Arial Rounded MT Bold" panose="020F0704030504030204" pitchFamily="34" charset="77"/>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417468932"/>
                  </a:ext>
                </a:extLst>
              </a:tr>
            </a:tbl>
          </a:graphicData>
        </a:graphic>
      </p:graphicFrame>
    </p:spTree>
    <p:extLst>
      <p:ext uri="{BB962C8B-B14F-4D97-AF65-F5344CB8AC3E}">
        <p14:creationId xmlns:p14="http://schemas.microsoft.com/office/powerpoint/2010/main" val="2435483224"/>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88F20F8-60BF-42FE-A252-DFD5A7445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98A68847-134F-4AF1-B1C6-332344C9C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8833FCC0-5623-C91B-0CC7-8E3DF625215F}"/>
              </a:ext>
            </a:extLst>
          </p:cNvPr>
          <p:cNvSpPr>
            <a:spLocks noGrp="1"/>
          </p:cNvSpPr>
          <p:nvPr>
            <p:ph type="title"/>
          </p:nvPr>
        </p:nvSpPr>
        <p:spPr>
          <a:xfrm>
            <a:off x="838200" y="365125"/>
            <a:ext cx="10515600" cy="1325563"/>
          </a:xfrm>
        </p:spPr>
        <p:txBody>
          <a:bodyPr>
            <a:normAutofit/>
          </a:bodyPr>
          <a:lstStyle/>
          <a:p>
            <a:pPr algn="ctr"/>
            <a:r>
              <a:rPr lang="en-US" b="1" dirty="0">
                <a:latin typeface="Arial Rounded MT Bold" panose="020F0704030504030204" pitchFamily="34" charset="77"/>
              </a:rPr>
              <a:t>Time Sensitive Investments </a:t>
            </a:r>
          </a:p>
        </p:txBody>
      </p:sp>
      <p:graphicFrame>
        <p:nvGraphicFramePr>
          <p:cNvPr id="4" name="Table 3">
            <a:extLst>
              <a:ext uri="{FF2B5EF4-FFF2-40B4-BE49-F238E27FC236}">
                <a16:creationId xmlns:a16="http://schemas.microsoft.com/office/drawing/2014/main" id="{F8702640-24DD-79FC-2E4A-07F8FE251A76}"/>
              </a:ext>
            </a:extLst>
          </p:cNvPr>
          <p:cNvGraphicFramePr>
            <a:graphicFrameLocks noGrp="1"/>
          </p:cNvGraphicFramePr>
          <p:nvPr>
            <p:extLst>
              <p:ext uri="{D42A27DB-BD31-4B8C-83A1-F6EECF244321}">
                <p14:modId xmlns:p14="http://schemas.microsoft.com/office/powerpoint/2010/main" val="2535098771"/>
              </p:ext>
            </p:extLst>
          </p:nvPr>
        </p:nvGraphicFramePr>
        <p:xfrm>
          <a:off x="838200" y="2055814"/>
          <a:ext cx="10451471" cy="4437061"/>
        </p:xfrm>
        <a:graphic>
          <a:graphicData uri="http://schemas.openxmlformats.org/drawingml/2006/table">
            <a:tbl>
              <a:tblPr/>
              <a:tblGrid>
                <a:gridCol w="1434220">
                  <a:extLst>
                    <a:ext uri="{9D8B030D-6E8A-4147-A177-3AD203B41FA5}">
                      <a16:colId xmlns:a16="http://schemas.microsoft.com/office/drawing/2014/main" val="2129699175"/>
                    </a:ext>
                  </a:extLst>
                </a:gridCol>
                <a:gridCol w="1548142">
                  <a:extLst>
                    <a:ext uri="{9D8B030D-6E8A-4147-A177-3AD203B41FA5}">
                      <a16:colId xmlns:a16="http://schemas.microsoft.com/office/drawing/2014/main" val="515242666"/>
                    </a:ext>
                  </a:extLst>
                </a:gridCol>
                <a:gridCol w="7469109">
                  <a:extLst>
                    <a:ext uri="{9D8B030D-6E8A-4147-A177-3AD203B41FA5}">
                      <a16:colId xmlns:a16="http://schemas.microsoft.com/office/drawing/2014/main" val="1988717097"/>
                    </a:ext>
                  </a:extLst>
                </a:gridCol>
              </a:tblGrid>
              <a:tr h="757932">
                <a:tc gridSpan="3">
                  <a:txBody>
                    <a:bodyPr/>
                    <a:lstStyle/>
                    <a:p>
                      <a:pPr algn="ctr" fontAlgn="ctr"/>
                      <a:r>
                        <a:rPr lang="en-US" sz="2000" b="1" i="0" u="none" strike="noStrike">
                          <a:solidFill>
                            <a:srgbClr val="000000"/>
                          </a:solidFill>
                          <a:effectLst/>
                          <a:latin typeface="Arial Rounded MT Bold" panose="020F0704030504030204" pitchFamily="34" charset="77"/>
                        </a:rPr>
                        <a:t>Time Sensitive Investment Goal Based on Choice of Singular Asset Class</a:t>
                      </a:r>
                    </a:p>
                  </a:txBody>
                  <a:tcPr marL="3897" marR="3897" marT="389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497B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756800903"/>
                  </a:ext>
                </a:extLst>
              </a:tr>
              <a:tr h="552658">
                <a:tc>
                  <a:txBody>
                    <a:bodyPr/>
                    <a:lstStyle/>
                    <a:p>
                      <a:pPr algn="ctr" fontAlgn="ctr"/>
                      <a:r>
                        <a:rPr lang="en-US" sz="1400" b="1" i="0" u="none" strike="noStrike">
                          <a:solidFill>
                            <a:srgbClr val="000000"/>
                          </a:solidFill>
                          <a:effectLst/>
                          <a:latin typeface="Arial Rounded MT Bold" panose="020F0704030504030204" pitchFamily="34" charset="77"/>
                        </a:rPr>
                        <a:t>Time Period </a:t>
                      </a:r>
                    </a:p>
                  </a:txBody>
                  <a:tcPr marL="3897" marR="3897" marT="389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B084"/>
                    </a:solidFill>
                  </a:tcPr>
                </a:tc>
                <a:tc>
                  <a:txBody>
                    <a:bodyPr/>
                    <a:lstStyle/>
                    <a:p>
                      <a:pPr algn="ctr" fontAlgn="ctr"/>
                      <a:r>
                        <a:rPr lang="en-US" sz="1400" b="1" i="0" u="none" strike="noStrike" dirty="0">
                          <a:solidFill>
                            <a:srgbClr val="000000"/>
                          </a:solidFill>
                          <a:effectLst/>
                          <a:latin typeface="Arial Rounded MT Bold" panose="020F0704030504030204" pitchFamily="34" charset="77"/>
                        </a:rPr>
                        <a:t>Asset Class Chosen </a:t>
                      </a:r>
                    </a:p>
                  </a:txBody>
                  <a:tcPr marL="3897" marR="3897" marT="389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B084"/>
                    </a:solidFill>
                  </a:tcPr>
                </a:tc>
                <a:tc>
                  <a:txBody>
                    <a:bodyPr/>
                    <a:lstStyle/>
                    <a:p>
                      <a:pPr algn="ctr" fontAlgn="ctr"/>
                      <a:r>
                        <a:rPr lang="en-US" sz="1400" b="1" i="0" u="none" strike="noStrike">
                          <a:solidFill>
                            <a:srgbClr val="000000"/>
                          </a:solidFill>
                          <a:effectLst/>
                          <a:latin typeface="Arial Rounded MT Bold" panose="020F0704030504030204" pitchFamily="34" charset="77"/>
                        </a:rPr>
                        <a:t>Explanation </a:t>
                      </a:r>
                    </a:p>
                  </a:txBody>
                  <a:tcPr marL="3897" marR="3897" marT="389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B084"/>
                    </a:solidFill>
                  </a:tcPr>
                </a:tc>
                <a:extLst>
                  <a:ext uri="{0D108BD9-81ED-4DB2-BD59-A6C34878D82A}">
                    <a16:rowId xmlns:a16="http://schemas.microsoft.com/office/drawing/2014/main" val="687495431"/>
                  </a:ext>
                </a:extLst>
              </a:tr>
              <a:tr h="1042157">
                <a:tc>
                  <a:txBody>
                    <a:bodyPr/>
                    <a:lstStyle/>
                    <a:p>
                      <a:pPr algn="ctr" fontAlgn="ctr"/>
                      <a:r>
                        <a:rPr lang="en-US" sz="1100" b="1" i="0" u="none" strike="noStrike">
                          <a:solidFill>
                            <a:srgbClr val="000000"/>
                          </a:solidFill>
                          <a:effectLst/>
                          <a:latin typeface="Arial Rounded MT Bold" panose="020F0704030504030204" pitchFamily="34" charset="77"/>
                        </a:rPr>
                        <a:t>1-Year Period </a:t>
                      </a:r>
                    </a:p>
                  </a:txBody>
                  <a:tcPr marL="3897" marR="3897" marT="389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ctr"/>
                      <a:r>
                        <a:rPr lang="en-US" sz="1100" b="1" i="0" u="none" strike="noStrike">
                          <a:solidFill>
                            <a:srgbClr val="000000"/>
                          </a:solidFill>
                          <a:effectLst/>
                          <a:latin typeface="Arial Rounded MT Bold" panose="020F0704030504030204" pitchFamily="34" charset="77"/>
                        </a:rPr>
                        <a:t>US Treasury Bills Index</a:t>
                      </a:r>
                    </a:p>
                  </a:txBody>
                  <a:tcPr marL="3897" marR="3897" marT="389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ctr"/>
                      <a:r>
                        <a:rPr lang="en-US" sz="1000" b="0" i="0" u="none" strike="noStrike" dirty="0">
                          <a:solidFill>
                            <a:srgbClr val="000000"/>
                          </a:solidFill>
                          <a:effectLst/>
                          <a:latin typeface="Arial Rounded MT Bold" panose="020F0704030504030204" pitchFamily="34" charset="77"/>
                        </a:rPr>
                        <a:t> Has a very respectable annualized return of 4.06% while maintaining a very good risk adjusted return that nearly reaches 25. Odds are in my favor to get the good return in that very short, fragile one year due to the low volatility/risk nature of the asset class. </a:t>
                      </a:r>
                      <a:br>
                        <a:rPr lang="en-US" sz="1000" b="0" i="0" u="none" strike="noStrike" dirty="0">
                          <a:solidFill>
                            <a:srgbClr val="000000"/>
                          </a:solidFill>
                          <a:effectLst/>
                          <a:latin typeface="Arial Rounded MT Bold" panose="020F0704030504030204" pitchFamily="34" charset="77"/>
                        </a:rPr>
                      </a:br>
                      <a:r>
                        <a:rPr lang="en-US" sz="1000" b="0" i="0" u="none" strike="noStrike" dirty="0">
                          <a:solidFill>
                            <a:srgbClr val="000000"/>
                          </a:solidFill>
                          <a:effectLst/>
                          <a:latin typeface="Arial Rounded MT Bold" panose="020F0704030504030204" pitchFamily="34" charset="77"/>
                        </a:rPr>
                        <a:t>Avoids the taxes incurred with bond investments and is backed by the government.  </a:t>
                      </a:r>
                    </a:p>
                  </a:txBody>
                  <a:tcPr marL="3897" marR="3897" marT="389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677798432"/>
                  </a:ext>
                </a:extLst>
              </a:tr>
              <a:tr h="1042157">
                <a:tc>
                  <a:txBody>
                    <a:bodyPr/>
                    <a:lstStyle/>
                    <a:p>
                      <a:pPr algn="ctr" fontAlgn="ctr"/>
                      <a:r>
                        <a:rPr lang="en-US" sz="1100" b="1" i="0" u="none" strike="noStrike" dirty="0">
                          <a:solidFill>
                            <a:srgbClr val="000000"/>
                          </a:solidFill>
                          <a:effectLst/>
                          <a:latin typeface="Arial Rounded MT Bold" panose="020F0704030504030204" pitchFamily="34" charset="77"/>
                        </a:rPr>
                        <a:t>5-Year Period </a:t>
                      </a:r>
                    </a:p>
                  </a:txBody>
                  <a:tcPr marL="3897" marR="3897" marT="389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ctr"/>
                      <a:r>
                        <a:rPr lang="en-US" sz="1100" b="1" i="0" u="none" strike="noStrike" dirty="0">
                          <a:solidFill>
                            <a:srgbClr val="000000"/>
                          </a:solidFill>
                          <a:effectLst/>
                          <a:latin typeface="Arial Rounded MT Bold" panose="020F0704030504030204" pitchFamily="34" charset="77"/>
                        </a:rPr>
                        <a:t>S&amp;P 500 Low Volatility </a:t>
                      </a:r>
                    </a:p>
                  </a:txBody>
                  <a:tcPr marL="3897" marR="3897" marT="389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ctr"/>
                      <a:r>
                        <a:rPr lang="en-US" sz="1000" b="0" i="0" u="none" strike="noStrike" dirty="0">
                          <a:solidFill>
                            <a:srgbClr val="000000"/>
                          </a:solidFill>
                          <a:effectLst/>
                          <a:latin typeface="Arial Rounded MT Bold" panose="020F0704030504030204" pitchFamily="34" charset="77"/>
                        </a:rPr>
                        <a:t>        This asset class still maintains a nice risk adjusted return of 0.8832 but has a high return of 11.70%. The risk adjusted return indicates that with a 5-year period this should be a long enough for the average return of this asset to be the desired 11.70%.</a:t>
                      </a:r>
                    </a:p>
                  </a:txBody>
                  <a:tcPr marL="3897" marR="3897" marT="389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620598020"/>
                  </a:ext>
                </a:extLst>
              </a:tr>
              <a:tr h="1042157">
                <a:tc>
                  <a:txBody>
                    <a:bodyPr/>
                    <a:lstStyle/>
                    <a:p>
                      <a:pPr algn="ctr" fontAlgn="ctr"/>
                      <a:r>
                        <a:rPr lang="en-US" sz="1100" b="1" i="0" u="none" strike="noStrike">
                          <a:solidFill>
                            <a:srgbClr val="000000"/>
                          </a:solidFill>
                          <a:effectLst/>
                          <a:latin typeface="Arial Rounded MT Bold" panose="020F0704030504030204" pitchFamily="34" charset="77"/>
                        </a:rPr>
                        <a:t>30-Year Period </a:t>
                      </a:r>
                    </a:p>
                  </a:txBody>
                  <a:tcPr marL="3897" marR="3897" marT="389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699"/>
                    </a:solidFill>
                  </a:tcPr>
                </a:tc>
                <a:tc>
                  <a:txBody>
                    <a:bodyPr/>
                    <a:lstStyle/>
                    <a:p>
                      <a:pPr algn="ctr" fontAlgn="ctr"/>
                      <a:r>
                        <a:rPr lang="en-US" sz="1100" b="1" i="0" u="none" strike="noStrike">
                          <a:solidFill>
                            <a:srgbClr val="000000"/>
                          </a:solidFill>
                          <a:effectLst/>
                          <a:latin typeface="Arial Rounded MT Bold" panose="020F0704030504030204" pitchFamily="34" charset="77"/>
                        </a:rPr>
                        <a:t>S&amp;P 500 Momentum </a:t>
                      </a:r>
                    </a:p>
                  </a:txBody>
                  <a:tcPr marL="3897" marR="3897" marT="389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fontAlgn="ctr"/>
                      <a:r>
                        <a:rPr lang="en-US" sz="1000" b="0" i="0" u="none" strike="noStrike" dirty="0">
                          <a:solidFill>
                            <a:srgbClr val="000000"/>
                          </a:solidFill>
                          <a:effectLst/>
                          <a:latin typeface="Arial Rounded MT Bold" panose="020F0704030504030204" pitchFamily="34" charset="77"/>
                        </a:rPr>
                        <a:t>This asset class has the highest return at 13.51%. Due to the extended period of 30 years, I would not consider the volatility of this asset class and rather just focus on the annualized return averages.</a:t>
                      </a:r>
                    </a:p>
                  </a:txBody>
                  <a:tcPr marL="3897" marR="3897" marT="389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3576422789"/>
                  </a:ext>
                </a:extLst>
              </a:tr>
            </a:tbl>
          </a:graphicData>
        </a:graphic>
      </p:graphicFrame>
    </p:spTree>
    <p:extLst>
      <p:ext uri="{BB962C8B-B14F-4D97-AF65-F5344CB8AC3E}">
        <p14:creationId xmlns:p14="http://schemas.microsoft.com/office/powerpoint/2010/main" val="2514346004"/>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C25DE-CEA1-359B-776D-7A9A52A600E0}"/>
              </a:ext>
            </a:extLst>
          </p:cNvPr>
          <p:cNvSpPr>
            <a:spLocks noGrp="1"/>
          </p:cNvSpPr>
          <p:nvPr>
            <p:ph type="title"/>
          </p:nvPr>
        </p:nvSpPr>
        <p:spPr/>
        <p:txBody>
          <a:bodyPr/>
          <a:lstStyle/>
          <a:p>
            <a:pPr algn="ctr"/>
            <a:r>
              <a:rPr lang="en-US" dirty="0">
                <a:latin typeface="Arial Rounded MT Bold" panose="020F0704030504030204" pitchFamily="34" charset="77"/>
              </a:rPr>
              <a:t>Data Validation Comparison </a:t>
            </a:r>
          </a:p>
        </p:txBody>
      </p:sp>
      <p:graphicFrame>
        <p:nvGraphicFramePr>
          <p:cNvPr id="13" name="Content Placeholder 12">
            <a:extLst>
              <a:ext uri="{FF2B5EF4-FFF2-40B4-BE49-F238E27FC236}">
                <a16:creationId xmlns:a16="http://schemas.microsoft.com/office/drawing/2014/main" id="{68636AF5-BC11-47C5-9D37-C913DF7E0E94}"/>
              </a:ext>
            </a:extLst>
          </p:cNvPr>
          <p:cNvGraphicFramePr>
            <a:graphicFrameLocks noGrp="1"/>
          </p:cNvGraphicFramePr>
          <p:nvPr>
            <p:ph idx="1"/>
            <p:extLst>
              <p:ext uri="{D42A27DB-BD31-4B8C-83A1-F6EECF244321}">
                <p14:modId xmlns:p14="http://schemas.microsoft.com/office/powerpoint/2010/main" val="2603798099"/>
              </p:ext>
            </p:extLst>
          </p:nvPr>
        </p:nvGraphicFramePr>
        <p:xfrm>
          <a:off x="838201" y="1492302"/>
          <a:ext cx="10515599" cy="890170"/>
        </p:xfrm>
        <a:graphic>
          <a:graphicData uri="http://schemas.openxmlformats.org/drawingml/2006/table">
            <a:tbl>
              <a:tblPr/>
              <a:tblGrid>
                <a:gridCol w="2870357">
                  <a:extLst>
                    <a:ext uri="{9D8B030D-6E8A-4147-A177-3AD203B41FA5}">
                      <a16:colId xmlns:a16="http://schemas.microsoft.com/office/drawing/2014/main" val="1974528995"/>
                    </a:ext>
                  </a:extLst>
                </a:gridCol>
                <a:gridCol w="1947936">
                  <a:extLst>
                    <a:ext uri="{9D8B030D-6E8A-4147-A177-3AD203B41FA5}">
                      <a16:colId xmlns:a16="http://schemas.microsoft.com/office/drawing/2014/main" val="3290442092"/>
                    </a:ext>
                  </a:extLst>
                </a:gridCol>
                <a:gridCol w="1931658">
                  <a:extLst>
                    <a:ext uri="{9D8B030D-6E8A-4147-A177-3AD203B41FA5}">
                      <a16:colId xmlns:a16="http://schemas.microsoft.com/office/drawing/2014/main" val="917127285"/>
                    </a:ext>
                  </a:extLst>
                </a:gridCol>
                <a:gridCol w="1882824">
                  <a:extLst>
                    <a:ext uri="{9D8B030D-6E8A-4147-A177-3AD203B41FA5}">
                      <a16:colId xmlns:a16="http://schemas.microsoft.com/office/drawing/2014/main" val="2488707176"/>
                    </a:ext>
                  </a:extLst>
                </a:gridCol>
                <a:gridCol w="1882824">
                  <a:extLst>
                    <a:ext uri="{9D8B030D-6E8A-4147-A177-3AD203B41FA5}">
                      <a16:colId xmlns:a16="http://schemas.microsoft.com/office/drawing/2014/main" val="570869314"/>
                    </a:ext>
                  </a:extLst>
                </a:gridCol>
              </a:tblGrid>
              <a:tr h="390807">
                <a:tc gridSpan="5">
                  <a:txBody>
                    <a:bodyPr/>
                    <a:lstStyle/>
                    <a:p>
                      <a:pPr algn="ctr" fontAlgn="ctr"/>
                      <a:r>
                        <a:rPr lang="en-US" sz="1600" b="1" i="0" u="none" strike="noStrike">
                          <a:solidFill>
                            <a:srgbClr val="FFFFFF"/>
                          </a:solidFill>
                          <a:effectLst/>
                          <a:latin typeface="Calibri" panose="020F0502020204030204" pitchFamily="34" charset="0"/>
                        </a:rPr>
                        <a:t>Adjustable Data</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03764"/>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754786460"/>
                  </a:ext>
                </a:extLst>
              </a:tr>
              <a:tr h="195403">
                <a:tc>
                  <a:txBody>
                    <a:bodyPr/>
                    <a:lstStyle/>
                    <a:p>
                      <a:pPr algn="ctr" fontAlgn="ctr"/>
                      <a:r>
                        <a:rPr lang="en-US" sz="1000" b="1" i="0" u="none" strike="noStrike">
                          <a:solidFill>
                            <a:srgbClr val="FFFFFF"/>
                          </a:solidFill>
                          <a:effectLst/>
                          <a:latin typeface="Calibri" panose="020F0502020204030204" pitchFamily="34" charset="0"/>
                        </a:rPr>
                        <a:t>Asset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05496"/>
                    </a:solidFill>
                  </a:tcPr>
                </a:tc>
                <a:tc>
                  <a:txBody>
                    <a:bodyPr/>
                    <a:lstStyle/>
                    <a:p>
                      <a:pPr algn="ctr" fontAlgn="ctr"/>
                      <a:r>
                        <a:rPr lang="en-US" sz="1000" b="1" i="0" u="none" strike="noStrike">
                          <a:solidFill>
                            <a:srgbClr val="FFFFFF"/>
                          </a:solidFill>
                          <a:effectLst/>
                          <a:latin typeface="Calibri" panose="020F0502020204030204" pitchFamily="34" charset="0"/>
                        </a:rPr>
                        <a:t>Time Period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05496"/>
                    </a:solidFill>
                  </a:tcPr>
                </a:tc>
                <a:tc>
                  <a:txBody>
                    <a:bodyPr/>
                    <a:lstStyle/>
                    <a:p>
                      <a:pPr algn="ctr" fontAlgn="ctr"/>
                      <a:r>
                        <a:rPr lang="en-US" sz="1000" b="1" i="0" u="none" strike="noStrike">
                          <a:solidFill>
                            <a:srgbClr val="FFFFFF"/>
                          </a:solidFill>
                          <a:effectLst/>
                          <a:latin typeface="Calibri" panose="020F0502020204030204" pitchFamily="34" charset="0"/>
                        </a:rPr>
                        <a:t>Time Sensitive Return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05496"/>
                    </a:solidFill>
                  </a:tcPr>
                </a:tc>
                <a:tc>
                  <a:txBody>
                    <a:bodyPr/>
                    <a:lstStyle/>
                    <a:p>
                      <a:pPr algn="ctr" fontAlgn="ctr"/>
                      <a:r>
                        <a:rPr lang="en-US" sz="1000" b="1" i="0" u="none" strike="noStrike">
                          <a:solidFill>
                            <a:srgbClr val="FFFFFF"/>
                          </a:solidFill>
                          <a:effectLst/>
                          <a:latin typeface="Calibri" panose="020F0502020204030204" pitchFamily="34" charset="0"/>
                        </a:rPr>
                        <a:t>Time Sensitive Volatility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05496"/>
                    </a:solidFill>
                  </a:tcPr>
                </a:tc>
                <a:tc>
                  <a:txBody>
                    <a:bodyPr/>
                    <a:lstStyle/>
                    <a:p>
                      <a:pPr algn="ctr" fontAlgn="ctr"/>
                      <a:r>
                        <a:rPr lang="en-US" sz="1000" b="1" i="0" u="none" strike="noStrike">
                          <a:solidFill>
                            <a:srgbClr val="FFFFFF"/>
                          </a:solidFill>
                          <a:effectLst/>
                          <a:latin typeface="Calibri" panose="020F0502020204030204" pitchFamily="34" charset="0"/>
                        </a:rPr>
                        <a:t>Risk Adjusted Return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05496"/>
                    </a:solidFill>
                  </a:tcPr>
                </a:tc>
                <a:extLst>
                  <a:ext uri="{0D108BD9-81ED-4DB2-BD59-A6C34878D82A}">
                    <a16:rowId xmlns:a16="http://schemas.microsoft.com/office/drawing/2014/main" val="4070591681"/>
                  </a:ext>
                </a:extLst>
              </a:tr>
              <a:tr h="151980">
                <a:tc>
                  <a:txBody>
                    <a:bodyPr/>
                    <a:lstStyle/>
                    <a:p>
                      <a:pPr algn="ctr" fontAlgn="ctr"/>
                      <a:r>
                        <a:rPr lang="en-US" sz="900" b="1" i="0" u="none" strike="noStrike">
                          <a:solidFill>
                            <a:srgbClr val="000000"/>
                          </a:solidFill>
                          <a:effectLst/>
                          <a:latin typeface="Calibri" panose="020F0502020204030204" pitchFamily="34" charset="0"/>
                        </a:rPr>
                        <a:t>S&amp;P 500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1" i="0" u="none" strike="noStrike">
                          <a:solidFill>
                            <a:srgbClr val="000000"/>
                          </a:solidFill>
                          <a:effectLst/>
                          <a:latin typeface="Calibri" panose="020F0502020204030204" pitchFamily="34" charset="0"/>
                        </a:rPr>
                        <a:t>10-Year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1" i="0" u="none" strike="noStrike">
                          <a:solidFill>
                            <a:srgbClr val="000000"/>
                          </a:solidFill>
                          <a:effectLst/>
                          <a:latin typeface="Calibri" panose="020F0502020204030204" pitchFamily="34" charset="0"/>
                        </a:rPr>
                        <a:t>12.41%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1" i="0" u="none" strike="noStrike">
                          <a:solidFill>
                            <a:srgbClr val="000000"/>
                          </a:solidFill>
                          <a:effectLst/>
                          <a:latin typeface="Calibri" panose="020F0502020204030204" pitchFamily="34" charset="0"/>
                        </a:rPr>
                        <a:t>14.77%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1" i="0" u="none" strike="noStrike">
                          <a:solidFill>
                            <a:srgbClr val="000000"/>
                          </a:solidFill>
                          <a:effectLst/>
                          <a:latin typeface="Calibri" panose="020F0502020204030204" pitchFamily="34" charset="0"/>
                        </a:rPr>
                        <a:t>0.84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288598322"/>
                  </a:ext>
                </a:extLst>
              </a:tr>
              <a:tr h="151980">
                <a:tc>
                  <a:txBody>
                    <a:bodyPr/>
                    <a:lstStyle/>
                    <a:p>
                      <a:pPr algn="ctr" fontAlgn="ctr"/>
                      <a:r>
                        <a:rPr lang="en-US" sz="900" b="1" i="0" u="none" strike="noStrike">
                          <a:solidFill>
                            <a:srgbClr val="000000"/>
                          </a:solidFill>
                          <a:effectLst/>
                          <a:latin typeface="Calibri" panose="020F0502020204030204" pitchFamily="34" charset="0"/>
                        </a:rPr>
                        <a:t>Russell 2000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US" sz="900" b="1" i="0" u="none" strike="noStrike">
                          <a:solidFill>
                            <a:srgbClr val="000000"/>
                          </a:solidFill>
                          <a:effectLst/>
                          <a:latin typeface="Calibri" panose="020F0502020204030204" pitchFamily="34" charset="0"/>
                        </a:rPr>
                        <a:t>10-Year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US" sz="900" b="1" i="0" u="none" strike="noStrike">
                          <a:solidFill>
                            <a:srgbClr val="000000"/>
                          </a:solidFill>
                          <a:effectLst/>
                          <a:latin typeface="Calibri" panose="020F0502020204030204" pitchFamily="34" charset="0"/>
                        </a:rPr>
                        <a:t>7.22%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US" sz="900" b="1" i="0" u="none" strike="noStrike">
                          <a:solidFill>
                            <a:srgbClr val="000000"/>
                          </a:solidFill>
                          <a:effectLst/>
                          <a:latin typeface="Calibri" panose="020F0502020204030204" pitchFamily="34" charset="0"/>
                        </a:rPr>
                        <a:t>18.88%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US" sz="900" b="1" i="0" u="none" strike="noStrike" dirty="0">
                          <a:solidFill>
                            <a:srgbClr val="000000"/>
                          </a:solidFill>
                          <a:effectLst/>
                          <a:latin typeface="Calibri" panose="020F0502020204030204" pitchFamily="34" charset="0"/>
                        </a:rPr>
                        <a:t>0.38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3154381788"/>
                  </a:ext>
                </a:extLst>
              </a:tr>
            </a:tbl>
          </a:graphicData>
        </a:graphic>
      </p:graphicFrame>
      <p:graphicFrame>
        <p:nvGraphicFramePr>
          <p:cNvPr id="14" name="Chart 13">
            <a:extLst>
              <a:ext uri="{FF2B5EF4-FFF2-40B4-BE49-F238E27FC236}">
                <a16:creationId xmlns:a16="http://schemas.microsoft.com/office/drawing/2014/main" id="{B19D7D4A-538F-2752-9BF6-EE8E5C189884}"/>
              </a:ext>
            </a:extLst>
          </p:cNvPr>
          <p:cNvGraphicFramePr>
            <a:graphicFrameLocks/>
          </p:cNvGraphicFramePr>
          <p:nvPr>
            <p:extLst>
              <p:ext uri="{D42A27DB-BD31-4B8C-83A1-F6EECF244321}">
                <p14:modId xmlns:p14="http://schemas.microsoft.com/office/powerpoint/2010/main" val="3561246489"/>
              </p:ext>
            </p:extLst>
          </p:nvPr>
        </p:nvGraphicFramePr>
        <p:xfrm>
          <a:off x="838199" y="2507810"/>
          <a:ext cx="5082768" cy="398505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5" name="Chart 14">
            <a:extLst>
              <a:ext uri="{FF2B5EF4-FFF2-40B4-BE49-F238E27FC236}">
                <a16:creationId xmlns:a16="http://schemas.microsoft.com/office/drawing/2014/main" id="{99CD0622-C0D4-8AB6-4056-DFDE57636EB1}"/>
              </a:ext>
            </a:extLst>
          </p:cNvPr>
          <p:cNvGraphicFramePr>
            <a:graphicFrameLocks/>
          </p:cNvGraphicFramePr>
          <p:nvPr>
            <p:extLst>
              <p:ext uri="{D42A27DB-BD31-4B8C-83A1-F6EECF244321}">
                <p14:modId xmlns:p14="http://schemas.microsoft.com/office/powerpoint/2010/main" val="306351093"/>
              </p:ext>
            </p:extLst>
          </p:nvPr>
        </p:nvGraphicFramePr>
        <p:xfrm>
          <a:off x="6096000" y="2507810"/>
          <a:ext cx="5257799" cy="398505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5137081"/>
      </p:ext>
    </p:extLst>
  </p:cSld>
  <p:clrMapOvr>
    <a:masterClrMapping/>
  </p:clrMapOvr>
  <p:transition spd="slow">
    <p:push dir="u"/>
  </p:transition>
</p:sld>
</file>

<file path=ppt/theme/theme1.xml><?xml version="1.0" encoding="utf-8"?>
<a:theme xmlns:a="http://schemas.openxmlformats.org/drawingml/2006/main" name="Brush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Custom 3">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TotalTime>
  <Words>1479</Words>
  <Application>Microsoft Macintosh PowerPoint</Application>
  <PresentationFormat>Widescreen</PresentationFormat>
  <Paragraphs>378</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Arial Rounded MT Bold</vt:lpstr>
      <vt:lpstr>Calibri</vt:lpstr>
      <vt:lpstr>Century Gothic</vt:lpstr>
      <vt:lpstr>BrushVTI</vt:lpstr>
      <vt:lpstr> Finance Project 1</vt:lpstr>
      <vt:lpstr>Project Tasks</vt:lpstr>
      <vt:lpstr>Annualized Return Data</vt:lpstr>
      <vt:lpstr>Annualized Volatility </vt:lpstr>
      <vt:lpstr>Risk Adjusted Return </vt:lpstr>
      <vt:lpstr>Observations</vt:lpstr>
      <vt:lpstr>Portfolio Comparison </vt:lpstr>
      <vt:lpstr>Time Sensitive Investments </vt:lpstr>
      <vt:lpstr>Data Validation Comparison </vt:lpstr>
      <vt:lpstr>Learned Financial Concepts </vt:lpstr>
      <vt:lpstr>Learned Excel Functionality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Finance Project</dc:title>
  <dc:creator>Bowen, Gavin</dc:creator>
  <cp:lastModifiedBy>Bowen, Gavin</cp:lastModifiedBy>
  <cp:revision>15</cp:revision>
  <dcterms:created xsi:type="dcterms:W3CDTF">2024-06-17T02:25:56Z</dcterms:created>
  <dcterms:modified xsi:type="dcterms:W3CDTF">2024-08-22T22:25:43Z</dcterms:modified>
</cp:coreProperties>
</file>