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63" r:id="rId3"/>
    <p:sldId id="257" r:id="rId4"/>
    <p:sldId id="261" r:id="rId5"/>
    <p:sldId id="262" r:id="rId6"/>
    <p:sldId id="268" r:id="rId7"/>
    <p:sldId id="269" r:id="rId8"/>
    <p:sldId id="267" r:id="rId9"/>
    <p:sldId id="265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89"/>
    <p:restoredTop sz="94694"/>
  </p:normalViewPr>
  <p:slideViewPr>
    <p:cSldViewPr snapToGrid="0">
      <p:cViewPr varScale="1">
        <p:scale>
          <a:sx n="121" d="100"/>
          <a:sy n="121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32C2D-E238-4AA8-B612-5A1C1437D2E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661735-7472-47BA-90E9-2A888BAF7E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>
              <a:latin typeface="Arial Rounded MT Bold" panose="020F0704030504030204" pitchFamily="34" charset="77"/>
            </a:rPr>
            <a:t>Create a way for three asset classes to be chosen and chart their cumulative return over a specified date</a:t>
          </a:r>
        </a:p>
      </dgm:t>
    </dgm:pt>
    <dgm:pt modelId="{46DCFC51-A817-495F-8887-800A430B0FBC}" type="parTrans" cxnId="{1EA9C986-4F07-4C9A-9336-4D0272BD2036}">
      <dgm:prSet/>
      <dgm:spPr/>
      <dgm:t>
        <a:bodyPr/>
        <a:lstStyle/>
        <a:p>
          <a:endParaRPr lang="en-US"/>
        </a:p>
      </dgm:t>
    </dgm:pt>
    <dgm:pt modelId="{D44E6729-AAB2-4AD8-8E45-2CAFCFBF781A}" type="sibTrans" cxnId="{1EA9C986-4F07-4C9A-9336-4D0272BD2036}">
      <dgm:prSet/>
      <dgm:spPr/>
      <dgm:t>
        <a:bodyPr/>
        <a:lstStyle/>
        <a:p>
          <a:endParaRPr lang="en-US"/>
        </a:p>
      </dgm:t>
    </dgm:pt>
    <dgm:pt modelId="{D3990767-2339-43B8-B39F-A0DD26128D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>
              <a:latin typeface="Arial Rounded MT Bold" panose="020F0704030504030204" pitchFamily="34" charset="77"/>
            </a:rPr>
            <a:t>Calculate the metrics of a 60/40 portfolio </a:t>
          </a:r>
        </a:p>
      </dgm:t>
    </dgm:pt>
    <dgm:pt modelId="{AC317EA2-C05B-4BDE-AE78-E0DE175D5761}" type="parTrans" cxnId="{F5BEF83D-9BFA-4AE4-B930-EE01285D9B0D}">
      <dgm:prSet/>
      <dgm:spPr/>
      <dgm:t>
        <a:bodyPr/>
        <a:lstStyle/>
        <a:p>
          <a:endParaRPr lang="en-US"/>
        </a:p>
      </dgm:t>
    </dgm:pt>
    <dgm:pt modelId="{05AD74C7-ED7D-418D-9E45-FA1E7CE62C89}" type="sibTrans" cxnId="{F5BEF83D-9BFA-4AE4-B930-EE01285D9B0D}">
      <dgm:prSet/>
      <dgm:spPr/>
      <dgm:t>
        <a:bodyPr/>
        <a:lstStyle/>
        <a:p>
          <a:endParaRPr lang="en-US"/>
        </a:p>
      </dgm:t>
    </dgm:pt>
    <dgm:pt modelId="{619D5A7D-36EB-4FEC-AD84-B4F8397875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>
              <a:latin typeface="Arial Rounded MT Bold" panose="020F0704030504030204" pitchFamily="34" charset="77"/>
            </a:rPr>
            <a:t>Find a way to rebalance a 60/40 portfolio and defend against portfolio drift</a:t>
          </a:r>
        </a:p>
      </dgm:t>
    </dgm:pt>
    <dgm:pt modelId="{A830D635-A7CE-46DC-82F3-0990724B4594}" type="parTrans" cxnId="{8C500824-10C7-43A2-91DD-F3039DDC721D}">
      <dgm:prSet/>
      <dgm:spPr/>
      <dgm:t>
        <a:bodyPr/>
        <a:lstStyle/>
        <a:p>
          <a:endParaRPr lang="en-US"/>
        </a:p>
      </dgm:t>
    </dgm:pt>
    <dgm:pt modelId="{7CEF9FA6-7D6F-4308-8C26-EB9EF790CB25}" type="sibTrans" cxnId="{8C500824-10C7-43A2-91DD-F3039DDC721D}">
      <dgm:prSet/>
      <dgm:spPr/>
      <dgm:t>
        <a:bodyPr/>
        <a:lstStyle/>
        <a:p>
          <a:endParaRPr lang="en-US"/>
        </a:p>
      </dgm:t>
    </dgm:pt>
    <dgm:pt modelId="{85AECC7F-AED7-4310-938B-43D9D4EAED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latin typeface="Arial Rounded MT Bold" panose="020F0704030504030204" pitchFamily="34" charset="77"/>
            </a:rPr>
            <a:t>Create A portfolio that can be used with</a:t>
          </a:r>
          <a:r>
            <a:rPr lang="en-US" b="1" baseline="0" dirty="0">
              <a:latin typeface="Arial Rounded MT Bold" panose="020F0704030504030204" pitchFamily="34" charset="77"/>
            </a:rPr>
            <a:t> Excel’s solver tool to effectively optimize</a:t>
          </a:r>
          <a:endParaRPr lang="en-US" b="1" dirty="0">
            <a:latin typeface="Arial Rounded MT Bold" panose="020F0704030504030204" pitchFamily="34" charset="77"/>
          </a:endParaRPr>
        </a:p>
      </dgm:t>
    </dgm:pt>
    <dgm:pt modelId="{669BABBA-1AFC-406E-8B0E-AE72C59BCF63}" type="parTrans" cxnId="{2D0C5CBD-5232-4DCB-9D82-FDC7FAB95745}">
      <dgm:prSet/>
      <dgm:spPr/>
      <dgm:t>
        <a:bodyPr/>
        <a:lstStyle/>
        <a:p>
          <a:endParaRPr lang="en-US"/>
        </a:p>
      </dgm:t>
    </dgm:pt>
    <dgm:pt modelId="{3E8BC3CB-D52A-4951-88EA-F44825D76C19}" type="sibTrans" cxnId="{2D0C5CBD-5232-4DCB-9D82-FDC7FAB95745}">
      <dgm:prSet/>
      <dgm:spPr/>
      <dgm:t>
        <a:bodyPr/>
        <a:lstStyle/>
        <a:p>
          <a:endParaRPr lang="en-US"/>
        </a:p>
      </dgm:t>
    </dgm:pt>
    <dgm:pt modelId="{9D00A727-3D81-4D4E-B067-F585470858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latin typeface="Arial Rounded MT Bold" panose="020F0704030504030204" pitchFamily="34" charset="77"/>
            </a:rPr>
            <a:t>Calculate the max drawdown for the chosen asset class over a desired period and include the drawdown’s start and end date</a:t>
          </a:r>
        </a:p>
      </dgm:t>
    </dgm:pt>
    <dgm:pt modelId="{EC95C7B2-D162-CA41-A74C-5A8FE08D1BC7}" type="parTrans" cxnId="{FEC1E73F-3A5E-C74E-A390-4A182A545910}">
      <dgm:prSet/>
      <dgm:spPr/>
      <dgm:t>
        <a:bodyPr/>
        <a:lstStyle/>
        <a:p>
          <a:endParaRPr lang="en-US"/>
        </a:p>
      </dgm:t>
    </dgm:pt>
    <dgm:pt modelId="{49CF222E-5F00-884F-8564-3758506D366B}" type="sibTrans" cxnId="{FEC1E73F-3A5E-C74E-A390-4A182A545910}">
      <dgm:prSet/>
      <dgm:spPr/>
      <dgm:t>
        <a:bodyPr/>
        <a:lstStyle/>
        <a:p>
          <a:endParaRPr lang="en-US"/>
        </a:p>
      </dgm:t>
    </dgm:pt>
    <dgm:pt modelId="{9B22F09A-5CB9-4587-89EA-10A39E69F723}" type="pres">
      <dgm:prSet presAssocID="{F3A32C2D-E238-4AA8-B612-5A1C1437D2E9}" presName="root" presStyleCnt="0">
        <dgm:presLayoutVars>
          <dgm:dir/>
          <dgm:resizeHandles val="exact"/>
        </dgm:presLayoutVars>
      </dgm:prSet>
      <dgm:spPr/>
    </dgm:pt>
    <dgm:pt modelId="{741FA516-53A1-4DF3-9487-6E1FAB3AE350}" type="pres">
      <dgm:prSet presAssocID="{9E661735-7472-47BA-90E9-2A888BAF7E3D}" presName="compNode" presStyleCnt="0"/>
      <dgm:spPr/>
    </dgm:pt>
    <dgm:pt modelId="{A09FA597-2DED-4DBD-86BA-2B473392EAA9}" type="pres">
      <dgm:prSet presAssocID="{9E661735-7472-47BA-90E9-2A888BAF7E3D}" presName="iconBgRect" presStyleLbl="bgShp" presStyleIdx="0" presStyleCnt="5"/>
      <dgm:spPr/>
    </dgm:pt>
    <dgm:pt modelId="{2996027F-3DBF-49DB-BAB9-9E6FBA67D081}" type="pres">
      <dgm:prSet presAssocID="{9E661735-7472-47BA-90E9-2A888BAF7E3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E351CD09-D5B6-4D8D-B922-B66953A623CC}" type="pres">
      <dgm:prSet presAssocID="{9E661735-7472-47BA-90E9-2A888BAF7E3D}" presName="spaceRect" presStyleCnt="0"/>
      <dgm:spPr/>
    </dgm:pt>
    <dgm:pt modelId="{807E550F-2CAB-43CD-B1FF-22882F770C14}" type="pres">
      <dgm:prSet presAssocID="{9E661735-7472-47BA-90E9-2A888BAF7E3D}" presName="textRect" presStyleLbl="revTx" presStyleIdx="0" presStyleCnt="5">
        <dgm:presLayoutVars>
          <dgm:chMax val="1"/>
          <dgm:chPref val="1"/>
        </dgm:presLayoutVars>
      </dgm:prSet>
      <dgm:spPr/>
    </dgm:pt>
    <dgm:pt modelId="{582227BB-C084-4824-92C0-AAAB80F6F3E4}" type="pres">
      <dgm:prSet presAssocID="{D44E6729-AAB2-4AD8-8E45-2CAFCFBF781A}" presName="sibTrans" presStyleCnt="0"/>
      <dgm:spPr/>
    </dgm:pt>
    <dgm:pt modelId="{E1FAEF04-330E-4B28-B203-F106647E6CC0}" type="pres">
      <dgm:prSet presAssocID="{D3990767-2339-43B8-B39F-A0DD26128D24}" presName="compNode" presStyleCnt="0"/>
      <dgm:spPr/>
    </dgm:pt>
    <dgm:pt modelId="{792A5BD7-7D87-416D-9E63-6F0BB824C5C2}" type="pres">
      <dgm:prSet presAssocID="{D3990767-2339-43B8-B39F-A0DD26128D24}" presName="iconBgRect" presStyleLbl="bgShp" presStyleIdx="1" presStyleCnt="5"/>
      <dgm:spPr/>
    </dgm:pt>
    <dgm:pt modelId="{062A777F-187A-48BB-BD94-2BA83F38BB93}" type="pres">
      <dgm:prSet presAssocID="{D3990767-2339-43B8-B39F-A0DD26128D2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B3FD682-2474-4127-9F3B-C3E1C9F4048D}" type="pres">
      <dgm:prSet presAssocID="{D3990767-2339-43B8-B39F-A0DD26128D24}" presName="spaceRect" presStyleCnt="0"/>
      <dgm:spPr/>
    </dgm:pt>
    <dgm:pt modelId="{AB00E11E-680A-4761-B84F-27B907585579}" type="pres">
      <dgm:prSet presAssocID="{D3990767-2339-43B8-B39F-A0DD26128D24}" presName="textRect" presStyleLbl="revTx" presStyleIdx="1" presStyleCnt="5">
        <dgm:presLayoutVars>
          <dgm:chMax val="1"/>
          <dgm:chPref val="1"/>
        </dgm:presLayoutVars>
      </dgm:prSet>
      <dgm:spPr/>
    </dgm:pt>
    <dgm:pt modelId="{9F80291A-C0E5-466C-8469-6742985B5324}" type="pres">
      <dgm:prSet presAssocID="{05AD74C7-ED7D-418D-9E45-FA1E7CE62C89}" presName="sibTrans" presStyleCnt="0"/>
      <dgm:spPr/>
    </dgm:pt>
    <dgm:pt modelId="{109145CC-FB55-460E-A6F9-E55EF77F8999}" type="pres">
      <dgm:prSet presAssocID="{619D5A7D-36EB-4FEC-AD84-B4F839787539}" presName="compNode" presStyleCnt="0"/>
      <dgm:spPr/>
    </dgm:pt>
    <dgm:pt modelId="{A795E164-449D-4870-AF04-4BE4811B5587}" type="pres">
      <dgm:prSet presAssocID="{619D5A7D-36EB-4FEC-AD84-B4F839787539}" presName="iconBgRect" presStyleLbl="bgShp" presStyleIdx="2" presStyleCnt="5"/>
      <dgm:spPr/>
    </dgm:pt>
    <dgm:pt modelId="{BDD1B3DD-ECE2-4E57-8742-80CCC9C00877}" type="pres">
      <dgm:prSet presAssocID="{619D5A7D-36EB-4FEC-AD84-B4F83978753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00B6364F-D812-407F-9F7E-26DCCC8B5722}" type="pres">
      <dgm:prSet presAssocID="{619D5A7D-36EB-4FEC-AD84-B4F839787539}" presName="spaceRect" presStyleCnt="0"/>
      <dgm:spPr/>
    </dgm:pt>
    <dgm:pt modelId="{8F5555A0-718A-4006-A70A-034C97C29A66}" type="pres">
      <dgm:prSet presAssocID="{619D5A7D-36EB-4FEC-AD84-B4F839787539}" presName="textRect" presStyleLbl="revTx" presStyleIdx="2" presStyleCnt="5">
        <dgm:presLayoutVars>
          <dgm:chMax val="1"/>
          <dgm:chPref val="1"/>
        </dgm:presLayoutVars>
      </dgm:prSet>
      <dgm:spPr/>
    </dgm:pt>
    <dgm:pt modelId="{0B1F1EC1-44A4-494D-B065-869DDDC871B8}" type="pres">
      <dgm:prSet presAssocID="{7CEF9FA6-7D6F-4308-8C26-EB9EF790CB25}" presName="sibTrans" presStyleCnt="0"/>
      <dgm:spPr/>
    </dgm:pt>
    <dgm:pt modelId="{75CEE8EF-AC14-4FA9-B4F3-AFA2D25FC716}" type="pres">
      <dgm:prSet presAssocID="{85AECC7F-AED7-4310-938B-43D9D4EAEDEE}" presName="compNode" presStyleCnt="0"/>
      <dgm:spPr/>
    </dgm:pt>
    <dgm:pt modelId="{7B63BC1F-97E2-4EDE-85F1-80F2720A912C}" type="pres">
      <dgm:prSet presAssocID="{85AECC7F-AED7-4310-938B-43D9D4EAEDEE}" presName="iconBgRect" presStyleLbl="bgShp" presStyleIdx="3" presStyleCnt="5"/>
      <dgm:spPr/>
    </dgm:pt>
    <dgm:pt modelId="{1F178F07-7D98-41A0-B3C7-85829D4087A4}" type="pres">
      <dgm:prSet presAssocID="{85AECC7F-AED7-4310-938B-43D9D4EAEDE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2901FBA-8958-48E4-BE4C-B792567C40E9}" type="pres">
      <dgm:prSet presAssocID="{85AECC7F-AED7-4310-938B-43D9D4EAEDEE}" presName="spaceRect" presStyleCnt="0"/>
      <dgm:spPr/>
    </dgm:pt>
    <dgm:pt modelId="{FC5A0F41-3974-4AC9-A566-B81ACCC99354}" type="pres">
      <dgm:prSet presAssocID="{85AECC7F-AED7-4310-938B-43D9D4EAEDEE}" presName="textRect" presStyleLbl="revTx" presStyleIdx="3" presStyleCnt="5">
        <dgm:presLayoutVars>
          <dgm:chMax val="1"/>
          <dgm:chPref val="1"/>
        </dgm:presLayoutVars>
      </dgm:prSet>
      <dgm:spPr/>
    </dgm:pt>
    <dgm:pt modelId="{22C92095-DA01-4C37-8217-498D0DE9219D}" type="pres">
      <dgm:prSet presAssocID="{3E8BC3CB-D52A-4951-88EA-F44825D76C19}" presName="sibTrans" presStyleCnt="0"/>
      <dgm:spPr/>
    </dgm:pt>
    <dgm:pt modelId="{04A07A4E-DD64-4D69-8E42-976783912891}" type="pres">
      <dgm:prSet presAssocID="{9D00A727-3D81-4D4E-B067-F58547085833}" presName="compNode" presStyleCnt="0"/>
      <dgm:spPr/>
    </dgm:pt>
    <dgm:pt modelId="{A28172D6-9996-457A-9785-9835CA490D81}" type="pres">
      <dgm:prSet presAssocID="{9D00A727-3D81-4D4E-B067-F58547085833}" presName="iconBgRect" presStyleLbl="bgShp" presStyleIdx="4" presStyleCnt="5"/>
      <dgm:spPr/>
    </dgm:pt>
    <dgm:pt modelId="{C0EB2C46-B042-4F2F-AE9A-20ACE8412301}" type="pres">
      <dgm:prSet presAssocID="{9D00A727-3D81-4D4E-B067-F5854708583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8D42069-1E7D-4869-92DA-84C4376375B8}" type="pres">
      <dgm:prSet presAssocID="{9D00A727-3D81-4D4E-B067-F58547085833}" presName="spaceRect" presStyleCnt="0"/>
      <dgm:spPr/>
    </dgm:pt>
    <dgm:pt modelId="{C3767EB0-11F7-4FB2-9CC0-87389324E6B6}" type="pres">
      <dgm:prSet presAssocID="{9D00A727-3D81-4D4E-B067-F5854708583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B5E9315-5B0D-A148-BADA-4780B2670F47}" type="presOf" srcId="{D3990767-2339-43B8-B39F-A0DD26128D24}" destId="{AB00E11E-680A-4761-B84F-27B907585579}" srcOrd="0" destOrd="0" presId="urn:microsoft.com/office/officeart/2018/5/layout/IconCircleLabelList"/>
    <dgm:cxn modelId="{7A48AD1A-5246-7448-A9B8-E4871D94018F}" type="presOf" srcId="{619D5A7D-36EB-4FEC-AD84-B4F839787539}" destId="{8F5555A0-718A-4006-A70A-034C97C29A66}" srcOrd="0" destOrd="0" presId="urn:microsoft.com/office/officeart/2018/5/layout/IconCircleLabelList"/>
    <dgm:cxn modelId="{8C500824-10C7-43A2-91DD-F3039DDC721D}" srcId="{F3A32C2D-E238-4AA8-B612-5A1C1437D2E9}" destId="{619D5A7D-36EB-4FEC-AD84-B4F839787539}" srcOrd="2" destOrd="0" parTransId="{A830D635-A7CE-46DC-82F3-0990724B4594}" sibTransId="{7CEF9FA6-7D6F-4308-8C26-EB9EF790CB25}"/>
    <dgm:cxn modelId="{F5BEF83D-9BFA-4AE4-B930-EE01285D9B0D}" srcId="{F3A32C2D-E238-4AA8-B612-5A1C1437D2E9}" destId="{D3990767-2339-43B8-B39F-A0DD26128D24}" srcOrd="1" destOrd="0" parTransId="{AC317EA2-C05B-4BDE-AE78-E0DE175D5761}" sibTransId="{05AD74C7-ED7D-418D-9E45-FA1E7CE62C89}"/>
    <dgm:cxn modelId="{FEC1E73F-3A5E-C74E-A390-4A182A545910}" srcId="{F3A32C2D-E238-4AA8-B612-5A1C1437D2E9}" destId="{9D00A727-3D81-4D4E-B067-F58547085833}" srcOrd="4" destOrd="0" parTransId="{EC95C7B2-D162-CA41-A74C-5A8FE08D1BC7}" sibTransId="{49CF222E-5F00-884F-8564-3758506D366B}"/>
    <dgm:cxn modelId="{26147170-B04B-524E-9995-B3ED549E4587}" type="presOf" srcId="{F3A32C2D-E238-4AA8-B612-5A1C1437D2E9}" destId="{9B22F09A-5CB9-4587-89EA-10A39E69F723}" srcOrd="0" destOrd="0" presId="urn:microsoft.com/office/officeart/2018/5/layout/IconCircleLabelList"/>
    <dgm:cxn modelId="{1EA9C986-4F07-4C9A-9336-4D0272BD2036}" srcId="{F3A32C2D-E238-4AA8-B612-5A1C1437D2E9}" destId="{9E661735-7472-47BA-90E9-2A888BAF7E3D}" srcOrd="0" destOrd="0" parTransId="{46DCFC51-A817-495F-8887-800A430B0FBC}" sibTransId="{D44E6729-AAB2-4AD8-8E45-2CAFCFBF781A}"/>
    <dgm:cxn modelId="{236FF787-985C-EB42-A95B-238017504525}" type="presOf" srcId="{9E661735-7472-47BA-90E9-2A888BAF7E3D}" destId="{807E550F-2CAB-43CD-B1FF-22882F770C14}" srcOrd="0" destOrd="0" presId="urn:microsoft.com/office/officeart/2018/5/layout/IconCircleLabelList"/>
    <dgm:cxn modelId="{2D0C5CBD-5232-4DCB-9D82-FDC7FAB95745}" srcId="{F3A32C2D-E238-4AA8-B612-5A1C1437D2E9}" destId="{85AECC7F-AED7-4310-938B-43D9D4EAEDEE}" srcOrd="3" destOrd="0" parTransId="{669BABBA-1AFC-406E-8B0E-AE72C59BCF63}" sibTransId="{3E8BC3CB-D52A-4951-88EA-F44825D76C19}"/>
    <dgm:cxn modelId="{2E2CE7C4-82B7-FC42-8410-3BA63C28FB64}" type="presOf" srcId="{9D00A727-3D81-4D4E-B067-F58547085833}" destId="{C3767EB0-11F7-4FB2-9CC0-87389324E6B6}" srcOrd="0" destOrd="0" presId="urn:microsoft.com/office/officeart/2018/5/layout/IconCircleLabelList"/>
    <dgm:cxn modelId="{62D345EE-553E-924E-8193-0599980D6299}" type="presOf" srcId="{85AECC7F-AED7-4310-938B-43D9D4EAEDEE}" destId="{FC5A0F41-3974-4AC9-A566-B81ACCC99354}" srcOrd="0" destOrd="0" presId="urn:microsoft.com/office/officeart/2018/5/layout/IconCircleLabelList"/>
    <dgm:cxn modelId="{F3E09044-EAAD-9940-A604-CCB894EB646C}" type="presParOf" srcId="{9B22F09A-5CB9-4587-89EA-10A39E69F723}" destId="{741FA516-53A1-4DF3-9487-6E1FAB3AE350}" srcOrd="0" destOrd="0" presId="urn:microsoft.com/office/officeart/2018/5/layout/IconCircleLabelList"/>
    <dgm:cxn modelId="{F3561C10-BF52-944E-8B28-74BCE78BE991}" type="presParOf" srcId="{741FA516-53A1-4DF3-9487-6E1FAB3AE350}" destId="{A09FA597-2DED-4DBD-86BA-2B473392EAA9}" srcOrd="0" destOrd="0" presId="urn:microsoft.com/office/officeart/2018/5/layout/IconCircleLabelList"/>
    <dgm:cxn modelId="{17B858AE-A40B-C540-AE6B-2400BF2CCE55}" type="presParOf" srcId="{741FA516-53A1-4DF3-9487-6E1FAB3AE350}" destId="{2996027F-3DBF-49DB-BAB9-9E6FBA67D081}" srcOrd="1" destOrd="0" presId="urn:microsoft.com/office/officeart/2018/5/layout/IconCircleLabelList"/>
    <dgm:cxn modelId="{8763CBF9-FBE5-2F43-BCFD-D220A2EBE0DA}" type="presParOf" srcId="{741FA516-53A1-4DF3-9487-6E1FAB3AE350}" destId="{E351CD09-D5B6-4D8D-B922-B66953A623CC}" srcOrd="2" destOrd="0" presId="urn:microsoft.com/office/officeart/2018/5/layout/IconCircleLabelList"/>
    <dgm:cxn modelId="{391A8566-5D4F-E249-AEDC-883BA4AF3CF7}" type="presParOf" srcId="{741FA516-53A1-4DF3-9487-6E1FAB3AE350}" destId="{807E550F-2CAB-43CD-B1FF-22882F770C14}" srcOrd="3" destOrd="0" presId="urn:microsoft.com/office/officeart/2018/5/layout/IconCircleLabelList"/>
    <dgm:cxn modelId="{E134ABD0-6B8C-4E40-A092-F3E5E995D0E8}" type="presParOf" srcId="{9B22F09A-5CB9-4587-89EA-10A39E69F723}" destId="{582227BB-C084-4824-92C0-AAAB80F6F3E4}" srcOrd="1" destOrd="0" presId="urn:microsoft.com/office/officeart/2018/5/layout/IconCircleLabelList"/>
    <dgm:cxn modelId="{345B3AFB-0642-E546-A98C-A181C48FA86D}" type="presParOf" srcId="{9B22F09A-5CB9-4587-89EA-10A39E69F723}" destId="{E1FAEF04-330E-4B28-B203-F106647E6CC0}" srcOrd="2" destOrd="0" presId="urn:microsoft.com/office/officeart/2018/5/layout/IconCircleLabelList"/>
    <dgm:cxn modelId="{1D9ED360-3C58-F44B-AF68-4EE4E5821164}" type="presParOf" srcId="{E1FAEF04-330E-4B28-B203-F106647E6CC0}" destId="{792A5BD7-7D87-416D-9E63-6F0BB824C5C2}" srcOrd="0" destOrd="0" presId="urn:microsoft.com/office/officeart/2018/5/layout/IconCircleLabelList"/>
    <dgm:cxn modelId="{35F7DBB1-0E27-1345-B727-AFC937C2B529}" type="presParOf" srcId="{E1FAEF04-330E-4B28-B203-F106647E6CC0}" destId="{062A777F-187A-48BB-BD94-2BA83F38BB93}" srcOrd="1" destOrd="0" presId="urn:microsoft.com/office/officeart/2018/5/layout/IconCircleLabelList"/>
    <dgm:cxn modelId="{958DE042-F7ED-394E-9802-45D0757EF69D}" type="presParOf" srcId="{E1FAEF04-330E-4B28-B203-F106647E6CC0}" destId="{5B3FD682-2474-4127-9F3B-C3E1C9F4048D}" srcOrd="2" destOrd="0" presId="urn:microsoft.com/office/officeart/2018/5/layout/IconCircleLabelList"/>
    <dgm:cxn modelId="{1985F159-900E-1045-9A77-010CDFE36D3B}" type="presParOf" srcId="{E1FAEF04-330E-4B28-B203-F106647E6CC0}" destId="{AB00E11E-680A-4761-B84F-27B907585579}" srcOrd="3" destOrd="0" presId="urn:microsoft.com/office/officeart/2018/5/layout/IconCircleLabelList"/>
    <dgm:cxn modelId="{92B4F380-F330-7141-919C-8F07E09D8BFE}" type="presParOf" srcId="{9B22F09A-5CB9-4587-89EA-10A39E69F723}" destId="{9F80291A-C0E5-466C-8469-6742985B5324}" srcOrd="3" destOrd="0" presId="urn:microsoft.com/office/officeart/2018/5/layout/IconCircleLabelList"/>
    <dgm:cxn modelId="{6978995F-9CA9-7545-BDF9-2CD64422C54A}" type="presParOf" srcId="{9B22F09A-5CB9-4587-89EA-10A39E69F723}" destId="{109145CC-FB55-460E-A6F9-E55EF77F8999}" srcOrd="4" destOrd="0" presId="urn:microsoft.com/office/officeart/2018/5/layout/IconCircleLabelList"/>
    <dgm:cxn modelId="{A191D397-DF69-7E4D-9C35-37C73A133551}" type="presParOf" srcId="{109145CC-FB55-460E-A6F9-E55EF77F8999}" destId="{A795E164-449D-4870-AF04-4BE4811B5587}" srcOrd="0" destOrd="0" presId="urn:microsoft.com/office/officeart/2018/5/layout/IconCircleLabelList"/>
    <dgm:cxn modelId="{02515561-FFD1-4B46-B5F6-8B8392877427}" type="presParOf" srcId="{109145CC-FB55-460E-A6F9-E55EF77F8999}" destId="{BDD1B3DD-ECE2-4E57-8742-80CCC9C00877}" srcOrd="1" destOrd="0" presId="urn:microsoft.com/office/officeart/2018/5/layout/IconCircleLabelList"/>
    <dgm:cxn modelId="{5CCEE336-DFD7-3744-A805-6EF5190F0188}" type="presParOf" srcId="{109145CC-FB55-460E-A6F9-E55EF77F8999}" destId="{00B6364F-D812-407F-9F7E-26DCCC8B5722}" srcOrd="2" destOrd="0" presId="urn:microsoft.com/office/officeart/2018/5/layout/IconCircleLabelList"/>
    <dgm:cxn modelId="{A27DC1CE-4984-5445-A3DC-3DAF9826E07B}" type="presParOf" srcId="{109145CC-FB55-460E-A6F9-E55EF77F8999}" destId="{8F5555A0-718A-4006-A70A-034C97C29A66}" srcOrd="3" destOrd="0" presId="urn:microsoft.com/office/officeart/2018/5/layout/IconCircleLabelList"/>
    <dgm:cxn modelId="{15306AC5-32F8-8344-A355-5B1DCF789A2B}" type="presParOf" srcId="{9B22F09A-5CB9-4587-89EA-10A39E69F723}" destId="{0B1F1EC1-44A4-494D-B065-869DDDC871B8}" srcOrd="5" destOrd="0" presId="urn:microsoft.com/office/officeart/2018/5/layout/IconCircleLabelList"/>
    <dgm:cxn modelId="{F46D0D24-8938-CA4E-AEB4-673292C9DC7D}" type="presParOf" srcId="{9B22F09A-5CB9-4587-89EA-10A39E69F723}" destId="{75CEE8EF-AC14-4FA9-B4F3-AFA2D25FC716}" srcOrd="6" destOrd="0" presId="urn:microsoft.com/office/officeart/2018/5/layout/IconCircleLabelList"/>
    <dgm:cxn modelId="{7BFB4EC7-6C62-8241-853E-DB178FD322CE}" type="presParOf" srcId="{75CEE8EF-AC14-4FA9-B4F3-AFA2D25FC716}" destId="{7B63BC1F-97E2-4EDE-85F1-80F2720A912C}" srcOrd="0" destOrd="0" presId="urn:microsoft.com/office/officeart/2018/5/layout/IconCircleLabelList"/>
    <dgm:cxn modelId="{7915FDB0-90C0-8F40-A8F4-5EB2C015EA8D}" type="presParOf" srcId="{75CEE8EF-AC14-4FA9-B4F3-AFA2D25FC716}" destId="{1F178F07-7D98-41A0-B3C7-85829D4087A4}" srcOrd="1" destOrd="0" presId="urn:microsoft.com/office/officeart/2018/5/layout/IconCircleLabelList"/>
    <dgm:cxn modelId="{7AC73006-0942-4645-8FE7-CF9CBE4BACD2}" type="presParOf" srcId="{75CEE8EF-AC14-4FA9-B4F3-AFA2D25FC716}" destId="{E2901FBA-8958-48E4-BE4C-B792567C40E9}" srcOrd="2" destOrd="0" presId="urn:microsoft.com/office/officeart/2018/5/layout/IconCircleLabelList"/>
    <dgm:cxn modelId="{E13AAAF5-FC07-4748-9DFF-F49E6A225BE0}" type="presParOf" srcId="{75CEE8EF-AC14-4FA9-B4F3-AFA2D25FC716}" destId="{FC5A0F41-3974-4AC9-A566-B81ACCC99354}" srcOrd="3" destOrd="0" presId="urn:microsoft.com/office/officeart/2018/5/layout/IconCircleLabelList"/>
    <dgm:cxn modelId="{10EA9FDA-019B-2F40-99EE-0F96B00B85AA}" type="presParOf" srcId="{9B22F09A-5CB9-4587-89EA-10A39E69F723}" destId="{22C92095-DA01-4C37-8217-498D0DE9219D}" srcOrd="7" destOrd="0" presId="urn:microsoft.com/office/officeart/2018/5/layout/IconCircleLabelList"/>
    <dgm:cxn modelId="{31C62604-317F-EB4B-81C9-74C651D4B80E}" type="presParOf" srcId="{9B22F09A-5CB9-4587-89EA-10A39E69F723}" destId="{04A07A4E-DD64-4D69-8E42-976783912891}" srcOrd="8" destOrd="0" presId="urn:microsoft.com/office/officeart/2018/5/layout/IconCircleLabelList"/>
    <dgm:cxn modelId="{6B0F9605-0345-8744-9E5D-7A72997E222B}" type="presParOf" srcId="{04A07A4E-DD64-4D69-8E42-976783912891}" destId="{A28172D6-9996-457A-9785-9835CA490D81}" srcOrd="0" destOrd="0" presId="urn:microsoft.com/office/officeart/2018/5/layout/IconCircleLabelList"/>
    <dgm:cxn modelId="{2BDAD4FC-F042-D24C-86B0-63FCC3406726}" type="presParOf" srcId="{04A07A4E-DD64-4D69-8E42-976783912891}" destId="{C0EB2C46-B042-4F2F-AE9A-20ACE8412301}" srcOrd="1" destOrd="0" presId="urn:microsoft.com/office/officeart/2018/5/layout/IconCircleLabelList"/>
    <dgm:cxn modelId="{C63841C2-5F2D-7F49-B554-D71C43DBD919}" type="presParOf" srcId="{04A07A4E-DD64-4D69-8E42-976783912891}" destId="{B8D42069-1E7D-4869-92DA-84C4376375B8}" srcOrd="2" destOrd="0" presId="urn:microsoft.com/office/officeart/2018/5/layout/IconCircleLabelList"/>
    <dgm:cxn modelId="{AC24D1D3-BDB8-E345-A861-B0C77FE525FD}" type="presParOf" srcId="{04A07A4E-DD64-4D69-8E42-976783912891}" destId="{C3767EB0-11F7-4FB2-9CC0-87389324E6B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9BB07C-EC61-457E-B667-C7D3C8167C14}" type="doc">
      <dgm:prSet loTypeId="urn:microsoft.com/office/officeart/2005/8/layout/bProcess4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5C0FB6-630B-42DA-9340-6DBD59407BD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Cumulative return comparison over different time periods (important to understand economic trends)</a:t>
          </a:r>
        </a:p>
      </dgm:t>
    </dgm:pt>
    <dgm:pt modelId="{99E4A10F-54E2-49AA-B807-E4B4C83ABF47}" type="parTrans" cxnId="{CDA3E8C7-BFA9-4934-A032-7948DFCD2F5A}">
      <dgm:prSet/>
      <dgm:spPr/>
      <dgm:t>
        <a:bodyPr/>
        <a:lstStyle/>
        <a:p>
          <a:endParaRPr lang="en-US" b="1">
            <a:latin typeface="Arial Rounded MT Bold" panose="020F0704030504030204" pitchFamily="34" charset="77"/>
          </a:endParaRPr>
        </a:p>
      </dgm:t>
    </dgm:pt>
    <dgm:pt modelId="{41DAA1B1-D4CA-4B45-9B12-8367D1B7B70A}" type="sibTrans" cxnId="{CDA3E8C7-BFA9-4934-A032-7948DFCD2F5A}">
      <dgm:prSet/>
      <dgm:spPr/>
      <dgm:t>
        <a:bodyPr/>
        <a:lstStyle/>
        <a:p>
          <a:endParaRPr lang="en-US" b="1">
            <a:latin typeface="Arial Rounded MT Bold" panose="020F0704030504030204" pitchFamily="34" charset="77"/>
          </a:endParaRPr>
        </a:p>
      </dgm:t>
    </dgm:pt>
    <dgm:pt modelId="{828B2269-CD97-43A9-9ED5-C9C670E350B6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Portfolio</a:t>
          </a:r>
          <a:r>
            <a:rPr lang="en-US" b="1" baseline="0" dirty="0">
              <a:solidFill>
                <a:schemeClr val="tx1"/>
              </a:solidFill>
              <a:latin typeface="Arial Rounded MT Bold" panose="020F0704030504030204" pitchFamily="34" charset="77"/>
            </a:rPr>
            <a:t> return, volatility, and risk-adjusted return</a:t>
          </a:r>
          <a:endParaRPr lang="en-US" b="1" dirty="0">
            <a:solidFill>
              <a:schemeClr val="tx1"/>
            </a:solidFill>
            <a:latin typeface="Arial Rounded MT Bold" panose="020F0704030504030204" pitchFamily="34" charset="77"/>
          </a:endParaRPr>
        </a:p>
      </dgm:t>
    </dgm:pt>
    <dgm:pt modelId="{8175A81C-BB1B-4047-A2C3-3065FD1018AB}" type="parTrans" cxnId="{4EB1DD75-EF4A-4972-AC62-00D448480661}">
      <dgm:prSet/>
      <dgm:spPr/>
      <dgm:t>
        <a:bodyPr/>
        <a:lstStyle/>
        <a:p>
          <a:endParaRPr lang="en-US" b="1">
            <a:latin typeface="Arial Rounded MT Bold" panose="020F0704030504030204" pitchFamily="34" charset="77"/>
          </a:endParaRPr>
        </a:p>
      </dgm:t>
    </dgm:pt>
    <dgm:pt modelId="{00D3F984-8117-4654-81A0-BC80929FC3AA}" type="sibTrans" cxnId="{4EB1DD75-EF4A-4972-AC62-00D448480661}">
      <dgm:prSet/>
      <dgm:spPr/>
      <dgm:t>
        <a:bodyPr/>
        <a:lstStyle/>
        <a:p>
          <a:endParaRPr lang="en-US" b="1">
            <a:latin typeface="Arial Rounded MT Bold" panose="020F0704030504030204" pitchFamily="34" charset="77"/>
          </a:endParaRPr>
        </a:p>
      </dgm:t>
    </dgm:pt>
    <dgm:pt modelId="{A6F3F3B9-3352-4681-BB30-1F6491FA9BCD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Portfolio</a:t>
          </a:r>
          <a:r>
            <a:rPr lang="en-US" b="1" baseline="0" dirty="0">
              <a:solidFill>
                <a:schemeClr val="tx1"/>
              </a:solidFill>
              <a:latin typeface="Arial Rounded MT Bold" panose="020F0704030504030204" pitchFamily="34" charset="77"/>
            </a:rPr>
            <a:t> drift</a:t>
          </a:r>
          <a:endParaRPr lang="en-US" b="1" dirty="0">
            <a:solidFill>
              <a:schemeClr val="tx1"/>
            </a:solidFill>
            <a:latin typeface="Arial Rounded MT Bold" panose="020F0704030504030204" pitchFamily="34" charset="77"/>
          </a:endParaRPr>
        </a:p>
      </dgm:t>
    </dgm:pt>
    <dgm:pt modelId="{7DF30DE5-D6CD-4650-9D67-2CF599F433B7}" type="parTrans" cxnId="{50FB76DD-1EE7-4585-BE37-E630E3748923}">
      <dgm:prSet/>
      <dgm:spPr/>
      <dgm:t>
        <a:bodyPr/>
        <a:lstStyle/>
        <a:p>
          <a:endParaRPr lang="en-US" b="1">
            <a:latin typeface="Arial Rounded MT Bold" panose="020F0704030504030204" pitchFamily="34" charset="77"/>
          </a:endParaRPr>
        </a:p>
      </dgm:t>
    </dgm:pt>
    <dgm:pt modelId="{3BF38985-0D34-4EFA-BC2A-D653EA644963}" type="sibTrans" cxnId="{50FB76DD-1EE7-4585-BE37-E630E3748923}">
      <dgm:prSet/>
      <dgm:spPr/>
      <dgm:t>
        <a:bodyPr/>
        <a:lstStyle/>
        <a:p>
          <a:endParaRPr lang="en-US" b="1">
            <a:latin typeface="Arial Rounded MT Bold" panose="020F0704030504030204" pitchFamily="34" charset="77"/>
          </a:endParaRPr>
        </a:p>
      </dgm:t>
    </dgm:pt>
    <dgm:pt modelId="{700E14E0-F31B-4204-9B26-B5A3469BFC20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Max Drawdown</a:t>
          </a:r>
        </a:p>
      </dgm:t>
    </dgm:pt>
    <dgm:pt modelId="{C6C76B13-4184-415C-B7C9-46DBF0F46B08}" type="parTrans" cxnId="{CA120003-152D-4045-9C45-524524520257}">
      <dgm:prSet/>
      <dgm:spPr/>
      <dgm:t>
        <a:bodyPr/>
        <a:lstStyle/>
        <a:p>
          <a:endParaRPr lang="en-US" b="1">
            <a:latin typeface="Arial Rounded MT Bold" panose="020F0704030504030204" pitchFamily="34" charset="77"/>
          </a:endParaRPr>
        </a:p>
      </dgm:t>
    </dgm:pt>
    <dgm:pt modelId="{E3D9A10F-CBB0-4168-BE64-10897B7AB24F}" type="sibTrans" cxnId="{CA120003-152D-4045-9C45-524524520257}">
      <dgm:prSet/>
      <dgm:spPr/>
      <dgm:t>
        <a:bodyPr/>
        <a:lstStyle/>
        <a:p>
          <a:endParaRPr lang="en-US" b="1">
            <a:latin typeface="Arial Rounded MT Bold" panose="020F0704030504030204" pitchFamily="34" charset="77"/>
          </a:endParaRPr>
        </a:p>
      </dgm:t>
    </dgm:pt>
    <dgm:pt modelId="{D2D25058-15FC-4CB9-9B4C-BE30B0621AE7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Portfolio</a:t>
          </a:r>
          <a:r>
            <a:rPr lang="en-US" b="1" baseline="0" dirty="0">
              <a:solidFill>
                <a:schemeClr val="tx1"/>
              </a:solidFill>
              <a:latin typeface="Arial Rounded MT Bold" panose="020F0704030504030204" pitchFamily="34" charset="77"/>
            </a:rPr>
            <a:t> Optimization</a:t>
          </a:r>
          <a:endParaRPr lang="en-US" b="1" dirty="0">
            <a:solidFill>
              <a:schemeClr val="tx1"/>
            </a:solidFill>
            <a:latin typeface="Arial Rounded MT Bold" panose="020F0704030504030204" pitchFamily="34" charset="77"/>
          </a:endParaRPr>
        </a:p>
      </dgm:t>
    </dgm:pt>
    <dgm:pt modelId="{823ECC9E-E6A6-49B7-A36B-C91FE8743A7A}" type="parTrans" cxnId="{BBF13E87-C49B-4478-A08A-DFFD38EDE07A}">
      <dgm:prSet/>
      <dgm:spPr/>
      <dgm:t>
        <a:bodyPr/>
        <a:lstStyle/>
        <a:p>
          <a:endParaRPr lang="en-US" b="1">
            <a:latin typeface="Arial Rounded MT Bold" panose="020F0704030504030204" pitchFamily="34" charset="77"/>
          </a:endParaRPr>
        </a:p>
      </dgm:t>
    </dgm:pt>
    <dgm:pt modelId="{A128F3EE-A153-4BF9-BB34-66F01683990D}" type="sibTrans" cxnId="{BBF13E87-C49B-4478-A08A-DFFD38EDE07A}">
      <dgm:prSet/>
      <dgm:spPr/>
      <dgm:t>
        <a:bodyPr/>
        <a:lstStyle/>
        <a:p>
          <a:endParaRPr lang="en-US" b="1">
            <a:latin typeface="Arial Rounded MT Bold" panose="020F0704030504030204" pitchFamily="34" charset="77"/>
          </a:endParaRPr>
        </a:p>
      </dgm:t>
    </dgm:pt>
    <dgm:pt modelId="{DA056B74-55CF-884C-AD40-887DFDD068F1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Portfolio rebalancing</a:t>
          </a:r>
        </a:p>
      </dgm:t>
    </dgm:pt>
    <dgm:pt modelId="{8E367F54-0700-924C-B32D-0D5EB15E5006}" type="parTrans" cxnId="{AD17B9D9-AA23-8A43-AB23-533570D6FFB8}">
      <dgm:prSet/>
      <dgm:spPr/>
      <dgm:t>
        <a:bodyPr/>
        <a:lstStyle/>
        <a:p>
          <a:endParaRPr lang="en-US" b="1">
            <a:latin typeface="Arial Rounded MT Bold" panose="020F0704030504030204" pitchFamily="34" charset="77"/>
          </a:endParaRPr>
        </a:p>
      </dgm:t>
    </dgm:pt>
    <dgm:pt modelId="{0FA568D0-8C59-EA4B-B36D-675DCA738A26}" type="sibTrans" cxnId="{AD17B9D9-AA23-8A43-AB23-533570D6FFB8}">
      <dgm:prSet/>
      <dgm:spPr/>
      <dgm:t>
        <a:bodyPr/>
        <a:lstStyle/>
        <a:p>
          <a:endParaRPr lang="en-US" b="1">
            <a:latin typeface="Arial Rounded MT Bold" panose="020F0704030504030204" pitchFamily="34" charset="77"/>
          </a:endParaRPr>
        </a:p>
      </dgm:t>
    </dgm:pt>
    <dgm:pt modelId="{F2749686-1788-6C45-B08D-6E1CCA28C158}" type="pres">
      <dgm:prSet presAssocID="{8B9BB07C-EC61-457E-B667-C7D3C8167C14}" presName="Name0" presStyleCnt="0">
        <dgm:presLayoutVars>
          <dgm:dir/>
          <dgm:resizeHandles/>
        </dgm:presLayoutVars>
      </dgm:prSet>
      <dgm:spPr/>
    </dgm:pt>
    <dgm:pt modelId="{AAF349BD-F594-6D40-A5FB-2AE4F5C3207C}" type="pres">
      <dgm:prSet presAssocID="{D25C0FB6-630B-42DA-9340-6DBD59407BD3}" presName="compNode" presStyleCnt="0"/>
      <dgm:spPr/>
    </dgm:pt>
    <dgm:pt modelId="{201735B0-611B-6F4C-9CF1-64BE834EA226}" type="pres">
      <dgm:prSet presAssocID="{D25C0FB6-630B-42DA-9340-6DBD59407BD3}" presName="dummyConnPt" presStyleCnt="0"/>
      <dgm:spPr/>
    </dgm:pt>
    <dgm:pt modelId="{225FCAB3-EF88-424E-B2D3-EDC1FDFE0DFE}" type="pres">
      <dgm:prSet presAssocID="{D25C0FB6-630B-42DA-9340-6DBD59407BD3}" presName="node" presStyleLbl="node1" presStyleIdx="0" presStyleCnt="6">
        <dgm:presLayoutVars>
          <dgm:bulletEnabled val="1"/>
        </dgm:presLayoutVars>
      </dgm:prSet>
      <dgm:spPr/>
    </dgm:pt>
    <dgm:pt modelId="{CFBE6920-ECFB-574B-8DCA-0DE21782C3E3}" type="pres">
      <dgm:prSet presAssocID="{41DAA1B1-D4CA-4B45-9B12-8367D1B7B70A}" presName="sibTrans" presStyleLbl="bgSibTrans2D1" presStyleIdx="0" presStyleCnt="5"/>
      <dgm:spPr/>
    </dgm:pt>
    <dgm:pt modelId="{012DEA9E-9426-6F4C-8D45-EB1120EF70F9}" type="pres">
      <dgm:prSet presAssocID="{828B2269-CD97-43A9-9ED5-C9C670E350B6}" presName="compNode" presStyleCnt="0"/>
      <dgm:spPr/>
    </dgm:pt>
    <dgm:pt modelId="{2BFEB616-7818-2241-8565-F6F467396D94}" type="pres">
      <dgm:prSet presAssocID="{828B2269-CD97-43A9-9ED5-C9C670E350B6}" presName="dummyConnPt" presStyleCnt="0"/>
      <dgm:spPr/>
    </dgm:pt>
    <dgm:pt modelId="{9198C785-9AFD-3947-9692-0AF2089F31B2}" type="pres">
      <dgm:prSet presAssocID="{828B2269-CD97-43A9-9ED5-C9C670E350B6}" presName="node" presStyleLbl="node1" presStyleIdx="1" presStyleCnt="6">
        <dgm:presLayoutVars>
          <dgm:bulletEnabled val="1"/>
        </dgm:presLayoutVars>
      </dgm:prSet>
      <dgm:spPr/>
    </dgm:pt>
    <dgm:pt modelId="{DED91224-4E00-C34F-8F09-FE7A14692FC6}" type="pres">
      <dgm:prSet presAssocID="{00D3F984-8117-4654-81A0-BC80929FC3AA}" presName="sibTrans" presStyleLbl="bgSibTrans2D1" presStyleIdx="1" presStyleCnt="5"/>
      <dgm:spPr/>
    </dgm:pt>
    <dgm:pt modelId="{139B3512-9E8B-6649-95FF-36E875EFFEDE}" type="pres">
      <dgm:prSet presAssocID="{A6F3F3B9-3352-4681-BB30-1F6491FA9BCD}" presName="compNode" presStyleCnt="0"/>
      <dgm:spPr/>
    </dgm:pt>
    <dgm:pt modelId="{B82E4BF4-3195-5E41-B605-4F738D22FE76}" type="pres">
      <dgm:prSet presAssocID="{A6F3F3B9-3352-4681-BB30-1F6491FA9BCD}" presName="dummyConnPt" presStyleCnt="0"/>
      <dgm:spPr/>
    </dgm:pt>
    <dgm:pt modelId="{60256F5F-82CC-9241-B057-4AE2DCC90FB7}" type="pres">
      <dgm:prSet presAssocID="{A6F3F3B9-3352-4681-BB30-1F6491FA9BCD}" presName="node" presStyleLbl="node1" presStyleIdx="2" presStyleCnt="6">
        <dgm:presLayoutVars>
          <dgm:bulletEnabled val="1"/>
        </dgm:presLayoutVars>
      </dgm:prSet>
      <dgm:spPr/>
    </dgm:pt>
    <dgm:pt modelId="{399F2827-DA02-E94B-AE99-7AB952577517}" type="pres">
      <dgm:prSet presAssocID="{3BF38985-0D34-4EFA-BC2A-D653EA644963}" presName="sibTrans" presStyleLbl="bgSibTrans2D1" presStyleIdx="2" presStyleCnt="5"/>
      <dgm:spPr/>
    </dgm:pt>
    <dgm:pt modelId="{C6FFD139-BA21-A64E-A1EE-2AA9897A6D5D}" type="pres">
      <dgm:prSet presAssocID="{DA056B74-55CF-884C-AD40-887DFDD068F1}" presName="compNode" presStyleCnt="0"/>
      <dgm:spPr/>
    </dgm:pt>
    <dgm:pt modelId="{9FE47048-1877-7242-AED0-4D2507247094}" type="pres">
      <dgm:prSet presAssocID="{DA056B74-55CF-884C-AD40-887DFDD068F1}" presName="dummyConnPt" presStyleCnt="0"/>
      <dgm:spPr/>
    </dgm:pt>
    <dgm:pt modelId="{94FAC902-0710-A44D-9AFD-FD6A64C6CB0B}" type="pres">
      <dgm:prSet presAssocID="{DA056B74-55CF-884C-AD40-887DFDD068F1}" presName="node" presStyleLbl="node1" presStyleIdx="3" presStyleCnt="6">
        <dgm:presLayoutVars>
          <dgm:bulletEnabled val="1"/>
        </dgm:presLayoutVars>
      </dgm:prSet>
      <dgm:spPr/>
    </dgm:pt>
    <dgm:pt modelId="{5B9DC573-9EAB-0244-A814-2EF2180F9465}" type="pres">
      <dgm:prSet presAssocID="{0FA568D0-8C59-EA4B-B36D-675DCA738A26}" presName="sibTrans" presStyleLbl="bgSibTrans2D1" presStyleIdx="3" presStyleCnt="5"/>
      <dgm:spPr/>
    </dgm:pt>
    <dgm:pt modelId="{00AC2A82-7F50-7B4C-A9C3-D25C512C562F}" type="pres">
      <dgm:prSet presAssocID="{D2D25058-15FC-4CB9-9B4C-BE30B0621AE7}" presName="compNode" presStyleCnt="0"/>
      <dgm:spPr/>
    </dgm:pt>
    <dgm:pt modelId="{06E855F9-9DE4-6648-AE91-AAEAA12B8A21}" type="pres">
      <dgm:prSet presAssocID="{D2D25058-15FC-4CB9-9B4C-BE30B0621AE7}" presName="dummyConnPt" presStyleCnt="0"/>
      <dgm:spPr/>
    </dgm:pt>
    <dgm:pt modelId="{FB175FF0-F20C-EE4F-9BE9-715A92A57631}" type="pres">
      <dgm:prSet presAssocID="{D2D25058-15FC-4CB9-9B4C-BE30B0621AE7}" presName="node" presStyleLbl="node1" presStyleIdx="4" presStyleCnt="6">
        <dgm:presLayoutVars>
          <dgm:bulletEnabled val="1"/>
        </dgm:presLayoutVars>
      </dgm:prSet>
      <dgm:spPr/>
    </dgm:pt>
    <dgm:pt modelId="{72C1CC0F-10FD-DB4C-BFDA-3BF6DC42E31B}" type="pres">
      <dgm:prSet presAssocID="{A128F3EE-A153-4BF9-BB34-66F01683990D}" presName="sibTrans" presStyleLbl="bgSibTrans2D1" presStyleIdx="4" presStyleCnt="5"/>
      <dgm:spPr/>
    </dgm:pt>
    <dgm:pt modelId="{BAB019AA-BFEC-714A-A8A2-DE88B87C5F4D}" type="pres">
      <dgm:prSet presAssocID="{700E14E0-F31B-4204-9B26-B5A3469BFC20}" presName="compNode" presStyleCnt="0"/>
      <dgm:spPr/>
    </dgm:pt>
    <dgm:pt modelId="{DF345795-76F8-F947-8770-7E05ED9BE477}" type="pres">
      <dgm:prSet presAssocID="{700E14E0-F31B-4204-9B26-B5A3469BFC20}" presName="dummyConnPt" presStyleCnt="0"/>
      <dgm:spPr/>
    </dgm:pt>
    <dgm:pt modelId="{152B9776-3E9C-5343-AFBF-2E53258039FA}" type="pres">
      <dgm:prSet presAssocID="{700E14E0-F31B-4204-9B26-B5A3469BFC20}" presName="node" presStyleLbl="node1" presStyleIdx="5" presStyleCnt="6">
        <dgm:presLayoutVars>
          <dgm:bulletEnabled val="1"/>
        </dgm:presLayoutVars>
      </dgm:prSet>
      <dgm:spPr/>
    </dgm:pt>
  </dgm:ptLst>
  <dgm:cxnLst>
    <dgm:cxn modelId="{CA120003-152D-4045-9C45-524524520257}" srcId="{8B9BB07C-EC61-457E-B667-C7D3C8167C14}" destId="{700E14E0-F31B-4204-9B26-B5A3469BFC20}" srcOrd="5" destOrd="0" parTransId="{C6C76B13-4184-415C-B7C9-46DBF0F46B08}" sibTransId="{E3D9A10F-CBB0-4168-BE64-10897B7AB24F}"/>
    <dgm:cxn modelId="{B9FF1909-99AD-9D4D-B8AE-2B5C01B48B32}" type="presOf" srcId="{0FA568D0-8C59-EA4B-B36D-675DCA738A26}" destId="{5B9DC573-9EAB-0244-A814-2EF2180F9465}" srcOrd="0" destOrd="0" presId="urn:microsoft.com/office/officeart/2005/8/layout/bProcess4"/>
    <dgm:cxn modelId="{B94E4216-5989-B741-9142-C0D6710D142B}" type="presOf" srcId="{3BF38985-0D34-4EFA-BC2A-D653EA644963}" destId="{399F2827-DA02-E94B-AE99-7AB952577517}" srcOrd="0" destOrd="0" presId="urn:microsoft.com/office/officeart/2005/8/layout/bProcess4"/>
    <dgm:cxn modelId="{10A28B1A-BFA5-BF4D-BADD-C9FF293D6B2A}" type="presOf" srcId="{A128F3EE-A153-4BF9-BB34-66F01683990D}" destId="{72C1CC0F-10FD-DB4C-BFDA-3BF6DC42E31B}" srcOrd="0" destOrd="0" presId="urn:microsoft.com/office/officeart/2005/8/layout/bProcess4"/>
    <dgm:cxn modelId="{A3FD7A1D-8D9E-C04C-8A12-52F471AA69EE}" type="presOf" srcId="{00D3F984-8117-4654-81A0-BC80929FC3AA}" destId="{DED91224-4E00-C34F-8F09-FE7A14692FC6}" srcOrd="0" destOrd="0" presId="urn:microsoft.com/office/officeart/2005/8/layout/bProcess4"/>
    <dgm:cxn modelId="{62912036-16B5-9A42-B56E-0973D4B9BE62}" type="presOf" srcId="{8B9BB07C-EC61-457E-B667-C7D3C8167C14}" destId="{F2749686-1788-6C45-B08D-6E1CCA28C158}" srcOrd="0" destOrd="0" presId="urn:microsoft.com/office/officeart/2005/8/layout/bProcess4"/>
    <dgm:cxn modelId="{FF6B6B44-3936-834F-8DE8-51B40476C369}" type="presOf" srcId="{41DAA1B1-D4CA-4B45-9B12-8367D1B7B70A}" destId="{CFBE6920-ECFB-574B-8DCA-0DE21782C3E3}" srcOrd="0" destOrd="0" presId="urn:microsoft.com/office/officeart/2005/8/layout/bProcess4"/>
    <dgm:cxn modelId="{B528DF44-CA4C-EE4D-8A91-BE007614BE8E}" type="presOf" srcId="{D2D25058-15FC-4CB9-9B4C-BE30B0621AE7}" destId="{FB175FF0-F20C-EE4F-9BE9-715A92A57631}" srcOrd="0" destOrd="0" presId="urn:microsoft.com/office/officeart/2005/8/layout/bProcess4"/>
    <dgm:cxn modelId="{1457ED6A-1456-F14F-8317-B66C53DFA900}" type="presOf" srcId="{700E14E0-F31B-4204-9B26-B5A3469BFC20}" destId="{152B9776-3E9C-5343-AFBF-2E53258039FA}" srcOrd="0" destOrd="0" presId="urn:microsoft.com/office/officeart/2005/8/layout/bProcess4"/>
    <dgm:cxn modelId="{4EB1DD75-EF4A-4972-AC62-00D448480661}" srcId="{8B9BB07C-EC61-457E-B667-C7D3C8167C14}" destId="{828B2269-CD97-43A9-9ED5-C9C670E350B6}" srcOrd="1" destOrd="0" parTransId="{8175A81C-BB1B-4047-A2C3-3065FD1018AB}" sibTransId="{00D3F984-8117-4654-81A0-BC80929FC3AA}"/>
    <dgm:cxn modelId="{3FAC5581-BBC9-2B41-B9C2-C336ADCBDA0C}" type="presOf" srcId="{D25C0FB6-630B-42DA-9340-6DBD59407BD3}" destId="{225FCAB3-EF88-424E-B2D3-EDC1FDFE0DFE}" srcOrd="0" destOrd="0" presId="urn:microsoft.com/office/officeart/2005/8/layout/bProcess4"/>
    <dgm:cxn modelId="{BBF13E87-C49B-4478-A08A-DFFD38EDE07A}" srcId="{8B9BB07C-EC61-457E-B667-C7D3C8167C14}" destId="{D2D25058-15FC-4CB9-9B4C-BE30B0621AE7}" srcOrd="4" destOrd="0" parTransId="{823ECC9E-E6A6-49B7-A36B-C91FE8743A7A}" sibTransId="{A128F3EE-A153-4BF9-BB34-66F01683990D}"/>
    <dgm:cxn modelId="{634A67C0-AAF2-6A40-96D9-3F6526D534B6}" type="presOf" srcId="{DA056B74-55CF-884C-AD40-887DFDD068F1}" destId="{94FAC902-0710-A44D-9AFD-FD6A64C6CB0B}" srcOrd="0" destOrd="0" presId="urn:microsoft.com/office/officeart/2005/8/layout/bProcess4"/>
    <dgm:cxn modelId="{CDA3E8C7-BFA9-4934-A032-7948DFCD2F5A}" srcId="{8B9BB07C-EC61-457E-B667-C7D3C8167C14}" destId="{D25C0FB6-630B-42DA-9340-6DBD59407BD3}" srcOrd="0" destOrd="0" parTransId="{99E4A10F-54E2-49AA-B807-E4B4C83ABF47}" sibTransId="{41DAA1B1-D4CA-4B45-9B12-8367D1B7B70A}"/>
    <dgm:cxn modelId="{AD17B9D9-AA23-8A43-AB23-533570D6FFB8}" srcId="{8B9BB07C-EC61-457E-B667-C7D3C8167C14}" destId="{DA056B74-55CF-884C-AD40-887DFDD068F1}" srcOrd="3" destOrd="0" parTransId="{8E367F54-0700-924C-B32D-0D5EB15E5006}" sibTransId="{0FA568D0-8C59-EA4B-B36D-675DCA738A26}"/>
    <dgm:cxn modelId="{50FB76DD-1EE7-4585-BE37-E630E3748923}" srcId="{8B9BB07C-EC61-457E-B667-C7D3C8167C14}" destId="{A6F3F3B9-3352-4681-BB30-1F6491FA9BCD}" srcOrd="2" destOrd="0" parTransId="{7DF30DE5-D6CD-4650-9D67-2CF599F433B7}" sibTransId="{3BF38985-0D34-4EFA-BC2A-D653EA644963}"/>
    <dgm:cxn modelId="{60AD37F0-5E85-144D-B784-B524D03A3098}" type="presOf" srcId="{A6F3F3B9-3352-4681-BB30-1F6491FA9BCD}" destId="{60256F5F-82CC-9241-B057-4AE2DCC90FB7}" srcOrd="0" destOrd="0" presId="urn:microsoft.com/office/officeart/2005/8/layout/bProcess4"/>
    <dgm:cxn modelId="{07EA43F9-63A1-E04A-B037-47ACD96A38F1}" type="presOf" srcId="{828B2269-CD97-43A9-9ED5-C9C670E350B6}" destId="{9198C785-9AFD-3947-9692-0AF2089F31B2}" srcOrd="0" destOrd="0" presId="urn:microsoft.com/office/officeart/2005/8/layout/bProcess4"/>
    <dgm:cxn modelId="{65D9791B-BE13-604F-B86A-1C0D085FE33C}" type="presParOf" srcId="{F2749686-1788-6C45-B08D-6E1CCA28C158}" destId="{AAF349BD-F594-6D40-A5FB-2AE4F5C3207C}" srcOrd="0" destOrd="0" presId="urn:microsoft.com/office/officeart/2005/8/layout/bProcess4"/>
    <dgm:cxn modelId="{25ED72C5-ECDE-9643-8B7D-0768FCABB517}" type="presParOf" srcId="{AAF349BD-F594-6D40-A5FB-2AE4F5C3207C}" destId="{201735B0-611B-6F4C-9CF1-64BE834EA226}" srcOrd="0" destOrd="0" presId="urn:microsoft.com/office/officeart/2005/8/layout/bProcess4"/>
    <dgm:cxn modelId="{FBBFFE1F-E229-4A46-B1FC-6D38A628FE2E}" type="presParOf" srcId="{AAF349BD-F594-6D40-A5FB-2AE4F5C3207C}" destId="{225FCAB3-EF88-424E-B2D3-EDC1FDFE0DFE}" srcOrd="1" destOrd="0" presId="urn:microsoft.com/office/officeart/2005/8/layout/bProcess4"/>
    <dgm:cxn modelId="{D0858226-957C-7649-86CB-DCA16DD5D620}" type="presParOf" srcId="{F2749686-1788-6C45-B08D-6E1CCA28C158}" destId="{CFBE6920-ECFB-574B-8DCA-0DE21782C3E3}" srcOrd="1" destOrd="0" presId="urn:microsoft.com/office/officeart/2005/8/layout/bProcess4"/>
    <dgm:cxn modelId="{7A67023E-C4F0-9743-A4D2-3F6FF0A398EA}" type="presParOf" srcId="{F2749686-1788-6C45-B08D-6E1CCA28C158}" destId="{012DEA9E-9426-6F4C-8D45-EB1120EF70F9}" srcOrd="2" destOrd="0" presId="urn:microsoft.com/office/officeart/2005/8/layout/bProcess4"/>
    <dgm:cxn modelId="{FF305F23-5428-A245-992E-CFE184723A5F}" type="presParOf" srcId="{012DEA9E-9426-6F4C-8D45-EB1120EF70F9}" destId="{2BFEB616-7818-2241-8565-F6F467396D94}" srcOrd="0" destOrd="0" presId="urn:microsoft.com/office/officeart/2005/8/layout/bProcess4"/>
    <dgm:cxn modelId="{8B7E4527-A5C1-4C44-ACED-A15985C51FF1}" type="presParOf" srcId="{012DEA9E-9426-6F4C-8D45-EB1120EF70F9}" destId="{9198C785-9AFD-3947-9692-0AF2089F31B2}" srcOrd="1" destOrd="0" presId="urn:microsoft.com/office/officeart/2005/8/layout/bProcess4"/>
    <dgm:cxn modelId="{608E575A-ABAA-4B47-A485-254389F5EA98}" type="presParOf" srcId="{F2749686-1788-6C45-B08D-6E1CCA28C158}" destId="{DED91224-4E00-C34F-8F09-FE7A14692FC6}" srcOrd="3" destOrd="0" presId="urn:microsoft.com/office/officeart/2005/8/layout/bProcess4"/>
    <dgm:cxn modelId="{86F85B6A-8647-4B40-A1AD-D1B264EB8CAE}" type="presParOf" srcId="{F2749686-1788-6C45-B08D-6E1CCA28C158}" destId="{139B3512-9E8B-6649-95FF-36E875EFFEDE}" srcOrd="4" destOrd="0" presId="urn:microsoft.com/office/officeart/2005/8/layout/bProcess4"/>
    <dgm:cxn modelId="{681E2448-915A-D349-8352-E353ABBA7046}" type="presParOf" srcId="{139B3512-9E8B-6649-95FF-36E875EFFEDE}" destId="{B82E4BF4-3195-5E41-B605-4F738D22FE76}" srcOrd="0" destOrd="0" presId="urn:microsoft.com/office/officeart/2005/8/layout/bProcess4"/>
    <dgm:cxn modelId="{6D4A9782-83E6-DB4F-B361-2EC0DF2389AC}" type="presParOf" srcId="{139B3512-9E8B-6649-95FF-36E875EFFEDE}" destId="{60256F5F-82CC-9241-B057-4AE2DCC90FB7}" srcOrd="1" destOrd="0" presId="urn:microsoft.com/office/officeart/2005/8/layout/bProcess4"/>
    <dgm:cxn modelId="{0B0D3551-D611-2B4C-801D-094BCE847909}" type="presParOf" srcId="{F2749686-1788-6C45-B08D-6E1CCA28C158}" destId="{399F2827-DA02-E94B-AE99-7AB952577517}" srcOrd="5" destOrd="0" presId="urn:microsoft.com/office/officeart/2005/8/layout/bProcess4"/>
    <dgm:cxn modelId="{88F12CF8-87E7-B240-A422-86AFC4F6A5B2}" type="presParOf" srcId="{F2749686-1788-6C45-B08D-6E1CCA28C158}" destId="{C6FFD139-BA21-A64E-A1EE-2AA9897A6D5D}" srcOrd="6" destOrd="0" presId="urn:microsoft.com/office/officeart/2005/8/layout/bProcess4"/>
    <dgm:cxn modelId="{3A45B763-6ADE-FE4F-A9B0-953CA292A286}" type="presParOf" srcId="{C6FFD139-BA21-A64E-A1EE-2AA9897A6D5D}" destId="{9FE47048-1877-7242-AED0-4D2507247094}" srcOrd="0" destOrd="0" presId="urn:microsoft.com/office/officeart/2005/8/layout/bProcess4"/>
    <dgm:cxn modelId="{DAE1DBF1-7865-2142-9A2C-38EC5343C8C1}" type="presParOf" srcId="{C6FFD139-BA21-A64E-A1EE-2AA9897A6D5D}" destId="{94FAC902-0710-A44D-9AFD-FD6A64C6CB0B}" srcOrd="1" destOrd="0" presId="urn:microsoft.com/office/officeart/2005/8/layout/bProcess4"/>
    <dgm:cxn modelId="{3F9746F5-2B6E-5049-B6BC-CCC4FABBC75A}" type="presParOf" srcId="{F2749686-1788-6C45-B08D-6E1CCA28C158}" destId="{5B9DC573-9EAB-0244-A814-2EF2180F9465}" srcOrd="7" destOrd="0" presId="urn:microsoft.com/office/officeart/2005/8/layout/bProcess4"/>
    <dgm:cxn modelId="{6C0BB59A-C88A-1846-A096-B6DCD6B2218E}" type="presParOf" srcId="{F2749686-1788-6C45-B08D-6E1CCA28C158}" destId="{00AC2A82-7F50-7B4C-A9C3-D25C512C562F}" srcOrd="8" destOrd="0" presId="urn:microsoft.com/office/officeart/2005/8/layout/bProcess4"/>
    <dgm:cxn modelId="{3C732937-1A49-6E4D-8F00-D3284A269ABE}" type="presParOf" srcId="{00AC2A82-7F50-7B4C-A9C3-D25C512C562F}" destId="{06E855F9-9DE4-6648-AE91-AAEAA12B8A21}" srcOrd="0" destOrd="0" presId="urn:microsoft.com/office/officeart/2005/8/layout/bProcess4"/>
    <dgm:cxn modelId="{3C3AF4CB-22E2-024F-B854-E7149AA5DB25}" type="presParOf" srcId="{00AC2A82-7F50-7B4C-A9C3-D25C512C562F}" destId="{FB175FF0-F20C-EE4F-9BE9-715A92A57631}" srcOrd="1" destOrd="0" presId="urn:microsoft.com/office/officeart/2005/8/layout/bProcess4"/>
    <dgm:cxn modelId="{7C0522E5-7A68-9842-AA2E-045A2E2C23F9}" type="presParOf" srcId="{F2749686-1788-6C45-B08D-6E1CCA28C158}" destId="{72C1CC0F-10FD-DB4C-BFDA-3BF6DC42E31B}" srcOrd="9" destOrd="0" presId="urn:microsoft.com/office/officeart/2005/8/layout/bProcess4"/>
    <dgm:cxn modelId="{67173C0D-7796-3545-BB18-F70023BFD7A3}" type="presParOf" srcId="{F2749686-1788-6C45-B08D-6E1CCA28C158}" destId="{BAB019AA-BFEC-714A-A8A2-DE88B87C5F4D}" srcOrd="10" destOrd="0" presId="urn:microsoft.com/office/officeart/2005/8/layout/bProcess4"/>
    <dgm:cxn modelId="{4C913B04-2166-6B4A-BA86-849CAAC53531}" type="presParOf" srcId="{BAB019AA-BFEC-714A-A8A2-DE88B87C5F4D}" destId="{DF345795-76F8-F947-8770-7E05ED9BE477}" srcOrd="0" destOrd="0" presId="urn:microsoft.com/office/officeart/2005/8/layout/bProcess4"/>
    <dgm:cxn modelId="{B6E9905A-0CE9-524F-AEA5-60DE79B8ABE7}" type="presParOf" srcId="{BAB019AA-BFEC-714A-A8A2-DE88B87C5F4D}" destId="{152B9776-3E9C-5343-AFBF-2E53258039F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AE83F4-89F5-4F1C-92B4-AD46D87B694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C433A5-0205-4A80-9706-95B84BA4914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FILTER Excel Generated Function</a:t>
          </a:r>
        </a:p>
      </dgm:t>
    </dgm:pt>
    <dgm:pt modelId="{2C93F8D5-1E57-4AFA-9F89-B6B0E0FB9E56}" type="parTrans" cxnId="{27B3250D-1A83-4A2B-B07C-148D6D27D0B2}">
      <dgm:prSet/>
      <dgm:spPr/>
      <dgm:t>
        <a:bodyPr/>
        <a:lstStyle/>
        <a:p>
          <a:endParaRPr lang="en-US"/>
        </a:p>
      </dgm:t>
    </dgm:pt>
    <dgm:pt modelId="{7E88D77D-1596-497B-B02D-79EC08B942C7}" type="sibTrans" cxnId="{27B3250D-1A83-4A2B-B07C-148D6D27D0B2}">
      <dgm:prSet/>
      <dgm:spPr/>
      <dgm:t>
        <a:bodyPr/>
        <a:lstStyle/>
        <a:p>
          <a:endParaRPr lang="en-US"/>
        </a:p>
      </dgm:t>
    </dgm:pt>
    <dgm:pt modelId="{7176CFA8-D189-4742-9432-A87CB99E984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MIN and MAX Excel Generated Functions</a:t>
          </a:r>
        </a:p>
      </dgm:t>
    </dgm:pt>
    <dgm:pt modelId="{0E41DB17-9581-4F05-89E6-15614685928F}" type="parTrans" cxnId="{323B76A2-0B9D-4F57-B14B-87C0F27BB5BE}">
      <dgm:prSet/>
      <dgm:spPr/>
      <dgm:t>
        <a:bodyPr/>
        <a:lstStyle/>
        <a:p>
          <a:endParaRPr lang="en-US"/>
        </a:p>
      </dgm:t>
    </dgm:pt>
    <dgm:pt modelId="{5CD3AFD2-592D-401F-BDB5-1F55AD35FE7B}" type="sibTrans" cxnId="{323B76A2-0B9D-4F57-B14B-87C0F27BB5BE}">
      <dgm:prSet/>
      <dgm:spPr/>
      <dgm:t>
        <a:bodyPr/>
        <a:lstStyle/>
        <a:p>
          <a:endParaRPr lang="en-US"/>
        </a:p>
      </dgm:t>
    </dgm:pt>
    <dgm:pt modelId="{DB328364-2E04-4793-9211-96491DE458F7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Data Validation Tool </a:t>
          </a:r>
        </a:p>
      </dgm:t>
    </dgm:pt>
    <dgm:pt modelId="{A6CBAFC1-0E25-4165-A061-BDCD3D76F26C}" type="parTrans" cxnId="{5AB7DAEA-0138-492D-82D4-10D0C157AE43}">
      <dgm:prSet/>
      <dgm:spPr/>
      <dgm:t>
        <a:bodyPr/>
        <a:lstStyle/>
        <a:p>
          <a:endParaRPr lang="en-US"/>
        </a:p>
      </dgm:t>
    </dgm:pt>
    <dgm:pt modelId="{7BA211D1-C472-4AD2-8A13-6FF44AD85F10}" type="sibTrans" cxnId="{5AB7DAEA-0138-492D-82D4-10D0C157AE43}">
      <dgm:prSet/>
      <dgm:spPr/>
      <dgm:t>
        <a:bodyPr/>
        <a:lstStyle/>
        <a:p>
          <a:endParaRPr lang="en-US"/>
        </a:p>
      </dgm:t>
    </dgm:pt>
    <dgm:pt modelId="{4717B0EF-35CE-4E7C-B940-84040388EA0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INDEX Excel Generated Function </a:t>
          </a:r>
        </a:p>
      </dgm:t>
    </dgm:pt>
    <dgm:pt modelId="{0D7D5D0F-0DBB-48B1-AC21-D4DDB1BD0533}" type="parTrans" cxnId="{98DFB130-BF72-4A88-94D3-724F60DDA82F}">
      <dgm:prSet/>
      <dgm:spPr/>
      <dgm:t>
        <a:bodyPr/>
        <a:lstStyle/>
        <a:p>
          <a:endParaRPr lang="en-US"/>
        </a:p>
      </dgm:t>
    </dgm:pt>
    <dgm:pt modelId="{8B79600B-4CD1-4910-A2DF-BDBAF3711A44}" type="sibTrans" cxnId="{98DFB130-BF72-4A88-94D3-724F60DDA82F}">
      <dgm:prSet/>
      <dgm:spPr/>
      <dgm:t>
        <a:bodyPr/>
        <a:lstStyle/>
        <a:p>
          <a:endParaRPr lang="en-US"/>
        </a:p>
      </dgm:t>
    </dgm:pt>
    <dgm:pt modelId="{2E52465B-9B22-464F-A631-186D627555FE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MATCH Excel Generated Function </a:t>
          </a:r>
        </a:p>
      </dgm:t>
    </dgm:pt>
    <dgm:pt modelId="{FA73418F-AB13-465D-9E62-3C1B39FD5D33}" type="parTrans" cxnId="{64496DEF-33EA-4624-ADB4-95112CBE4703}">
      <dgm:prSet/>
      <dgm:spPr/>
      <dgm:t>
        <a:bodyPr/>
        <a:lstStyle/>
        <a:p>
          <a:endParaRPr lang="en-US"/>
        </a:p>
      </dgm:t>
    </dgm:pt>
    <dgm:pt modelId="{88331934-64D3-4722-82B6-E434726071C3}" type="sibTrans" cxnId="{64496DEF-33EA-4624-ADB4-95112CBE4703}">
      <dgm:prSet/>
      <dgm:spPr/>
      <dgm:t>
        <a:bodyPr/>
        <a:lstStyle/>
        <a:p>
          <a:endParaRPr lang="en-US"/>
        </a:p>
      </dgm:t>
    </dgm:pt>
    <dgm:pt modelId="{0F11FB6D-ACAC-4595-A846-D6F6C1CDA35A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Dynamic Graphs and Scatterplots</a:t>
          </a:r>
        </a:p>
      </dgm:t>
    </dgm:pt>
    <dgm:pt modelId="{51C3720E-5AA8-46CF-841D-5D1F43A2B1FE}" type="parTrans" cxnId="{2115B37E-ED29-4D62-ABC2-4A2B20BAA096}">
      <dgm:prSet/>
      <dgm:spPr/>
      <dgm:t>
        <a:bodyPr/>
        <a:lstStyle/>
        <a:p>
          <a:endParaRPr lang="en-US"/>
        </a:p>
      </dgm:t>
    </dgm:pt>
    <dgm:pt modelId="{158D2BA8-F375-4B06-A75D-620F3D3B139B}" type="sibTrans" cxnId="{2115B37E-ED29-4D62-ABC2-4A2B20BAA096}">
      <dgm:prSet/>
      <dgm:spPr/>
      <dgm:t>
        <a:bodyPr/>
        <a:lstStyle/>
        <a:p>
          <a:endParaRPr lang="en-US"/>
        </a:p>
      </dgm:t>
    </dgm:pt>
    <dgm:pt modelId="{E82AD311-EA1C-4B93-8D50-610526B1A608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Cell Referencing </a:t>
          </a:r>
        </a:p>
      </dgm:t>
    </dgm:pt>
    <dgm:pt modelId="{D0A5506F-F331-4B7E-BE92-78F5487070B6}" type="parTrans" cxnId="{E18FEB3F-57D2-488C-81A3-C93DFAAB38C8}">
      <dgm:prSet/>
      <dgm:spPr/>
      <dgm:t>
        <a:bodyPr/>
        <a:lstStyle/>
        <a:p>
          <a:endParaRPr lang="en-US"/>
        </a:p>
      </dgm:t>
    </dgm:pt>
    <dgm:pt modelId="{0EC9F784-E7AB-4726-8455-5AB4648995E3}" type="sibTrans" cxnId="{E18FEB3F-57D2-488C-81A3-C93DFAAB38C8}">
      <dgm:prSet/>
      <dgm:spPr/>
      <dgm:t>
        <a:bodyPr/>
        <a:lstStyle/>
        <a:p>
          <a:endParaRPr lang="en-US"/>
        </a:p>
      </dgm:t>
    </dgm:pt>
    <dgm:pt modelId="{996A883E-2629-4AF5-AD56-F4B612D66A90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Using fn+f4 to make excel data ranges dynamic or static</a:t>
          </a:r>
        </a:p>
      </dgm:t>
    </dgm:pt>
    <dgm:pt modelId="{AD792902-4E6D-43BF-83C6-7D691001664A}" type="parTrans" cxnId="{3B978EC4-4F85-4694-A3A6-8FE46C12490E}">
      <dgm:prSet/>
      <dgm:spPr/>
      <dgm:t>
        <a:bodyPr/>
        <a:lstStyle/>
        <a:p>
          <a:endParaRPr lang="en-US"/>
        </a:p>
      </dgm:t>
    </dgm:pt>
    <dgm:pt modelId="{19A17844-E805-462D-AB15-19111516C8C0}" type="sibTrans" cxnId="{3B978EC4-4F85-4694-A3A6-8FE46C12490E}">
      <dgm:prSet/>
      <dgm:spPr/>
      <dgm:t>
        <a:bodyPr/>
        <a:lstStyle/>
        <a:p>
          <a:endParaRPr lang="en-US"/>
        </a:p>
      </dgm:t>
    </dgm:pt>
    <dgm:pt modelId="{880D0172-1612-476A-8B6A-FDA1D7593B6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Workbook Formatting</a:t>
          </a:r>
        </a:p>
      </dgm:t>
    </dgm:pt>
    <dgm:pt modelId="{4126BF77-D423-4B8A-9945-DD199F4F9D2C}" type="parTrans" cxnId="{ED4FE9BA-AA48-4A91-B124-1F7D6DA486D2}">
      <dgm:prSet/>
      <dgm:spPr/>
      <dgm:t>
        <a:bodyPr/>
        <a:lstStyle/>
        <a:p>
          <a:endParaRPr lang="en-US"/>
        </a:p>
      </dgm:t>
    </dgm:pt>
    <dgm:pt modelId="{C57AEFA5-1A38-45FC-9938-1E1DC1FAF84D}" type="sibTrans" cxnId="{ED4FE9BA-AA48-4A91-B124-1F7D6DA486D2}">
      <dgm:prSet/>
      <dgm:spPr/>
      <dgm:t>
        <a:bodyPr/>
        <a:lstStyle/>
        <a:p>
          <a:endParaRPr lang="en-US"/>
        </a:p>
      </dgm:t>
    </dgm:pt>
    <dgm:pt modelId="{7D58FF76-E56E-2942-8A4F-9EA7254E4F1D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Interactive Chart Titles and TEXT Excel Generated Function </a:t>
          </a:r>
        </a:p>
      </dgm:t>
    </dgm:pt>
    <dgm:pt modelId="{AF6BF546-8F4C-6540-A296-87C9CF1B4B69}" type="parTrans" cxnId="{4D2D1761-785E-3245-AC4B-32989A5CC567}">
      <dgm:prSet/>
      <dgm:spPr/>
      <dgm:t>
        <a:bodyPr/>
        <a:lstStyle/>
        <a:p>
          <a:endParaRPr lang="en-US"/>
        </a:p>
      </dgm:t>
    </dgm:pt>
    <dgm:pt modelId="{5719E7E8-BBBF-6341-A9E9-ADFED5B3287C}" type="sibTrans" cxnId="{4D2D1761-785E-3245-AC4B-32989A5CC567}">
      <dgm:prSet/>
      <dgm:spPr/>
      <dgm:t>
        <a:bodyPr/>
        <a:lstStyle/>
        <a:p>
          <a:endParaRPr lang="en-US"/>
        </a:p>
      </dgm:t>
    </dgm:pt>
    <dgm:pt modelId="{6B4DBE57-652C-564D-B4FB-4905239F0159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MAXIFS Excel Generated Function </a:t>
          </a:r>
        </a:p>
      </dgm:t>
    </dgm:pt>
    <dgm:pt modelId="{470DEC0F-6366-B843-985E-FFFBEA92C8BE}" type="parTrans" cxnId="{DE4A374D-1535-5347-97E2-2EF486EE0A4B}">
      <dgm:prSet/>
      <dgm:spPr/>
      <dgm:t>
        <a:bodyPr/>
        <a:lstStyle/>
        <a:p>
          <a:endParaRPr lang="en-US"/>
        </a:p>
      </dgm:t>
    </dgm:pt>
    <dgm:pt modelId="{AE84D471-A5BF-0E43-A993-9A33051894DF}" type="sibTrans" cxnId="{DE4A374D-1535-5347-97E2-2EF486EE0A4B}">
      <dgm:prSet/>
      <dgm:spPr/>
      <dgm:t>
        <a:bodyPr/>
        <a:lstStyle/>
        <a:p>
          <a:endParaRPr lang="en-US"/>
        </a:p>
      </dgm:t>
    </dgm:pt>
    <dgm:pt modelId="{3727902F-F64F-1747-8254-2F8F3CEA634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Excel's "Solver" tool</a:t>
          </a:r>
        </a:p>
      </dgm:t>
    </dgm:pt>
    <dgm:pt modelId="{F97EA9FC-FB66-204A-9C98-7EFDF65C8CD9}" type="parTrans" cxnId="{C473E2FA-7415-7946-951A-BEBB23800651}">
      <dgm:prSet/>
      <dgm:spPr/>
      <dgm:t>
        <a:bodyPr/>
        <a:lstStyle/>
        <a:p>
          <a:endParaRPr lang="en-US"/>
        </a:p>
      </dgm:t>
    </dgm:pt>
    <dgm:pt modelId="{B66AD94E-F264-8545-A375-7AD7BEA4BFB0}" type="sibTrans" cxnId="{C473E2FA-7415-7946-951A-BEBB23800651}">
      <dgm:prSet/>
      <dgm:spPr/>
      <dgm:t>
        <a:bodyPr/>
        <a:lstStyle/>
        <a:p>
          <a:endParaRPr lang="en-US"/>
        </a:p>
      </dgm:t>
    </dgm:pt>
    <dgm:pt modelId="{62649DB6-BED9-284C-BA28-45D8F9FFE721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VLOOKUP Excel Generated Function</a:t>
          </a:r>
        </a:p>
      </dgm:t>
    </dgm:pt>
    <dgm:pt modelId="{C32DFB69-2B78-F54F-82A1-9B77C5A4DBF1}" type="parTrans" cxnId="{811E66FC-F54A-C547-9B26-6BA9631597F2}">
      <dgm:prSet/>
      <dgm:spPr/>
      <dgm:t>
        <a:bodyPr/>
        <a:lstStyle/>
        <a:p>
          <a:endParaRPr lang="en-US"/>
        </a:p>
      </dgm:t>
    </dgm:pt>
    <dgm:pt modelId="{1162D2A7-D52E-3947-87D4-D04116D1225A}" type="sibTrans" cxnId="{811E66FC-F54A-C547-9B26-6BA9631597F2}">
      <dgm:prSet/>
      <dgm:spPr/>
      <dgm:t>
        <a:bodyPr/>
        <a:lstStyle/>
        <a:p>
          <a:endParaRPr lang="en-US"/>
        </a:p>
      </dgm:t>
    </dgm:pt>
    <dgm:pt modelId="{EC79D088-0592-B14E-A5A9-1882E4192216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YEAR, MONTH, and DAY Excel Generated Functions</a:t>
          </a:r>
        </a:p>
      </dgm:t>
    </dgm:pt>
    <dgm:pt modelId="{0E36122F-7565-DD4C-AAE6-D00C7A3C57CC}" type="parTrans" cxnId="{D195F118-47FA-F245-9B8A-7B75FFA28EDD}">
      <dgm:prSet/>
      <dgm:spPr/>
      <dgm:t>
        <a:bodyPr/>
        <a:lstStyle/>
        <a:p>
          <a:endParaRPr lang="en-US"/>
        </a:p>
      </dgm:t>
    </dgm:pt>
    <dgm:pt modelId="{9B69C340-EE3C-104E-B86C-792ADB2F453A}" type="sibTrans" cxnId="{D195F118-47FA-F245-9B8A-7B75FFA28EDD}">
      <dgm:prSet/>
      <dgm:spPr/>
      <dgm:t>
        <a:bodyPr/>
        <a:lstStyle/>
        <a:p>
          <a:endParaRPr lang="en-US"/>
        </a:p>
      </dgm:t>
    </dgm:pt>
    <dgm:pt modelId="{B0283380-E110-E348-A2C7-3592C05609D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ISERROR, ISNUMBER, and IFERROR Excel Generated Functions</a:t>
          </a:r>
        </a:p>
      </dgm:t>
    </dgm:pt>
    <dgm:pt modelId="{94F0BE3A-7047-F34E-B37D-1C8532F66EFE}" type="parTrans" cxnId="{8D6B17D4-A2A1-E44D-A35A-4B6F8FED7763}">
      <dgm:prSet/>
      <dgm:spPr/>
      <dgm:t>
        <a:bodyPr/>
        <a:lstStyle/>
        <a:p>
          <a:endParaRPr lang="en-US"/>
        </a:p>
      </dgm:t>
    </dgm:pt>
    <dgm:pt modelId="{0E49EBF9-6EF3-B649-9B7B-E875DC1901DA}" type="sibTrans" cxnId="{8D6B17D4-A2A1-E44D-A35A-4B6F8FED7763}">
      <dgm:prSet/>
      <dgm:spPr/>
      <dgm:t>
        <a:bodyPr/>
        <a:lstStyle/>
        <a:p>
          <a:endParaRPr lang="en-US"/>
        </a:p>
      </dgm:t>
    </dgm:pt>
    <dgm:pt modelId="{6DB58D4F-C93B-F14C-9175-86BCC6B6AD20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IF and AND Excel Generated Functions</a:t>
          </a:r>
        </a:p>
      </dgm:t>
    </dgm:pt>
    <dgm:pt modelId="{19487369-2727-D546-8E9B-8EEEC4ED42FB}" type="parTrans" cxnId="{8830B1CA-72FF-D54F-9D0B-480A5B4F8385}">
      <dgm:prSet/>
      <dgm:spPr/>
      <dgm:t>
        <a:bodyPr/>
        <a:lstStyle/>
        <a:p>
          <a:endParaRPr lang="en-US"/>
        </a:p>
      </dgm:t>
    </dgm:pt>
    <dgm:pt modelId="{705549A4-5578-8F4A-88FB-1C4D2CB45694}" type="sibTrans" cxnId="{8830B1CA-72FF-D54F-9D0B-480A5B4F8385}">
      <dgm:prSet/>
      <dgm:spPr/>
      <dgm:t>
        <a:bodyPr/>
        <a:lstStyle/>
        <a:p>
          <a:endParaRPr lang="en-US"/>
        </a:p>
      </dgm:t>
    </dgm:pt>
    <dgm:pt modelId="{DE68982C-4EBF-9743-939B-BF4B14DBBB70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Graph Formatting</a:t>
          </a:r>
        </a:p>
      </dgm:t>
    </dgm:pt>
    <dgm:pt modelId="{C4DB31C7-F573-1440-809C-8D203ADF3395}" type="parTrans" cxnId="{1408ADA1-9B32-674B-B84A-562403A0E6FD}">
      <dgm:prSet/>
      <dgm:spPr/>
      <dgm:t>
        <a:bodyPr/>
        <a:lstStyle/>
        <a:p>
          <a:endParaRPr lang="en-US"/>
        </a:p>
      </dgm:t>
    </dgm:pt>
    <dgm:pt modelId="{875145B3-076B-B046-9E27-158D6EBBF06C}" type="sibTrans" cxnId="{1408ADA1-9B32-674B-B84A-562403A0E6FD}">
      <dgm:prSet/>
      <dgm:spPr/>
      <dgm:t>
        <a:bodyPr/>
        <a:lstStyle/>
        <a:p>
          <a:endParaRPr lang="en-US"/>
        </a:p>
      </dgm:t>
    </dgm:pt>
    <dgm:pt modelId="{249A1066-43EA-6F40-B38A-10BF2D33063C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Arial Rounded MT Bold" panose="020F0704030504030204" pitchFamily="34" charset="77"/>
            </a:rPr>
            <a:t>LN and STDEV.S Excel Generated Functions </a:t>
          </a:r>
        </a:p>
      </dgm:t>
    </dgm:pt>
    <dgm:pt modelId="{399927D9-C2BE-2F42-BD98-57C909F23292}" type="parTrans" cxnId="{0CB482B4-94A1-7C4C-8585-339DC5BF893F}">
      <dgm:prSet/>
      <dgm:spPr/>
      <dgm:t>
        <a:bodyPr/>
        <a:lstStyle/>
        <a:p>
          <a:endParaRPr lang="en-US"/>
        </a:p>
      </dgm:t>
    </dgm:pt>
    <dgm:pt modelId="{22374180-86ED-BB45-B391-D42F01106B47}" type="sibTrans" cxnId="{0CB482B4-94A1-7C4C-8585-339DC5BF893F}">
      <dgm:prSet/>
      <dgm:spPr/>
      <dgm:t>
        <a:bodyPr/>
        <a:lstStyle/>
        <a:p>
          <a:endParaRPr lang="en-US"/>
        </a:p>
      </dgm:t>
    </dgm:pt>
    <dgm:pt modelId="{EDAA62B8-1099-7048-8052-37BF3D3FCB10}" type="pres">
      <dgm:prSet presAssocID="{2DAE83F4-89F5-4F1C-92B4-AD46D87B694D}" presName="diagram" presStyleCnt="0">
        <dgm:presLayoutVars>
          <dgm:dir/>
          <dgm:resizeHandles val="exact"/>
        </dgm:presLayoutVars>
      </dgm:prSet>
      <dgm:spPr/>
    </dgm:pt>
    <dgm:pt modelId="{F94851BC-B55E-234E-BFC9-900C8E6746D5}" type="pres">
      <dgm:prSet presAssocID="{66C433A5-0205-4A80-9706-95B84BA49143}" presName="node" presStyleLbl="node1" presStyleIdx="0" presStyleCnt="18">
        <dgm:presLayoutVars>
          <dgm:bulletEnabled val="1"/>
        </dgm:presLayoutVars>
      </dgm:prSet>
      <dgm:spPr/>
    </dgm:pt>
    <dgm:pt modelId="{F8198F56-5CE9-C141-86FB-33E9F8875BB6}" type="pres">
      <dgm:prSet presAssocID="{7E88D77D-1596-497B-B02D-79EC08B942C7}" presName="sibTrans" presStyleCnt="0"/>
      <dgm:spPr/>
    </dgm:pt>
    <dgm:pt modelId="{C6841DF2-FCDB-D345-B24C-23911AAAFAB7}" type="pres">
      <dgm:prSet presAssocID="{7176CFA8-D189-4742-9432-A87CB99E9842}" presName="node" presStyleLbl="node1" presStyleIdx="1" presStyleCnt="18">
        <dgm:presLayoutVars>
          <dgm:bulletEnabled val="1"/>
        </dgm:presLayoutVars>
      </dgm:prSet>
      <dgm:spPr/>
    </dgm:pt>
    <dgm:pt modelId="{55393030-8CB6-FB47-91CC-400D906FF2B0}" type="pres">
      <dgm:prSet presAssocID="{5CD3AFD2-592D-401F-BDB5-1F55AD35FE7B}" presName="sibTrans" presStyleCnt="0"/>
      <dgm:spPr/>
    </dgm:pt>
    <dgm:pt modelId="{A75EBFBE-73EF-C648-8CCB-BB895A3399CE}" type="pres">
      <dgm:prSet presAssocID="{DB328364-2E04-4793-9211-96491DE458F7}" presName="node" presStyleLbl="node1" presStyleIdx="2" presStyleCnt="18">
        <dgm:presLayoutVars>
          <dgm:bulletEnabled val="1"/>
        </dgm:presLayoutVars>
      </dgm:prSet>
      <dgm:spPr/>
    </dgm:pt>
    <dgm:pt modelId="{BE52D2FE-1D9C-7F42-9F3E-E68C7268F0BC}" type="pres">
      <dgm:prSet presAssocID="{7BA211D1-C472-4AD2-8A13-6FF44AD85F10}" presName="sibTrans" presStyleCnt="0"/>
      <dgm:spPr/>
    </dgm:pt>
    <dgm:pt modelId="{5DCC0096-30E4-AA41-BFAC-667A413331CB}" type="pres">
      <dgm:prSet presAssocID="{4717B0EF-35CE-4E7C-B940-84040388EA03}" presName="node" presStyleLbl="node1" presStyleIdx="3" presStyleCnt="18">
        <dgm:presLayoutVars>
          <dgm:bulletEnabled val="1"/>
        </dgm:presLayoutVars>
      </dgm:prSet>
      <dgm:spPr/>
    </dgm:pt>
    <dgm:pt modelId="{8AEE3CB7-2F7B-CB4F-8BA7-AF9D2BD7E1AE}" type="pres">
      <dgm:prSet presAssocID="{8B79600B-4CD1-4910-A2DF-BDBAF3711A44}" presName="sibTrans" presStyleCnt="0"/>
      <dgm:spPr/>
    </dgm:pt>
    <dgm:pt modelId="{621DA318-11D3-E94C-BBBC-32FAC3C829FD}" type="pres">
      <dgm:prSet presAssocID="{2E52465B-9B22-464F-A631-186D627555FE}" presName="node" presStyleLbl="node1" presStyleIdx="4" presStyleCnt="18">
        <dgm:presLayoutVars>
          <dgm:bulletEnabled val="1"/>
        </dgm:presLayoutVars>
      </dgm:prSet>
      <dgm:spPr/>
    </dgm:pt>
    <dgm:pt modelId="{7B763A24-00B0-8949-BBAF-3AC585CEBA38}" type="pres">
      <dgm:prSet presAssocID="{88331934-64D3-4722-82B6-E434726071C3}" presName="sibTrans" presStyleCnt="0"/>
      <dgm:spPr/>
    </dgm:pt>
    <dgm:pt modelId="{20913E95-4D06-C74C-A9EE-767BF88DE3E1}" type="pres">
      <dgm:prSet presAssocID="{0F11FB6D-ACAC-4595-A846-D6F6C1CDA35A}" presName="node" presStyleLbl="node1" presStyleIdx="5" presStyleCnt="18">
        <dgm:presLayoutVars>
          <dgm:bulletEnabled val="1"/>
        </dgm:presLayoutVars>
      </dgm:prSet>
      <dgm:spPr/>
    </dgm:pt>
    <dgm:pt modelId="{64A20BC6-CCD3-6847-8039-9FA9EA3253AA}" type="pres">
      <dgm:prSet presAssocID="{158D2BA8-F375-4B06-A75D-620F3D3B139B}" presName="sibTrans" presStyleCnt="0"/>
      <dgm:spPr/>
    </dgm:pt>
    <dgm:pt modelId="{12B46922-BD69-2B49-A9B8-C22C6C03F337}" type="pres">
      <dgm:prSet presAssocID="{E82AD311-EA1C-4B93-8D50-610526B1A608}" presName="node" presStyleLbl="node1" presStyleIdx="6" presStyleCnt="18">
        <dgm:presLayoutVars>
          <dgm:bulletEnabled val="1"/>
        </dgm:presLayoutVars>
      </dgm:prSet>
      <dgm:spPr/>
    </dgm:pt>
    <dgm:pt modelId="{377AD32F-79C5-874A-A3EE-6075ED8F8A9E}" type="pres">
      <dgm:prSet presAssocID="{0EC9F784-E7AB-4726-8455-5AB4648995E3}" presName="sibTrans" presStyleCnt="0"/>
      <dgm:spPr/>
    </dgm:pt>
    <dgm:pt modelId="{51D4FE2D-E4CB-D746-B0D8-278BAD16EB0E}" type="pres">
      <dgm:prSet presAssocID="{996A883E-2629-4AF5-AD56-F4B612D66A90}" presName="node" presStyleLbl="node1" presStyleIdx="7" presStyleCnt="18">
        <dgm:presLayoutVars>
          <dgm:bulletEnabled val="1"/>
        </dgm:presLayoutVars>
      </dgm:prSet>
      <dgm:spPr/>
    </dgm:pt>
    <dgm:pt modelId="{8625AFC5-53B6-9341-9FC5-3C6715BB1BB0}" type="pres">
      <dgm:prSet presAssocID="{19A17844-E805-462D-AB15-19111516C8C0}" presName="sibTrans" presStyleCnt="0"/>
      <dgm:spPr/>
    </dgm:pt>
    <dgm:pt modelId="{9AD1586A-EBF0-D647-B381-46FF9E0D0C12}" type="pres">
      <dgm:prSet presAssocID="{880D0172-1612-476A-8B6A-FDA1D7593B63}" presName="node" presStyleLbl="node1" presStyleIdx="8" presStyleCnt="18">
        <dgm:presLayoutVars>
          <dgm:bulletEnabled val="1"/>
        </dgm:presLayoutVars>
      </dgm:prSet>
      <dgm:spPr/>
    </dgm:pt>
    <dgm:pt modelId="{FD99B19E-9C06-1A4B-A024-B543EE12E09C}" type="pres">
      <dgm:prSet presAssocID="{C57AEFA5-1A38-45FC-9938-1E1DC1FAF84D}" presName="sibTrans" presStyleCnt="0"/>
      <dgm:spPr/>
    </dgm:pt>
    <dgm:pt modelId="{933AE2B0-35C4-6747-96E8-68E958F353E5}" type="pres">
      <dgm:prSet presAssocID="{7D58FF76-E56E-2942-8A4F-9EA7254E4F1D}" presName="node" presStyleLbl="node1" presStyleIdx="9" presStyleCnt="18">
        <dgm:presLayoutVars>
          <dgm:bulletEnabled val="1"/>
        </dgm:presLayoutVars>
      </dgm:prSet>
      <dgm:spPr/>
    </dgm:pt>
    <dgm:pt modelId="{9F327E5D-711B-1745-A5AD-7B4C5B7D996E}" type="pres">
      <dgm:prSet presAssocID="{5719E7E8-BBBF-6341-A9E9-ADFED5B3287C}" presName="sibTrans" presStyleCnt="0"/>
      <dgm:spPr/>
    </dgm:pt>
    <dgm:pt modelId="{325499F6-F140-7E42-80A9-CE353C787B85}" type="pres">
      <dgm:prSet presAssocID="{6B4DBE57-652C-564D-B4FB-4905239F0159}" presName="node" presStyleLbl="node1" presStyleIdx="10" presStyleCnt="18">
        <dgm:presLayoutVars>
          <dgm:bulletEnabled val="1"/>
        </dgm:presLayoutVars>
      </dgm:prSet>
      <dgm:spPr/>
    </dgm:pt>
    <dgm:pt modelId="{C53831F6-9CCC-1841-BE9A-6C607D603D1A}" type="pres">
      <dgm:prSet presAssocID="{AE84D471-A5BF-0E43-A993-9A33051894DF}" presName="sibTrans" presStyleCnt="0"/>
      <dgm:spPr/>
    </dgm:pt>
    <dgm:pt modelId="{22E24C29-99FF-9746-8FBA-A6D3CE6EE0C2}" type="pres">
      <dgm:prSet presAssocID="{249A1066-43EA-6F40-B38A-10BF2D33063C}" presName="node" presStyleLbl="node1" presStyleIdx="11" presStyleCnt="18">
        <dgm:presLayoutVars>
          <dgm:bulletEnabled val="1"/>
        </dgm:presLayoutVars>
      </dgm:prSet>
      <dgm:spPr/>
    </dgm:pt>
    <dgm:pt modelId="{813A758E-7841-2947-9691-F9306482D346}" type="pres">
      <dgm:prSet presAssocID="{22374180-86ED-BB45-B391-D42F01106B47}" presName="sibTrans" presStyleCnt="0"/>
      <dgm:spPr/>
    </dgm:pt>
    <dgm:pt modelId="{6A7DAA87-F518-D848-8C93-86865E6C542C}" type="pres">
      <dgm:prSet presAssocID="{3727902F-F64F-1747-8254-2F8F3CEA6343}" presName="node" presStyleLbl="node1" presStyleIdx="12" presStyleCnt="18">
        <dgm:presLayoutVars>
          <dgm:bulletEnabled val="1"/>
        </dgm:presLayoutVars>
      </dgm:prSet>
      <dgm:spPr/>
    </dgm:pt>
    <dgm:pt modelId="{3C9F5E39-CAF4-9843-87C4-D86A1E303DD1}" type="pres">
      <dgm:prSet presAssocID="{B66AD94E-F264-8545-A375-7AD7BEA4BFB0}" presName="sibTrans" presStyleCnt="0"/>
      <dgm:spPr/>
    </dgm:pt>
    <dgm:pt modelId="{CBFA98C6-B19D-DE45-990F-3CE053D57A43}" type="pres">
      <dgm:prSet presAssocID="{62649DB6-BED9-284C-BA28-45D8F9FFE721}" presName="node" presStyleLbl="node1" presStyleIdx="13" presStyleCnt="18">
        <dgm:presLayoutVars>
          <dgm:bulletEnabled val="1"/>
        </dgm:presLayoutVars>
      </dgm:prSet>
      <dgm:spPr/>
    </dgm:pt>
    <dgm:pt modelId="{4994E46D-B4BF-AD41-977D-C6FEEA629E9A}" type="pres">
      <dgm:prSet presAssocID="{1162D2A7-D52E-3947-87D4-D04116D1225A}" presName="sibTrans" presStyleCnt="0"/>
      <dgm:spPr/>
    </dgm:pt>
    <dgm:pt modelId="{0091BEF3-D8BB-C54D-B14D-8D136A768EB9}" type="pres">
      <dgm:prSet presAssocID="{EC79D088-0592-B14E-A5A9-1882E4192216}" presName="node" presStyleLbl="node1" presStyleIdx="14" presStyleCnt="18">
        <dgm:presLayoutVars>
          <dgm:bulletEnabled val="1"/>
        </dgm:presLayoutVars>
      </dgm:prSet>
      <dgm:spPr/>
    </dgm:pt>
    <dgm:pt modelId="{005DB359-2D98-784C-BC7A-B3DC72A31844}" type="pres">
      <dgm:prSet presAssocID="{9B69C340-EE3C-104E-B86C-792ADB2F453A}" presName="sibTrans" presStyleCnt="0"/>
      <dgm:spPr/>
    </dgm:pt>
    <dgm:pt modelId="{81C8B0F9-2DFA-7345-9369-521A710ABD95}" type="pres">
      <dgm:prSet presAssocID="{B0283380-E110-E348-A2C7-3592C05609D3}" presName="node" presStyleLbl="node1" presStyleIdx="15" presStyleCnt="18">
        <dgm:presLayoutVars>
          <dgm:bulletEnabled val="1"/>
        </dgm:presLayoutVars>
      </dgm:prSet>
      <dgm:spPr/>
    </dgm:pt>
    <dgm:pt modelId="{955D931B-32F1-FF43-9F55-7E2C652EFAFD}" type="pres">
      <dgm:prSet presAssocID="{0E49EBF9-6EF3-B649-9B7B-E875DC1901DA}" presName="sibTrans" presStyleCnt="0"/>
      <dgm:spPr/>
    </dgm:pt>
    <dgm:pt modelId="{392223B4-565E-0149-8133-F81B250DF235}" type="pres">
      <dgm:prSet presAssocID="{6DB58D4F-C93B-F14C-9175-86BCC6B6AD20}" presName="node" presStyleLbl="node1" presStyleIdx="16" presStyleCnt="18">
        <dgm:presLayoutVars>
          <dgm:bulletEnabled val="1"/>
        </dgm:presLayoutVars>
      </dgm:prSet>
      <dgm:spPr/>
    </dgm:pt>
    <dgm:pt modelId="{D8423924-C210-054D-9C5A-3A466C026BA9}" type="pres">
      <dgm:prSet presAssocID="{705549A4-5578-8F4A-88FB-1C4D2CB45694}" presName="sibTrans" presStyleCnt="0"/>
      <dgm:spPr/>
    </dgm:pt>
    <dgm:pt modelId="{3EC56903-12F4-7441-8C49-0D6B4471D6C0}" type="pres">
      <dgm:prSet presAssocID="{DE68982C-4EBF-9743-939B-BF4B14DBBB70}" presName="node" presStyleLbl="node1" presStyleIdx="17" presStyleCnt="18">
        <dgm:presLayoutVars>
          <dgm:bulletEnabled val="1"/>
        </dgm:presLayoutVars>
      </dgm:prSet>
      <dgm:spPr/>
    </dgm:pt>
  </dgm:ptLst>
  <dgm:cxnLst>
    <dgm:cxn modelId="{16285B09-E4D4-8B4B-8014-B9DA79B22B02}" type="presOf" srcId="{E82AD311-EA1C-4B93-8D50-610526B1A608}" destId="{12B46922-BD69-2B49-A9B8-C22C6C03F337}" srcOrd="0" destOrd="0" presId="urn:microsoft.com/office/officeart/2005/8/layout/default"/>
    <dgm:cxn modelId="{27B3250D-1A83-4A2B-B07C-148D6D27D0B2}" srcId="{2DAE83F4-89F5-4F1C-92B4-AD46D87B694D}" destId="{66C433A5-0205-4A80-9706-95B84BA49143}" srcOrd="0" destOrd="0" parTransId="{2C93F8D5-1E57-4AFA-9F89-B6B0E0FB9E56}" sibTransId="{7E88D77D-1596-497B-B02D-79EC08B942C7}"/>
    <dgm:cxn modelId="{D195F118-47FA-F245-9B8A-7B75FFA28EDD}" srcId="{2DAE83F4-89F5-4F1C-92B4-AD46D87B694D}" destId="{EC79D088-0592-B14E-A5A9-1882E4192216}" srcOrd="14" destOrd="0" parTransId="{0E36122F-7565-DD4C-AAE6-D00C7A3C57CC}" sibTransId="{9B69C340-EE3C-104E-B86C-792ADB2F453A}"/>
    <dgm:cxn modelId="{D5FBBD2A-DCAC-F44C-9A38-5FFD5D29D3B3}" type="presOf" srcId="{7D58FF76-E56E-2942-8A4F-9EA7254E4F1D}" destId="{933AE2B0-35C4-6747-96E8-68E958F353E5}" srcOrd="0" destOrd="0" presId="urn:microsoft.com/office/officeart/2005/8/layout/default"/>
    <dgm:cxn modelId="{7C05542C-25CB-E04E-A1C3-5191B1EA3E4A}" type="presOf" srcId="{996A883E-2629-4AF5-AD56-F4B612D66A90}" destId="{51D4FE2D-E4CB-D746-B0D8-278BAD16EB0E}" srcOrd="0" destOrd="0" presId="urn:microsoft.com/office/officeart/2005/8/layout/default"/>
    <dgm:cxn modelId="{98DFB130-BF72-4A88-94D3-724F60DDA82F}" srcId="{2DAE83F4-89F5-4F1C-92B4-AD46D87B694D}" destId="{4717B0EF-35CE-4E7C-B940-84040388EA03}" srcOrd="3" destOrd="0" parTransId="{0D7D5D0F-0DBB-48B1-AC21-D4DDB1BD0533}" sibTransId="{8B79600B-4CD1-4910-A2DF-BDBAF3711A44}"/>
    <dgm:cxn modelId="{77FAAF3B-17A9-E849-A04F-579432F8D725}" type="presOf" srcId="{3727902F-F64F-1747-8254-2F8F3CEA6343}" destId="{6A7DAA87-F518-D848-8C93-86865E6C542C}" srcOrd="0" destOrd="0" presId="urn:microsoft.com/office/officeart/2005/8/layout/default"/>
    <dgm:cxn modelId="{E18FEB3F-57D2-488C-81A3-C93DFAAB38C8}" srcId="{2DAE83F4-89F5-4F1C-92B4-AD46D87B694D}" destId="{E82AD311-EA1C-4B93-8D50-610526B1A608}" srcOrd="6" destOrd="0" parTransId="{D0A5506F-F331-4B7E-BE92-78F5487070B6}" sibTransId="{0EC9F784-E7AB-4726-8455-5AB4648995E3}"/>
    <dgm:cxn modelId="{61F4D042-C478-4747-AA86-32F7FD507B73}" type="presOf" srcId="{2DAE83F4-89F5-4F1C-92B4-AD46D87B694D}" destId="{EDAA62B8-1099-7048-8052-37BF3D3FCB10}" srcOrd="0" destOrd="0" presId="urn:microsoft.com/office/officeart/2005/8/layout/default"/>
    <dgm:cxn modelId="{1F0E5F44-2E9B-6C42-BE10-E086E8BE95C4}" type="presOf" srcId="{4717B0EF-35CE-4E7C-B940-84040388EA03}" destId="{5DCC0096-30E4-AA41-BFAC-667A413331CB}" srcOrd="0" destOrd="0" presId="urn:microsoft.com/office/officeart/2005/8/layout/default"/>
    <dgm:cxn modelId="{DE4A374D-1535-5347-97E2-2EF486EE0A4B}" srcId="{2DAE83F4-89F5-4F1C-92B4-AD46D87B694D}" destId="{6B4DBE57-652C-564D-B4FB-4905239F0159}" srcOrd="10" destOrd="0" parTransId="{470DEC0F-6366-B843-985E-FFFBEA92C8BE}" sibTransId="{AE84D471-A5BF-0E43-A993-9A33051894DF}"/>
    <dgm:cxn modelId="{E60A774F-6A3F-0240-ACD3-D89960413D24}" type="presOf" srcId="{66C433A5-0205-4A80-9706-95B84BA49143}" destId="{F94851BC-B55E-234E-BFC9-900C8E6746D5}" srcOrd="0" destOrd="0" presId="urn:microsoft.com/office/officeart/2005/8/layout/default"/>
    <dgm:cxn modelId="{14FF7F53-E454-2C4F-A0F5-10AF28FDFF12}" type="presOf" srcId="{EC79D088-0592-B14E-A5A9-1882E4192216}" destId="{0091BEF3-D8BB-C54D-B14D-8D136A768EB9}" srcOrd="0" destOrd="0" presId="urn:microsoft.com/office/officeart/2005/8/layout/default"/>
    <dgm:cxn modelId="{E5865560-D090-7C4A-947F-ABA33EFB4D18}" type="presOf" srcId="{249A1066-43EA-6F40-B38A-10BF2D33063C}" destId="{22E24C29-99FF-9746-8FBA-A6D3CE6EE0C2}" srcOrd="0" destOrd="0" presId="urn:microsoft.com/office/officeart/2005/8/layout/default"/>
    <dgm:cxn modelId="{4D2D1761-785E-3245-AC4B-32989A5CC567}" srcId="{2DAE83F4-89F5-4F1C-92B4-AD46D87B694D}" destId="{7D58FF76-E56E-2942-8A4F-9EA7254E4F1D}" srcOrd="9" destOrd="0" parTransId="{AF6BF546-8F4C-6540-A296-87C9CF1B4B69}" sibTransId="{5719E7E8-BBBF-6341-A9E9-ADFED5B3287C}"/>
    <dgm:cxn modelId="{58BBEB63-32D1-734D-98E7-D423E7116535}" type="presOf" srcId="{7176CFA8-D189-4742-9432-A87CB99E9842}" destId="{C6841DF2-FCDB-D345-B24C-23911AAAFAB7}" srcOrd="0" destOrd="0" presId="urn:microsoft.com/office/officeart/2005/8/layout/default"/>
    <dgm:cxn modelId="{2115B37E-ED29-4D62-ABC2-4A2B20BAA096}" srcId="{2DAE83F4-89F5-4F1C-92B4-AD46D87B694D}" destId="{0F11FB6D-ACAC-4595-A846-D6F6C1CDA35A}" srcOrd="5" destOrd="0" parTransId="{51C3720E-5AA8-46CF-841D-5D1F43A2B1FE}" sibTransId="{158D2BA8-F375-4B06-A75D-620F3D3B139B}"/>
    <dgm:cxn modelId="{8F0D9781-93B1-D549-B279-0C8F85BF854C}" type="presOf" srcId="{DE68982C-4EBF-9743-939B-BF4B14DBBB70}" destId="{3EC56903-12F4-7441-8C49-0D6B4471D6C0}" srcOrd="0" destOrd="0" presId="urn:microsoft.com/office/officeart/2005/8/layout/default"/>
    <dgm:cxn modelId="{DD466B82-D163-2341-A7D2-9F295D14E3B2}" type="presOf" srcId="{6B4DBE57-652C-564D-B4FB-4905239F0159}" destId="{325499F6-F140-7E42-80A9-CE353C787B85}" srcOrd="0" destOrd="0" presId="urn:microsoft.com/office/officeart/2005/8/layout/default"/>
    <dgm:cxn modelId="{EC013094-CAE9-6A43-8E57-013F08BA9716}" type="presOf" srcId="{B0283380-E110-E348-A2C7-3592C05609D3}" destId="{81C8B0F9-2DFA-7345-9369-521A710ABD95}" srcOrd="0" destOrd="0" presId="urn:microsoft.com/office/officeart/2005/8/layout/default"/>
    <dgm:cxn modelId="{1408ADA1-9B32-674B-B84A-562403A0E6FD}" srcId="{2DAE83F4-89F5-4F1C-92B4-AD46D87B694D}" destId="{DE68982C-4EBF-9743-939B-BF4B14DBBB70}" srcOrd="17" destOrd="0" parTransId="{C4DB31C7-F573-1440-809C-8D203ADF3395}" sibTransId="{875145B3-076B-B046-9E27-158D6EBBF06C}"/>
    <dgm:cxn modelId="{323B76A2-0B9D-4F57-B14B-87C0F27BB5BE}" srcId="{2DAE83F4-89F5-4F1C-92B4-AD46D87B694D}" destId="{7176CFA8-D189-4742-9432-A87CB99E9842}" srcOrd="1" destOrd="0" parTransId="{0E41DB17-9581-4F05-89E6-15614685928F}" sibTransId="{5CD3AFD2-592D-401F-BDB5-1F55AD35FE7B}"/>
    <dgm:cxn modelId="{0CBC6DAA-A4D9-3542-BA85-805B58A9F7F4}" type="presOf" srcId="{6DB58D4F-C93B-F14C-9175-86BCC6B6AD20}" destId="{392223B4-565E-0149-8133-F81B250DF235}" srcOrd="0" destOrd="0" presId="urn:microsoft.com/office/officeart/2005/8/layout/default"/>
    <dgm:cxn modelId="{84D12DAD-0A30-C54E-8D5E-FCCBD4986C7C}" type="presOf" srcId="{880D0172-1612-476A-8B6A-FDA1D7593B63}" destId="{9AD1586A-EBF0-D647-B381-46FF9E0D0C12}" srcOrd="0" destOrd="0" presId="urn:microsoft.com/office/officeart/2005/8/layout/default"/>
    <dgm:cxn modelId="{0CB482B4-94A1-7C4C-8585-339DC5BF893F}" srcId="{2DAE83F4-89F5-4F1C-92B4-AD46D87B694D}" destId="{249A1066-43EA-6F40-B38A-10BF2D33063C}" srcOrd="11" destOrd="0" parTransId="{399927D9-C2BE-2F42-BD98-57C909F23292}" sibTransId="{22374180-86ED-BB45-B391-D42F01106B47}"/>
    <dgm:cxn modelId="{ED4FE9BA-AA48-4A91-B124-1F7D6DA486D2}" srcId="{2DAE83F4-89F5-4F1C-92B4-AD46D87B694D}" destId="{880D0172-1612-476A-8B6A-FDA1D7593B63}" srcOrd="8" destOrd="0" parTransId="{4126BF77-D423-4B8A-9945-DD199F4F9D2C}" sibTransId="{C57AEFA5-1A38-45FC-9938-1E1DC1FAF84D}"/>
    <dgm:cxn modelId="{3B978EC4-4F85-4694-A3A6-8FE46C12490E}" srcId="{2DAE83F4-89F5-4F1C-92B4-AD46D87B694D}" destId="{996A883E-2629-4AF5-AD56-F4B612D66A90}" srcOrd="7" destOrd="0" parTransId="{AD792902-4E6D-43BF-83C6-7D691001664A}" sibTransId="{19A17844-E805-462D-AB15-19111516C8C0}"/>
    <dgm:cxn modelId="{B4C266C7-5088-CE47-BB05-A73F10E7525C}" type="presOf" srcId="{DB328364-2E04-4793-9211-96491DE458F7}" destId="{A75EBFBE-73EF-C648-8CCB-BB895A3399CE}" srcOrd="0" destOrd="0" presId="urn:microsoft.com/office/officeart/2005/8/layout/default"/>
    <dgm:cxn modelId="{8830B1CA-72FF-D54F-9D0B-480A5B4F8385}" srcId="{2DAE83F4-89F5-4F1C-92B4-AD46D87B694D}" destId="{6DB58D4F-C93B-F14C-9175-86BCC6B6AD20}" srcOrd="16" destOrd="0" parTransId="{19487369-2727-D546-8E9B-8EEEC4ED42FB}" sibTransId="{705549A4-5578-8F4A-88FB-1C4D2CB45694}"/>
    <dgm:cxn modelId="{8D6B17D4-A2A1-E44D-A35A-4B6F8FED7763}" srcId="{2DAE83F4-89F5-4F1C-92B4-AD46D87B694D}" destId="{B0283380-E110-E348-A2C7-3592C05609D3}" srcOrd="15" destOrd="0" parTransId="{94F0BE3A-7047-F34E-B37D-1C8532F66EFE}" sibTransId="{0E49EBF9-6EF3-B649-9B7B-E875DC1901DA}"/>
    <dgm:cxn modelId="{51F41DE1-53B4-B446-8F66-F63B063E7658}" type="presOf" srcId="{2E52465B-9B22-464F-A631-186D627555FE}" destId="{621DA318-11D3-E94C-BBBC-32FAC3C829FD}" srcOrd="0" destOrd="0" presId="urn:microsoft.com/office/officeart/2005/8/layout/default"/>
    <dgm:cxn modelId="{5AB7DAEA-0138-492D-82D4-10D0C157AE43}" srcId="{2DAE83F4-89F5-4F1C-92B4-AD46D87B694D}" destId="{DB328364-2E04-4793-9211-96491DE458F7}" srcOrd="2" destOrd="0" parTransId="{A6CBAFC1-0E25-4165-A061-BDCD3D76F26C}" sibTransId="{7BA211D1-C472-4AD2-8A13-6FF44AD85F10}"/>
    <dgm:cxn modelId="{E5BEF7ED-6A48-264E-8CBA-D9893FFAF71A}" type="presOf" srcId="{0F11FB6D-ACAC-4595-A846-D6F6C1CDA35A}" destId="{20913E95-4D06-C74C-A9EE-767BF88DE3E1}" srcOrd="0" destOrd="0" presId="urn:microsoft.com/office/officeart/2005/8/layout/default"/>
    <dgm:cxn modelId="{E0795FEF-2FA3-4F4D-9577-091DA4FB89FE}" type="presOf" srcId="{62649DB6-BED9-284C-BA28-45D8F9FFE721}" destId="{CBFA98C6-B19D-DE45-990F-3CE053D57A43}" srcOrd="0" destOrd="0" presId="urn:microsoft.com/office/officeart/2005/8/layout/default"/>
    <dgm:cxn modelId="{64496DEF-33EA-4624-ADB4-95112CBE4703}" srcId="{2DAE83F4-89F5-4F1C-92B4-AD46D87B694D}" destId="{2E52465B-9B22-464F-A631-186D627555FE}" srcOrd="4" destOrd="0" parTransId="{FA73418F-AB13-465D-9E62-3C1B39FD5D33}" sibTransId="{88331934-64D3-4722-82B6-E434726071C3}"/>
    <dgm:cxn modelId="{C473E2FA-7415-7946-951A-BEBB23800651}" srcId="{2DAE83F4-89F5-4F1C-92B4-AD46D87B694D}" destId="{3727902F-F64F-1747-8254-2F8F3CEA6343}" srcOrd="12" destOrd="0" parTransId="{F97EA9FC-FB66-204A-9C98-7EFDF65C8CD9}" sibTransId="{B66AD94E-F264-8545-A375-7AD7BEA4BFB0}"/>
    <dgm:cxn modelId="{811E66FC-F54A-C547-9B26-6BA9631597F2}" srcId="{2DAE83F4-89F5-4F1C-92B4-AD46D87B694D}" destId="{62649DB6-BED9-284C-BA28-45D8F9FFE721}" srcOrd="13" destOrd="0" parTransId="{C32DFB69-2B78-F54F-82A1-9B77C5A4DBF1}" sibTransId="{1162D2A7-D52E-3947-87D4-D04116D1225A}"/>
    <dgm:cxn modelId="{1B761858-2604-C640-82BF-E536EF67353B}" type="presParOf" srcId="{EDAA62B8-1099-7048-8052-37BF3D3FCB10}" destId="{F94851BC-B55E-234E-BFC9-900C8E6746D5}" srcOrd="0" destOrd="0" presId="urn:microsoft.com/office/officeart/2005/8/layout/default"/>
    <dgm:cxn modelId="{FD1E481C-8000-F34A-8BB2-49C5AD707A86}" type="presParOf" srcId="{EDAA62B8-1099-7048-8052-37BF3D3FCB10}" destId="{F8198F56-5CE9-C141-86FB-33E9F8875BB6}" srcOrd="1" destOrd="0" presId="urn:microsoft.com/office/officeart/2005/8/layout/default"/>
    <dgm:cxn modelId="{1F83CA29-49FA-D14C-9967-0ED356531BB7}" type="presParOf" srcId="{EDAA62B8-1099-7048-8052-37BF3D3FCB10}" destId="{C6841DF2-FCDB-D345-B24C-23911AAAFAB7}" srcOrd="2" destOrd="0" presId="urn:microsoft.com/office/officeart/2005/8/layout/default"/>
    <dgm:cxn modelId="{12E59860-B503-A849-8D23-CDFB9877F98F}" type="presParOf" srcId="{EDAA62B8-1099-7048-8052-37BF3D3FCB10}" destId="{55393030-8CB6-FB47-91CC-400D906FF2B0}" srcOrd="3" destOrd="0" presId="urn:microsoft.com/office/officeart/2005/8/layout/default"/>
    <dgm:cxn modelId="{FFBBAF50-B2E6-5C43-B6AE-FB99CB7A55BF}" type="presParOf" srcId="{EDAA62B8-1099-7048-8052-37BF3D3FCB10}" destId="{A75EBFBE-73EF-C648-8CCB-BB895A3399CE}" srcOrd="4" destOrd="0" presId="urn:microsoft.com/office/officeart/2005/8/layout/default"/>
    <dgm:cxn modelId="{DECCE1C6-83F2-8345-85AC-46E0DBB95246}" type="presParOf" srcId="{EDAA62B8-1099-7048-8052-37BF3D3FCB10}" destId="{BE52D2FE-1D9C-7F42-9F3E-E68C7268F0BC}" srcOrd="5" destOrd="0" presId="urn:microsoft.com/office/officeart/2005/8/layout/default"/>
    <dgm:cxn modelId="{45D71C14-6F27-4949-97A9-A9FB73560A8D}" type="presParOf" srcId="{EDAA62B8-1099-7048-8052-37BF3D3FCB10}" destId="{5DCC0096-30E4-AA41-BFAC-667A413331CB}" srcOrd="6" destOrd="0" presId="urn:microsoft.com/office/officeart/2005/8/layout/default"/>
    <dgm:cxn modelId="{33F2BFBE-AA91-F24E-A6FE-5C0DDFD54AC9}" type="presParOf" srcId="{EDAA62B8-1099-7048-8052-37BF3D3FCB10}" destId="{8AEE3CB7-2F7B-CB4F-8BA7-AF9D2BD7E1AE}" srcOrd="7" destOrd="0" presId="urn:microsoft.com/office/officeart/2005/8/layout/default"/>
    <dgm:cxn modelId="{849C3AF0-142D-B741-8EF0-78790D5E8B38}" type="presParOf" srcId="{EDAA62B8-1099-7048-8052-37BF3D3FCB10}" destId="{621DA318-11D3-E94C-BBBC-32FAC3C829FD}" srcOrd="8" destOrd="0" presId="urn:microsoft.com/office/officeart/2005/8/layout/default"/>
    <dgm:cxn modelId="{AA0D361D-31F9-A943-82A6-6C13AE8281BE}" type="presParOf" srcId="{EDAA62B8-1099-7048-8052-37BF3D3FCB10}" destId="{7B763A24-00B0-8949-BBAF-3AC585CEBA38}" srcOrd="9" destOrd="0" presId="urn:microsoft.com/office/officeart/2005/8/layout/default"/>
    <dgm:cxn modelId="{940D1003-5006-9F4A-B8E6-F5F83408A78E}" type="presParOf" srcId="{EDAA62B8-1099-7048-8052-37BF3D3FCB10}" destId="{20913E95-4D06-C74C-A9EE-767BF88DE3E1}" srcOrd="10" destOrd="0" presId="urn:microsoft.com/office/officeart/2005/8/layout/default"/>
    <dgm:cxn modelId="{3A36DD52-88A7-0440-B472-4A6E11F21076}" type="presParOf" srcId="{EDAA62B8-1099-7048-8052-37BF3D3FCB10}" destId="{64A20BC6-CCD3-6847-8039-9FA9EA3253AA}" srcOrd="11" destOrd="0" presId="urn:microsoft.com/office/officeart/2005/8/layout/default"/>
    <dgm:cxn modelId="{24078606-BF52-4242-98F7-0CD07FB6FF98}" type="presParOf" srcId="{EDAA62B8-1099-7048-8052-37BF3D3FCB10}" destId="{12B46922-BD69-2B49-A9B8-C22C6C03F337}" srcOrd="12" destOrd="0" presId="urn:microsoft.com/office/officeart/2005/8/layout/default"/>
    <dgm:cxn modelId="{ED9A03AD-2CDC-0C4F-B1ED-BEFD0A90F286}" type="presParOf" srcId="{EDAA62B8-1099-7048-8052-37BF3D3FCB10}" destId="{377AD32F-79C5-874A-A3EE-6075ED8F8A9E}" srcOrd="13" destOrd="0" presId="urn:microsoft.com/office/officeart/2005/8/layout/default"/>
    <dgm:cxn modelId="{F9CB8BD1-9546-414E-932E-FA01BF4609E3}" type="presParOf" srcId="{EDAA62B8-1099-7048-8052-37BF3D3FCB10}" destId="{51D4FE2D-E4CB-D746-B0D8-278BAD16EB0E}" srcOrd="14" destOrd="0" presId="urn:microsoft.com/office/officeart/2005/8/layout/default"/>
    <dgm:cxn modelId="{B565B5CA-DD19-0C45-BCCE-8873A4DCB94C}" type="presParOf" srcId="{EDAA62B8-1099-7048-8052-37BF3D3FCB10}" destId="{8625AFC5-53B6-9341-9FC5-3C6715BB1BB0}" srcOrd="15" destOrd="0" presId="urn:microsoft.com/office/officeart/2005/8/layout/default"/>
    <dgm:cxn modelId="{9BDA5A4E-6387-7646-B500-80FD4AB826E9}" type="presParOf" srcId="{EDAA62B8-1099-7048-8052-37BF3D3FCB10}" destId="{9AD1586A-EBF0-D647-B381-46FF9E0D0C12}" srcOrd="16" destOrd="0" presId="urn:microsoft.com/office/officeart/2005/8/layout/default"/>
    <dgm:cxn modelId="{0A7A63C5-12AD-D545-9B3E-1FB566270745}" type="presParOf" srcId="{EDAA62B8-1099-7048-8052-37BF3D3FCB10}" destId="{FD99B19E-9C06-1A4B-A024-B543EE12E09C}" srcOrd="17" destOrd="0" presId="urn:microsoft.com/office/officeart/2005/8/layout/default"/>
    <dgm:cxn modelId="{4F319816-CFC8-C54E-9AD1-878F1C38B896}" type="presParOf" srcId="{EDAA62B8-1099-7048-8052-37BF3D3FCB10}" destId="{933AE2B0-35C4-6747-96E8-68E958F353E5}" srcOrd="18" destOrd="0" presId="urn:microsoft.com/office/officeart/2005/8/layout/default"/>
    <dgm:cxn modelId="{5EC53FBD-3E2B-C943-9606-029828B8BF3A}" type="presParOf" srcId="{EDAA62B8-1099-7048-8052-37BF3D3FCB10}" destId="{9F327E5D-711B-1745-A5AD-7B4C5B7D996E}" srcOrd="19" destOrd="0" presId="urn:microsoft.com/office/officeart/2005/8/layout/default"/>
    <dgm:cxn modelId="{134BBAEC-510D-3E47-852F-81FE7664B745}" type="presParOf" srcId="{EDAA62B8-1099-7048-8052-37BF3D3FCB10}" destId="{325499F6-F140-7E42-80A9-CE353C787B85}" srcOrd="20" destOrd="0" presId="urn:microsoft.com/office/officeart/2005/8/layout/default"/>
    <dgm:cxn modelId="{80B6FD18-6A50-0C4C-A553-6C3F4F8BE941}" type="presParOf" srcId="{EDAA62B8-1099-7048-8052-37BF3D3FCB10}" destId="{C53831F6-9CCC-1841-BE9A-6C607D603D1A}" srcOrd="21" destOrd="0" presId="urn:microsoft.com/office/officeart/2005/8/layout/default"/>
    <dgm:cxn modelId="{8209530C-E66D-234B-9F19-989A74D50501}" type="presParOf" srcId="{EDAA62B8-1099-7048-8052-37BF3D3FCB10}" destId="{22E24C29-99FF-9746-8FBA-A6D3CE6EE0C2}" srcOrd="22" destOrd="0" presId="urn:microsoft.com/office/officeart/2005/8/layout/default"/>
    <dgm:cxn modelId="{19D554F7-6511-9E4E-AB59-345449D46254}" type="presParOf" srcId="{EDAA62B8-1099-7048-8052-37BF3D3FCB10}" destId="{813A758E-7841-2947-9691-F9306482D346}" srcOrd="23" destOrd="0" presId="urn:microsoft.com/office/officeart/2005/8/layout/default"/>
    <dgm:cxn modelId="{EEAF5398-89A4-7240-90C3-A6A521756AA8}" type="presParOf" srcId="{EDAA62B8-1099-7048-8052-37BF3D3FCB10}" destId="{6A7DAA87-F518-D848-8C93-86865E6C542C}" srcOrd="24" destOrd="0" presId="urn:microsoft.com/office/officeart/2005/8/layout/default"/>
    <dgm:cxn modelId="{3010C1DD-0B17-D14F-81FB-800A629E6B1E}" type="presParOf" srcId="{EDAA62B8-1099-7048-8052-37BF3D3FCB10}" destId="{3C9F5E39-CAF4-9843-87C4-D86A1E303DD1}" srcOrd="25" destOrd="0" presId="urn:microsoft.com/office/officeart/2005/8/layout/default"/>
    <dgm:cxn modelId="{897FC75E-98AB-CF45-BE57-F5F7396FB915}" type="presParOf" srcId="{EDAA62B8-1099-7048-8052-37BF3D3FCB10}" destId="{CBFA98C6-B19D-DE45-990F-3CE053D57A43}" srcOrd="26" destOrd="0" presId="urn:microsoft.com/office/officeart/2005/8/layout/default"/>
    <dgm:cxn modelId="{368DF55E-0F92-F04E-A494-68436E0E3E98}" type="presParOf" srcId="{EDAA62B8-1099-7048-8052-37BF3D3FCB10}" destId="{4994E46D-B4BF-AD41-977D-C6FEEA629E9A}" srcOrd="27" destOrd="0" presId="urn:microsoft.com/office/officeart/2005/8/layout/default"/>
    <dgm:cxn modelId="{655C802D-5450-FA4B-BE55-480476923E70}" type="presParOf" srcId="{EDAA62B8-1099-7048-8052-37BF3D3FCB10}" destId="{0091BEF3-D8BB-C54D-B14D-8D136A768EB9}" srcOrd="28" destOrd="0" presId="urn:microsoft.com/office/officeart/2005/8/layout/default"/>
    <dgm:cxn modelId="{EF2F4D6F-325A-F543-9DB0-08D537276190}" type="presParOf" srcId="{EDAA62B8-1099-7048-8052-37BF3D3FCB10}" destId="{005DB359-2D98-784C-BC7A-B3DC72A31844}" srcOrd="29" destOrd="0" presId="urn:microsoft.com/office/officeart/2005/8/layout/default"/>
    <dgm:cxn modelId="{76889CE1-7D32-C34F-A4C3-47E41E203B07}" type="presParOf" srcId="{EDAA62B8-1099-7048-8052-37BF3D3FCB10}" destId="{81C8B0F9-2DFA-7345-9369-521A710ABD95}" srcOrd="30" destOrd="0" presId="urn:microsoft.com/office/officeart/2005/8/layout/default"/>
    <dgm:cxn modelId="{E92FC82E-5728-A54D-BD71-EE5AC51F8D36}" type="presParOf" srcId="{EDAA62B8-1099-7048-8052-37BF3D3FCB10}" destId="{955D931B-32F1-FF43-9F55-7E2C652EFAFD}" srcOrd="31" destOrd="0" presId="urn:microsoft.com/office/officeart/2005/8/layout/default"/>
    <dgm:cxn modelId="{B16AB67E-1675-0C4C-A230-EE3CC2725D55}" type="presParOf" srcId="{EDAA62B8-1099-7048-8052-37BF3D3FCB10}" destId="{392223B4-565E-0149-8133-F81B250DF235}" srcOrd="32" destOrd="0" presId="urn:microsoft.com/office/officeart/2005/8/layout/default"/>
    <dgm:cxn modelId="{BB407EFA-B5AD-6742-8C4F-3701361712AF}" type="presParOf" srcId="{EDAA62B8-1099-7048-8052-37BF3D3FCB10}" destId="{D8423924-C210-054D-9C5A-3A466C026BA9}" srcOrd="33" destOrd="0" presId="urn:microsoft.com/office/officeart/2005/8/layout/default"/>
    <dgm:cxn modelId="{23772C73-5614-9C4E-9C8B-65D920C928F6}" type="presParOf" srcId="{EDAA62B8-1099-7048-8052-37BF3D3FCB10}" destId="{3EC56903-12F4-7441-8C49-0D6B4471D6C0}" srcOrd="3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FA597-2DED-4DBD-86BA-2B473392EAA9}">
      <dsp:nvSpPr>
        <dsp:cNvPr id="0" name=""/>
        <dsp:cNvSpPr/>
      </dsp:nvSpPr>
      <dsp:spPr>
        <a:xfrm>
          <a:off x="339076" y="44813"/>
          <a:ext cx="1056181" cy="105618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6027F-3DBF-49DB-BAB9-9E6FBA67D081}">
      <dsp:nvSpPr>
        <dsp:cNvPr id="0" name=""/>
        <dsp:cNvSpPr/>
      </dsp:nvSpPr>
      <dsp:spPr>
        <a:xfrm>
          <a:off x="564164" y="269901"/>
          <a:ext cx="606005" cy="6060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E550F-2CAB-43CD-B1FF-22882F770C14}">
      <dsp:nvSpPr>
        <dsp:cNvPr id="0" name=""/>
        <dsp:cNvSpPr/>
      </dsp:nvSpPr>
      <dsp:spPr>
        <a:xfrm>
          <a:off x="1444" y="1429969"/>
          <a:ext cx="1731445" cy="110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>
              <a:latin typeface="Arial Rounded MT Bold" panose="020F0704030504030204" pitchFamily="34" charset="77"/>
            </a:rPr>
            <a:t>Create a way for three asset classes to be chosen and chart their cumulative return over a specified date</a:t>
          </a:r>
        </a:p>
      </dsp:txBody>
      <dsp:txXfrm>
        <a:off x="1444" y="1429969"/>
        <a:ext cx="1731445" cy="1101091"/>
      </dsp:txXfrm>
    </dsp:sp>
    <dsp:sp modelId="{792A5BD7-7D87-416D-9E63-6F0BB824C5C2}">
      <dsp:nvSpPr>
        <dsp:cNvPr id="0" name=""/>
        <dsp:cNvSpPr/>
      </dsp:nvSpPr>
      <dsp:spPr>
        <a:xfrm>
          <a:off x="2373524" y="44813"/>
          <a:ext cx="1056181" cy="105618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A777F-187A-48BB-BD94-2BA83F38BB93}">
      <dsp:nvSpPr>
        <dsp:cNvPr id="0" name=""/>
        <dsp:cNvSpPr/>
      </dsp:nvSpPr>
      <dsp:spPr>
        <a:xfrm>
          <a:off x="2598612" y="269901"/>
          <a:ext cx="606005" cy="6060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0E11E-680A-4761-B84F-27B907585579}">
      <dsp:nvSpPr>
        <dsp:cNvPr id="0" name=""/>
        <dsp:cNvSpPr/>
      </dsp:nvSpPr>
      <dsp:spPr>
        <a:xfrm>
          <a:off x="2035892" y="1429969"/>
          <a:ext cx="1731445" cy="110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>
              <a:latin typeface="Arial Rounded MT Bold" panose="020F0704030504030204" pitchFamily="34" charset="77"/>
            </a:rPr>
            <a:t>Calculate the metrics of a 60/40 portfolio </a:t>
          </a:r>
        </a:p>
      </dsp:txBody>
      <dsp:txXfrm>
        <a:off x="2035892" y="1429969"/>
        <a:ext cx="1731445" cy="1101091"/>
      </dsp:txXfrm>
    </dsp:sp>
    <dsp:sp modelId="{A795E164-449D-4870-AF04-4BE4811B5587}">
      <dsp:nvSpPr>
        <dsp:cNvPr id="0" name=""/>
        <dsp:cNvSpPr/>
      </dsp:nvSpPr>
      <dsp:spPr>
        <a:xfrm>
          <a:off x="4407972" y="44813"/>
          <a:ext cx="1056181" cy="105618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D1B3DD-ECE2-4E57-8742-80CCC9C00877}">
      <dsp:nvSpPr>
        <dsp:cNvPr id="0" name=""/>
        <dsp:cNvSpPr/>
      </dsp:nvSpPr>
      <dsp:spPr>
        <a:xfrm>
          <a:off x="4633060" y="269901"/>
          <a:ext cx="606005" cy="6060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555A0-718A-4006-A70A-034C97C29A66}">
      <dsp:nvSpPr>
        <dsp:cNvPr id="0" name=""/>
        <dsp:cNvSpPr/>
      </dsp:nvSpPr>
      <dsp:spPr>
        <a:xfrm>
          <a:off x="4070341" y="1429969"/>
          <a:ext cx="1731445" cy="110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>
              <a:latin typeface="Arial Rounded MT Bold" panose="020F0704030504030204" pitchFamily="34" charset="77"/>
            </a:rPr>
            <a:t>Find a way to rebalance a 60/40 portfolio and defend against portfolio drift</a:t>
          </a:r>
        </a:p>
      </dsp:txBody>
      <dsp:txXfrm>
        <a:off x="4070341" y="1429969"/>
        <a:ext cx="1731445" cy="1101091"/>
      </dsp:txXfrm>
    </dsp:sp>
    <dsp:sp modelId="{7B63BC1F-97E2-4EDE-85F1-80F2720A912C}">
      <dsp:nvSpPr>
        <dsp:cNvPr id="0" name=""/>
        <dsp:cNvSpPr/>
      </dsp:nvSpPr>
      <dsp:spPr>
        <a:xfrm>
          <a:off x="1356300" y="2963922"/>
          <a:ext cx="1056181" cy="105618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78F07-7D98-41A0-B3C7-85829D4087A4}">
      <dsp:nvSpPr>
        <dsp:cNvPr id="0" name=""/>
        <dsp:cNvSpPr/>
      </dsp:nvSpPr>
      <dsp:spPr>
        <a:xfrm>
          <a:off x="1581388" y="3189010"/>
          <a:ext cx="606005" cy="6060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A0F41-3974-4AC9-A566-B81ACCC99354}">
      <dsp:nvSpPr>
        <dsp:cNvPr id="0" name=""/>
        <dsp:cNvSpPr/>
      </dsp:nvSpPr>
      <dsp:spPr>
        <a:xfrm>
          <a:off x="1018668" y="4349078"/>
          <a:ext cx="1731445" cy="110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>
              <a:latin typeface="Arial Rounded MT Bold" panose="020F0704030504030204" pitchFamily="34" charset="77"/>
            </a:rPr>
            <a:t>Create A portfolio that can be used with</a:t>
          </a:r>
          <a:r>
            <a:rPr lang="en-US" sz="1100" b="1" kern="1200" baseline="0" dirty="0">
              <a:latin typeface="Arial Rounded MT Bold" panose="020F0704030504030204" pitchFamily="34" charset="77"/>
            </a:rPr>
            <a:t> Excel’s solver tool to effectively optimize</a:t>
          </a:r>
          <a:endParaRPr lang="en-US" sz="1100" b="1" kern="1200" dirty="0">
            <a:latin typeface="Arial Rounded MT Bold" panose="020F0704030504030204" pitchFamily="34" charset="77"/>
          </a:endParaRPr>
        </a:p>
      </dsp:txBody>
      <dsp:txXfrm>
        <a:off x="1018668" y="4349078"/>
        <a:ext cx="1731445" cy="1101091"/>
      </dsp:txXfrm>
    </dsp:sp>
    <dsp:sp modelId="{A28172D6-9996-457A-9785-9835CA490D81}">
      <dsp:nvSpPr>
        <dsp:cNvPr id="0" name=""/>
        <dsp:cNvSpPr/>
      </dsp:nvSpPr>
      <dsp:spPr>
        <a:xfrm>
          <a:off x="3390748" y="2963922"/>
          <a:ext cx="1056181" cy="105618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B2C46-B042-4F2F-AE9A-20ACE8412301}">
      <dsp:nvSpPr>
        <dsp:cNvPr id="0" name=""/>
        <dsp:cNvSpPr/>
      </dsp:nvSpPr>
      <dsp:spPr>
        <a:xfrm>
          <a:off x="3615836" y="3189010"/>
          <a:ext cx="606005" cy="60600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67EB0-11F7-4FB2-9CC0-87389324E6B6}">
      <dsp:nvSpPr>
        <dsp:cNvPr id="0" name=""/>
        <dsp:cNvSpPr/>
      </dsp:nvSpPr>
      <dsp:spPr>
        <a:xfrm>
          <a:off x="3053116" y="4349078"/>
          <a:ext cx="1731445" cy="110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>
              <a:latin typeface="Arial Rounded MT Bold" panose="020F0704030504030204" pitchFamily="34" charset="77"/>
            </a:rPr>
            <a:t>Calculate the max drawdown for the chosen asset class over a desired period and include the drawdown’s start and end date</a:t>
          </a:r>
        </a:p>
      </dsp:txBody>
      <dsp:txXfrm>
        <a:off x="3053116" y="4349078"/>
        <a:ext cx="1731445" cy="11010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E6920-ECFB-574B-8DCA-0DE21782C3E3}">
      <dsp:nvSpPr>
        <dsp:cNvPr id="0" name=""/>
        <dsp:cNvSpPr/>
      </dsp:nvSpPr>
      <dsp:spPr>
        <a:xfrm rot="5400000">
          <a:off x="-63808" y="1215934"/>
          <a:ext cx="1891019" cy="2285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FCAB3-EF88-424E-B2D3-EDC1FDFE0DFE}">
      <dsp:nvSpPr>
        <dsp:cNvPr id="0" name=""/>
        <dsp:cNvSpPr/>
      </dsp:nvSpPr>
      <dsp:spPr>
        <a:xfrm>
          <a:off x="366890" y="2710"/>
          <a:ext cx="2539687" cy="15238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Cumulative return comparison over different time periods (important to understand economic trends)</a:t>
          </a:r>
        </a:p>
      </dsp:txBody>
      <dsp:txXfrm>
        <a:off x="411521" y="47341"/>
        <a:ext cx="2450425" cy="1434550"/>
      </dsp:txXfrm>
    </dsp:sp>
    <dsp:sp modelId="{DED91224-4E00-C34F-8F09-FE7A14692FC6}">
      <dsp:nvSpPr>
        <dsp:cNvPr id="0" name=""/>
        <dsp:cNvSpPr/>
      </dsp:nvSpPr>
      <dsp:spPr>
        <a:xfrm rot="5400000">
          <a:off x="-63808" y="3120700"/>
          <a:ext cx="1891019" cy="2285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8C785-9AFD-3947-9692-0AF2089F31B2}">
      <dsp:nvSpPr>
        <dsp:cNvPr id="0" name=""/>
        <dsp:cNvSpPr/>
      </dsp:nvSpPr>
      <dsp:spPr>
        <a:xfrm>
          <a:off x="366890" y="1907475"/>
          <a:ext cx="2539687" cy="15238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Portfolio</a:t>
          </a:r>
          <a:r>
            <a:rPr lang="en-US" sz="1600" b="1" kern="1200" baseline="0" dirty="0">
              <a:solidFill>
                <a:schemeClr val="tx1"/>
              </a:solidFill>
              <a:latin typeface="Arial Rounded MT Bold" panose="020F0704030504030204" pitchFamily="34" charset="77"/>
            </a:rPr>
            <a:t> return, volatility, and risk-adjusted return</a:t>
          </a:r>
          <a:endParaRPr lang="en-US" sz="1600" b="1" kern="1200" dirty="0">
            <a:solidFill>
              <a:schemeClr val="tx1"/>
            </a:solidFill>
            <a:latin typeface="Arial Rounded MT Bold" panose="020F0704030504030204" pitchFamily="34" charset="77"/>
          </a:endParaRPr>
        </a:p>
      </dsp:txBody>
      <dsp:txXfrm>
        <a:off x="411521" y="1952106"/>
        <a:ext cx="2450425" cy="1434550"/>
      </dsp:txXfrm>
    </dsp:sp>
    <dsp:sp modelId="{399F2827-DA02-E94B-AE99-7AB952577517}">
      <dsp:nvSpPr>
        <dsp:cNvPr id="0" name=""/>
        <dsp:cNvSpPr/>
      </dsp:nvSpPr>
      <dsp:spPr>
        <a:xfrm>
          <a:off x="888574" y="4073083"/>
          <a:ext cx="3364038" cy="2285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56F5F-82CC-9241-B057-4AE2DCC90FB7}">
      <dsp:nvSpPr>
        <dsp:cNvPr id="0" name=""/>
        <dsp:cNvSpPr/>
      </dsp:nvSpPr>
      <dsp:spPr>
        <a:xfrm>
          <a:off x="366890" y="3812241"/>
          <a:ext cx="2539687" cy="15238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Portfolio</a:t>
          </a:r>
          <a:r>
            <a:rPr lang="en-US" sz="1600" b="1" kern="1200" baseline="0" dirty="0">
              <a:solidFill>
                <a:schemeClr val="tx1"/>
              </a:solidFill>
              <a:latin typeface="Arial Rounded MT Bold" panose="020F0704030504030204" pitchFamily="34" charset="77"/>
            </a:rPr>
            <a:t> drift</a:t>
          </a:r>
          <a:endParaRPr lang="en-US" sz="1600" b="1" kern="1200" dirty="0">
            <a:solidFill>
              <a:schemeClr val="tx1"/>
            </a:solidFill>
            <a:latin typeface="Arial Rounded MT Bold" panose="020F0704030504030204" pitchFamily="34" charset="77"/>
          </a:endParaRPr>
        </a:p>
      </dsp:txBody>
      <dsp:txXfrm>
        <a:off x="411521" y="3856872"/>
        <a:ext cx="2450425" cy="1434550"/>
      </dsp:txXfrm>
    </dsp:sp>
    <dsp:sp modelId="{5B9DC573-9EAB-0244-A814-2EF2180F9465}">
      <dsp:nvSpPr>
        <dsp:cNvPr id="0" name=""/>
        <dsp:cNvSpPr/>
      </dsp:nvSpPr>
      <dsp:spPr>
        <a:xfrm rot="16200000">
          <a:off x="3313975" y="3120700"/>
          <a:ext cx="1891019" cy="2285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AC902-0710-A44D-9AFD-FD6A64C6CB0B}">
      <dsp:nvSpPr>
        <dsp:cNvPr id="0" name=""/>
        <dsp:cNvSpPr/>
      </dsp:nvSpPr>
      <dsp:spPr>
        <a:xfrm>
          <a:off x="3744674" y="3812241"/>
          <a:ext cx="2539687" cy="15238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Portfolio rebalancing</a:t>
          </a:r>
        </a:p>
      </dsp:txBody>
      <dsp:txXfrm>
        <a:off x="3789305" y="3856872"/>
        <a:ext cx="2450425" cy="1434550"/>
      </dsp:txXfrm>
    </dsp:sp>
    <dsp:sp modelId="{72C1CC0F-10FD-DB4C-BFDA-3BF6DC42E31B}">
      <dsp:nvSpPr>
        <dsp:cNvPr id="0" name=""/>
        <dsp:cNvSpPr/>
      </dsp:nvSpPr>
      <dsp:spPr>
        <a:xfrm rot="16200000">
          <a:off x="3313975" y="1215934"/>
          <a:ext cx="1891019" cy="2285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75FF0-F20C-EE4F-9BE9-715A92A57631}">
      <dsp:nvSpPr>
        <dsp:cNvPr id="0" name=""/>
        <dsp:cNvSpPr/>
      </dsp:nvSpPr>
      <dsp:spPr>
        <a:xfrm>
          <a:off x="3744674" y="1907475"/>
          <a:ext cx="2539687" cy="152381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Portfolio</a:t>
          </a:r>
          <a:r>
            <a:rPr lang="en-US" sz="1600" b="1" kern="1200" baseline="0" dirty="0">
              <a:solidFill>
                <a:schemeClr val="tx1"/>
              </a:solidFill>
              <a:latin typeface="Arial Rounded MT Bold" panose="020F0704030504030204" pitchFamily="34" charset="77"/>
            </a:rPr>
            <a:t> Optimization</a:t>
          </a:r>
          <a:endParaRPr lang="en-US" sz="1600" b="1" kern="1200" dirty="0">
            <a:solidFill>
              <a:schemeClr val="tx1"/>
            </a:solidFill>
            <a:latin typeface="Arial Rounded MT Bold" panose="020F0704030504030204" pitchFamily="34" charset="77"/>
          </a:endParaRPr>
        </a:p>
      </dsp:txBody>
      <dsp:txXfrm>
        <a:off x="3789305" y="1952106"/>
        <a:ext cx="2450425" cy="1434550"/>
      </dsp:txXfrm>
    </dsp:sp>
    <dsp:sp modelId="{152B9776-3E9C-5343-AFBF-2E53258039FA}">
      <dsp:nvSpPr>
        <dsp:cNvPr id="0" name=""/>
        <dsp:cNvSpPr/>
      </dsp:nvSpPr>
      <dsp:spPr>
        <a:xfrm>
          <a:off x="3744674" y="2710"/>
          <a:ext cx="2539687" cy="15238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Max Drawdown</a:t>
          </a:r>
        </a:p>
      </dsp:txBody>
      <dsp:txXfrm>
        <a:off x="3789305" y="47341"/>
        <a:ext cx="2450425" cy="1434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851BC-B55E-234E-BFC9-900C8E6746D5}">
      <dsp:nvSpPr>
        <dsp:cNvPr id="0" name=""/>
        <dsp:cNvSpPr/>
      </dsp:nvSpPr>
      <dsp:spPr>
        <a:xfrm>
          <a:off x="1371" y="562897"/>
          <a:ext cx="1728341" cy="10370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FILTER Excel Generated Function</a:t>
          </a:r>
        </a:p>
      </dsp:txBody>
      <dsp:txXfrm>
        <a:off x="1371" y="562897"/>
        <a:ext cx="1728341" cy="1037004"/>
      </dsp:txXfrm>
    </dsp:sp>
    <dsp:sp modelId="{C6841DF2-FCDB-D345-B24C-23911AAAFAB7}">
      <dsp:nvSpPr>
        <dsp:cNvPr id="0" name=""/>
        <dsp:cNvSpPr/>
      </dsp:nvSpPr>
      <dsp:spPr>
        <a:xfrm>
          <a:off x="1902546" y="562897"/>
          <a:ext cx="1728341" cy="10370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MIN and MAX Excel Generated Functions</a:t>
          </a:r>
        </a:p>
      </dsp:txBody>
      <dsp:txXfrm>
        <a:off x="1902546" y="562897"/>
        <a:ext cx="1728341" cy="1037004"/>
      </dsp:txXfrm>
    </dsp:sp>
    <dsp:sp modelId="{A75EBFBE-73EF-C648-8CCB-BB895A3399CE}">
      <dsp:nvSpPr>
        <dsp:cNvPr id="0" name=""/>
        <dsp:cNvSpPr/>
      </dsp:nvSpPr>
      <dsp:spPr>
        <a:xfrm>
          <a:off x="3803721" y="562897"/>
          <a:ext cx="1728341" cy="1037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Data Validation Tool </a:t>
          </a:r>
        </a:p>
      </dsp:txBody>
      <dsp:txXfrm>
        <a:off x="3803721" y="562897"/>
        <a:ext cx="1728341" cy="1037004"/>
      </dsp:txXfrm>
    </dsp:sp>
    <dsp:sp modelId="{5DCC0096-30E4-AA41-BFAC-667A413331CB}">
      <dsp:nvSpPr>
        <dsp:cNvPr id="0" name=""/>
        <dsp:cNvSpPr/>
      </dsp:nvSpPr>
      <dsp:spPr>
        <a:xfrm>
          <a:off x="5704897" y="562897"/>
          <a:ext cx="1728341" cy="10370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INDEX Excel Generated Function </a:t>
          </a:r>
        </a:p>
      </dsp:txBody>
      <dsp:txXfrm>
        <a:off x="5704897" y="562897"/>
        <a:ext cx="1728341" cy="1037004"/>
      </dsp:txXfrm>
    </dsp:sp>
    <dsp:sp modelId="{621DA318-11D3-E94C-BBBC-32FAC3C829FD}">
      <dsp:nvSpPr>
        <dsp:cNvPr id="0" name=""/>
        <dsp:cNvSpPr/>
      </dsp:nvSpPr>
      <dsp:spPr>
        <a:xfrm>
          <a:off x="7606072" y="562897"/>
          <a:ext cx="1728341" cy="1037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MATCH Excel Generated Function </a:t>
          </a:r>
        </a:p>
      </dsp:txBody>
      <dsp:txXfrm>
        <a:off x="7606072" y="562897"/>
        <a:ext cx="1728341" cy="1037004"/>
      </dsp:txXfrm>
    </dsp:sp>
    <dsp:sp modelId="{20913E95-4D06-C74C-A9EE-767BF88DE3E1}">
      <dsp:nvSpPr>
        <dsp:cNvPr id="0" name=""/>
        <dsp:cNvSpPr/>
      </dsp:nvSpPr>
      <dsp:spPr>
        <a:xfrm>
          <a:off x="9507247" y="562897"/>
          <a:ext cx="1728341" cy="10370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Dynamic Graphs and Scatterplots</a:t>
          </a:r>
        </a:p>
      </dsp:txBody>
      <dsp:txXfrm>
        <a:off x="9507247" y="562897"/>
        <a:ext cx="1728341" cy="1037004"/>
      </dsp:txXfrm>
    </dsp:sp>
    <dsp:sp modelId="{12B46922-BD69-2B49-A9B8-C22C6C03F337}">
      <dsp:nvSpPr>
        <dsp:cNvPr id="0" name=""/>
        <dsp:cNvSpPr/>
      </dsp:nvSpPr>
      <dsp:spPr>
        <a:xfrm>
          <a:off x="1371" y="1772736"/>
          <a:ext cx="1728341" cy="10370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Cell Referencing </a:t>
          </a:r>
        </a:p>
      </dsp:txBody>
      <dsp:txXfrm>
        <a:off x="1371" y="1772736"/>
        <a:ext cx="1728341" cy="1037004"/>
      </dsp:txXfrm>
    </dsp:sp>
    <dsp:sp modelId="{51D4FE2D-E4CB-D746-B0D8-278BAD16EB0E}">
      <dsp:nvSpPr>
        <dsp:cNvPr id="0" name=""/>
        <dsp:cNvSpPr/>
      </dsp:nvSpPr>
      <dsp:spPr>
        <a:xfrm>
          <a:off x="1902546" y="1772736"/>
          <a:ext cx="1728341" cy="1037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Using fn+f4 to make excel data ranges dynamic or static</a:t>
          </a:r>
        </a:p>
      </dsp:txBody>
      <dsp:txXfrm>
        <a:off x="1902546" y="1772736"/>
        <a:ext cx="1728341" cy="1037004"/>
      </dsp:txXfrm>
    </dsp:sp>
    <dsp:sp modelId="{9AD1586A-EBF0-D647-B381-46FF9E0D0C12}">
      <dsp:nvSpPr>
        <dsp:cNvPr id="0" name=""/>
        <dsp:cNvSpPr/>
      </dsp:nvSpPr>
      <dsp:spPr>
        <a:xfrm>
          <a:off x="3803721" y="1772736"/>
          <a:ext cx="1728341" cy="10370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Workbook Formatting</a:t>
          </a:r>
        </a:p>
      </dsp:txBody>
      <dsp:txXfrm>
        <a:off x="3803721" y="1772736"/>
        <a:ext cx="1728341" cy="1037004"/>
      </dsp:txXfrm>
    </dsp:sp>
    <dsp:sp modelId="{933AE2B0-35C4-6747-96E8-68E958F353E5}">
      <dsp:nvSpPr>
        <dsp:cNvPr id="0" name=""/>
        <dsp:cNvSpPr/>
      </dsp:nvSpPr>
      <dsp:spPr>
        <a:xfrm>
          <a:off x="5704897" y="1772736"/>
          <a:ext cx="1728341" cy="1037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Interactive Chart Titles and TEXT Excel Generated Function </a:t>
          </a:r>
        </a:p>
      </dsp:txBody>
      <dsp:txXfrm>
        <a:off x="5704897" y="1772736"/>
        <a:ext cx="1728341" cy="1037004"/>
      </dsp:txXfrm>
    </dsp:sp>
    <dsp:sp modelId="{325499F6-F140-7E42-80A9-CE353C787B85}">
      <dsp:nvSpPr>
        <dsp:cNvPr id="0" name=""/>
        <dsp:cNvSpPr/>
      </dsp:nvSpPr>
      <dsp:spPr>
        <a:xfrm>
          <a:off x="7606072" y="1772736"/>
          <a:ext cx="1728341" cy="10370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MAXIFS Excel Generated Function </a:t>
          </a:r>
        </a:p>
      </dsp:txBody>
      <dsp:txXfrm>
        <a:off x="7606072" y="1772736"/>
        <a:ext cx="1728341" cy="1037004"/>
      </dsp:txXfrm>
    </dsp:sp>
    <dsp:sp modelId="{22E24C29-99FF-9746-8FBA-A6D3CE6EE0C2}">
      <dsp:nvSpPr>
        <dsp:cNvPr id="0" name=""/>
        <dsp:cNvSpPr/>
      </dsp:nvSpPr>
      <dsp:spPr>
        <a:xfrm>
          <a:off x="9507247" y="1772736"/>
          <a:ext cx="1728341" cy="10370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LN and STDEV.S Excel Generated Functions </a:t>
          </a:r>
        </a:p>
      </dsp:txBody>
      <dsp:txXfrm>
        <a:off x="9507247" y="1772736"/>
        <a:ext cx="1728341" cy="1037004"/>
      </dsp:txXfrm>
    </dsp:sp>
    <dsp:sp modelId="{6A7DAA87-F518-D848-8C93-86865E6C542C}">
      <dsp:nvSpPr>
        <dsp:cNvPr id="0" name=""/>
        <dsp:cNvSpPr/>
      </dsp:nvSpPr>
      <dsp:spPr>
        <a:xfrm>
          <a:off x="1371" y="2982574"/>
          <a:ext cx="1728341" cy="1037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Excel's "Solver" tool</a:t>
          </a:r>
        </a:p>
      </dsp:txBody>
      <dsp:txXfrm>
        <a:off x="1371" y="2982574"/>
        <a:ext cx="1728341" cy="1037004"/>
      </dsp:txXfrm>
    </dsp:sp>
    <dsp:sp modelId="{CBFA98C6-B19D-DE45-990F-3CE053D57A43}">
      <dsp:nvSpPr>
        <dsp:cNvPr id="0" name=""/>
        <dsp:cNvSpPr/>
      </dsp:nvSpPr>
      <dsp:spPr>
        <a:xfrm>
          <a:off x="1902546" y="2982574"/>
          <a:ext cx="1728341" cy="10370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VLOOKUP Excel Generated Function</a:t>
          </a:r>
        </a:p>
      </dsp:txBody>
      <dsp:txXfrm>
        <a:off x="1902546" y="2982574"/>
        <a:ext cx="1728341" cy="1037004"/>
      </dsp:txXfrm>
    </dsp:sp>
    <dsp:sp modelId="{0091BEF3-D8BB-C54D-B14D-8D136A768EB9}">
      <dsp:nvSpPr>
        <dsp:cNvPr id="0" name=""/>
        <dsp:cNvSpPr/>
      </dsp:nvSpPr>
      <dsp:spPr>
        <a:xfrm>
          <a:off x="3803721" y="2982574"/>
          <a:ext cx="1728341" cy="10370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YEAR, MONTH, and DAY Excel Generated Functions</a:t>
          </a:r>
        </a:p>
      </dsp:txBody>
      <dsp:txXfrm>
        <a:off x="3803721" y="2982574"/>
        <a:ext cx="1728341" cy="1037004"/>
      </dsp:txXfrm>
    </dsp:sp>
    <dsp:sp modelId="{81C8B0F9-2DFA-7345-9369-521A710ABD95}">
      <dsp:nvSpPr>
        <dsp:cNvPr id="0" name=""/>
        <dsp:cNvSpPr/>
      </dsp:nvSpPr>
      <dsp:spPr>
        <a:xfrm>
          <a:off x="5704897" y="2982574"/>
          <a:ext cx="1728341" cy="10370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ISERROR, ISNUMBER, and IFERROR Excel Generated Functions</a:t>
          </a:r>
        </a:p>
      </dsp:txBody>
      <dsp:txXfrm>
        <a:off x="5704897" y="2982574"/>
        <a:ext cx="1728341" cy="1037004"/>
      </dsp:txXfrm>
    </dsp:sp>
    <dsp:sp modelId="{392223B4-565E-0149-8133-F81B250DF235}">
      <dsp:nvSpPr>
        <dsp:cNvPr id="0" name=""/>
        <dsp:cNvSpPr/>
      </dsp:nvSpPr>
      <dsp:spPr>
        <a:xfrm>
          <a:off x="7606072" y="2982574"/>
          <a:ext cx="1728341" cy="10370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IF and AND Excel Generated Functions</a:t>
          </a:r>
        </a:p>
      </dsp:txBody>
      <dsp:txXfrm>
        <a:off x="7606072" y="2982574"/>
        <a:ext cx="1728341" cy="1037004"/>
      </dsp:txXfrm>
    </dsp:sp>
    <dsp:sp modelId="{3EC56903-12F4-7441-8C49-0D6B4471D6C0}">
      <dsp:nvSpPr>
        <dsp:cNvPr id="0" name=""/>
        <dsp:cNvSpPr/>
      </dsp:nvSpPr>
      <dsp:spPr>
        <a:xfrm>
          <a:off x="9507247" y="2982574"/>
          <a:ext cx="1728341" cy="1037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Arial Rounded MT Bold" panose="020F0704030504030204" pitchFamily="34" charset="77"/>
            </a:rPr>
            <a:t>Graph Formatting</a:t>
          </a:r>
        </a:p>
      </dsp:txBody>
      <dsp:txXfrm>
        <a:off x="9507247" y="2982574"/>
        <a:ext cx="1728341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25A62-D837-7A4D-A3E5-8E46D192007B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630B9-5C71-3D41-80EE-6176E550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24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30B9-5C71-3D41-80EE-6176E550C1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32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630B9-5C71-3D41-80EE-6176E550C1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7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8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6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9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6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7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7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3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4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5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1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5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6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6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2" r:id="rId5"/>
    <p:sldLayoutId id="2147483663" r:id="rId6"/>
    <p:sldLayoutId id="2147483669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lculator, pen, compass, money and a paper with graphs printed on it">
            <a:extLst>
              <a:ext uri="{FF2B5EF4-FFF2-40B4-BE49-F238E27FC236}">
                <a16:creationId xmlns:a16="http://schemas.microsoft.com/office/drawing/2014/main" id="{3E028428-79F7-7669-DAEB-9661604BE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458E3-8296-7BB4-7566-D9802038C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476" y="3460150"/>
            <a:ext cx="5724281" cy="974834"/>
          </a:xfrm>
        </p:spPr>
        <p:txBody>
          <a:bodyPr anchor="b">
            <a:noAutofit/>
          </a:bodyPr>
          <a:lstStyle/>
          <a:p>
            <a:br>
              <a:rPr lang="en-US" sz="3600" b="1" dirty="0">
                <a:latin typeface="Arial Rounded MT Bold" panose="020F0704030504030204" pitchFamily="34" charset="77"/>
              </a:rPr>
            </a:br>
            <a:r>
              <a:rPr lang="en-US" sz="3600" b="1" dirty="0">
                <a:latin typeface="Arial Rounded MT Bold" panose="020F0704030504030204" pitchFamily="34" charset="77"/>
              </a:rPr>
              <a:t>Finance 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AA2DF-29F9-9A1C-092A-138D48E34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8986" y="4516595"/>
            <a:ext cx="3957144" cy="646785"/>
          </a:xfrm>
        </p:spPr>
        <p:txBody>
          <a:bodyPr>
            <a:normAutofit/>
          </a:bodyPr>
          <a:lstStyle/>
          <a:p>
            <a:r>
              <a:rPr lang="en-US" sz="2800" b="1" dirty="0"/>
              <a:t>By: Gavin Bowen</a:t>
            </a:r>
          </a:p>
        </p:txBody>
      </p:sp>
    </p:spTree>
    <p:extLst>
      <p:ext uri="{BB962C8B-B14F-4D97-AF65-F5344CB8AC3E}">
        <p14:creationId xmlns:p14="http://schemas.microsoft.com/office/powerpoint/2010/main" val="1340347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2F77C-0285-DD5B-F217-ECFAA6E6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10" y="2480893"/>
            <a:ext cx="3010737" cy="1497475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Arial Rounded MT Bold" panose="020F0704030504030204" pitchFamily="34" charset="77"/>
              </a:rPr>
              <a:t>Learned Financial Concepts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6DB6218-5CE1-5F0E-C397-49B6E2DD8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16385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4723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359A0-42AB-94DC-FB71-3934B30B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 Rounded MT Bold" panose="020F0704030504030204" pitchFamily="34" charset="77"/>
              </a:rPr>
              <a:t>Learned Excel Functionality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1D2B85-02BB-2EAC-E1DF-73E9F0159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823449"/>
              </p:ext>
            </p:extLst>
          </p:nvPr>
        </p:nvGraphicFramePr>
        <p:xfrm>
          <a:off x="447040" y="2011363"/>
          <a:ext cx="11236960" cy="4582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1605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EC393DE-1394-4E5E-8479-8B46B8EE7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3334BC-A5C9-4E98-B2FE-3FB7AD4D0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94209-D983-20B8-AB85-A9B5533E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200400" cy="543137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1"/>
                </a:solidFill>
                <a:latin typeface="Arial Rounded MT Bold" panose="020F0704030504030204" pitchFamily="34" charset="77"/>
              </a:rPr>
              <a:t>Project Tasks</a:t>
            </a: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F7BB91D9-FCCF-4464-A06C-903EF4F37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4081" y="-3482"/>
            <a:ext cx="8047921" cy="6861482"/>
          </a:xfrm>
          <a:custGeom>
            <a:avLst/>
            <a:gdLst>
              <a:gd name="connsiteX0" fmla="*/ 58769 w 8047921"/>
              <a:gd name="connsiteY0" fmla="*/ 4239616 h 6861482"/>
              <a:gd name="connsiteX1" fmla="*/ 58894 w 8047921"/>
              <a:gd name="connsiteY1" fmla="*/ 4240495 h 6861482"/>
              <a:gd name="connsiteX2" fmla="*/ 59045 w 8047921"/>
              <a:gd name="connsiteY2" fmla="*/ 4241609 h 6861482"/>
              <a:gd name="connsiteX3" fmla="*/ 527473 w 8047921"/>
              <a:gd name="connsiteY3" fmla="*/ 0 h 6861482"/>
              <a:gd name="connsiteX4" fmla="*/ 8047921 w 8047921"/>
              <a:gd name="connsiteY4" fmla="*/ 0 h 6861482"/>
              <a:gd name="connsiteX5" fmla="*/ 8047921 w 8047921"/>
              <a:gd name="connsiteY5" fmla="*/ 6861482 h 6861482"/>
              <a:gd name="connsiteX6" fmla="*/ 1319860 w 8047921"/>
              <a:gd name="connsiteY6" fmla="*/ 6861482 h 6861482"/>
              <a:gd name="connsiteX7" fmla="*/ 1297994 w 8047921"/>
              <a:gd name="connsiteY7" fmla="*/ 6831011 h 6861482"/>
              <a:gd name="connsiteX8" fmla="*/ 1024504 w 8047921"/>
              <a:gd name="connsiteY8" fmla="*/ 6405892 h 6861482"/>
              <a:gd name="connsiteX9" fmla="*/ 843366 w 8047921"/>
              <a:gd name="connsiteY9" fmla="*/ 6082357 h 6861482"/>
              <a:gd name="connsiteX10" fmla="*/ 690198 w 8047921"/>
              <a:gd name="connsiteY10" fmla="*/ 5793573 h 6861482"/>
              <a:gd name="connsiteX11" fmla="*/ 777021 w 8047921"/>
              <a:gd name="connsiteY11" fmla="*/ 5729320 h 6861482"/>
              <a:gd name="connsiteX12" fmla="*/ 670606 w 8047921"/>
              <a:gd name="connsiteY12" fmla="*/ 5463560 h 6861482"/>
              <a:gd name="connsiteX13" fmla="*/ 332307 w 8047921"/>
              <a:gd name="connsiteY13" fmla="*/ 4640688 h 6861482"/>
              <a:gd name="connsiteX14" fmla="*/ 178764 w 8047921"/>
              <a:gd name="connsiteY14" fmla="*/ 4440302 h 6861482"/>
              <a:gd name="connsiteX15" fmla="*/ 102405 w 8047921"/>
              <a:gd name="connsiteY15" fmla="*/ 4371063 h 6861482"/>
              <a:gd name="connsiteX16" fmla="*/ 82464 w 8047921"/>
              <a:gd name="connsiteY16" fmla="*/ 4327380 h 6861482"/>
              <a:gd name="connsiteX17" fmla="*/ 72595 w 8047921"/>
              <a:gd name="connsiteY17" fmla="*/ 4327380 h 6861482"/>
              <a:gd name="connsiteX18" fmla="*/ 71105 w 8047921"/>
              <a:gd name="connsiteY18" fmla="*/ 4319440 h 6861482"/>
              <a:gd name="connsiteX19" fmla="*/ 63234 w 8047921"/>
              <a:gd name="connsiteY19" fmla="*/ 4265601 h 6861482"/>
              <a:gd name="connsiteX20" fmla="*/ 58391 w 8047921"/>
              <a:gd name="connsiteY20" fmla="*/ 4236887 h 6861482"/>
              <a:gd name="connsiteX21" fmla="*/ 58769 w 8047921"/>
              <a:gd name="connsiteY21" fmla="*/ 4239616 h 6861482"/>
              <a:gd name="connsiteX22" fmla="*/ 57161 w 8047921"/>
              <a:gd name="connsiteY22" fmla="*/ 4228245 h 6861482"/>
              <a:gd name="connsiteX23" fmla="*/ 55444 w 8047921"/>
              <a:gd name="connsiteY23" fmla="*/ 4216187 h 6861482"/>
              <a:gd name="connsiteX24" fmla="*/ 57173 w 8047921"/>
              <a:gd name="connsiteY24" fmla="*/ 4216187 h 6861482"/>
              <a:gd name="connsiteX25" fmla="*/ 46978 w 8047921"/>
              <a:gd name="connsiteY25" fmla="*/ 4153970 h 6861482"/>
              <a:gd name="connsiteX26" fmla="*/ 23198 w 8047921"/>
              <a:gd name="connsiteY26" fmla="*/ 4042035 h 6861482"/>
              <a:gd name="connsiteX27" fmla="*/ 12577 w 8047921"/>
              <a:gd name="connsiteY27" fmla="*/ 4017890 h 6861482"/>
              <a:gd name="connsiteX28" fmla="*/ 144506 w 8047921"/>
              <a:gd name="connsiteY28" fmla="*/ 3860429 h 6861482"/>
              <a:gd name="connsiteX29" fmla="*/ 22695 w 8047921"/>
              <a:gd name="connsiteY29" fmla="*/ 3800021 h 6861482"/>
              <a:gd name="connsiteX30" fmla="*/ 24220 w 8047921"/>
              <a:gd name="connsiteY30" fmla="*/ 3771718 h 6861482"/>
              <a:gd name="connsiteX31" fmla="*/ 27584 w 8047921"/>
              <a:gd name="connsiteY31" fmla="*/ 3757935 h 6861482"/>
              <a:gd name="connsiteX32" fmla="*/ 33375 w 8047921"/>
              <a:gd name="connsiteY32" fmla="*/ 3747325 h 6861482"/>
              <a:gd name="connsiteX33" fmla="*/ 77078 w 8047921"/>
              <a:gd name="connsiteY33" fmla="*/ 3705028 h 6861482"/>
              <a:gd name="connsiteX34" fmla="*/ 31331 w 8047921"/>
              <a:gd name="connsiteY34" fmla="*/ 3445525 h 6861482"/>
              <a:gd name="connsiteX35" fmla="*/ 3341 w 8047921"/>
              <a:gd name="connsiteY35" fmla="*/ 3405686 h 6861482"/>
              <a:gd name="connsiteX36" fmla="*/ 0 w 8047921"/>
              <a:gd name="connsiteY36" fmla="*/ 3393684 h 6861482"/>
              <a:gd name="connsiteX37" fmla="*/ 5588 w 8047921"/>
              <a:gd name="connsiteY37" fmla="*/ 3363918 h 6861482"/>
              <a:gd name="connsiteX38" fmla="*/ 28563 w 8047921"/>
              <a:gd name="connsiteY38" fmla="*/ 3279721 h 6861482"/>
              <a:gd name="connsiteX39" fmla="*/ 31618 w 8047921"/>
              <a:gd name="connsiteY39" fmla="*/ 3274732 h 6861482"/>
              <a:gd name="connsiteX40" fmla="*/ 54143 w 8047921"/>
              <a:gd name="connsiteY40" fmla="*/ 3204655 h 6861482"/>
              <a:gd name="connsiteX41" fmla="*/ 54066 w 8047921"/>
              <a:gd name="connsiteY41" fmla="*/ 3198166 h 6861482"/>
              <a:gd name="connsiteX42" fmla="*/ 59893 w 8047921"/>
              <a:gd name="connsiteY42" fmla="*/ 3181568 h 6861482"/>
              <a:gd name="connsiteX43" fmla="*/ 182871 w 8047921"/>
              <a:gd name="connsiteY43" fmla="*/ 3024678 h 6861482"/>
              <a:gd name="connsiteX44" fmla="*/ 305944 w 8047921"/>
              <a:gd name="connsiteY44" fmla="*/ 2810127 h 6861482"/>
              <a:gd name="connsiteX45" fmla="*/ 326259 w 8047921"/>
              <a:gd name="connsiteY45" fmla="*/ 2596949 h 6861482"/>
              <a:gd name="connsiteX46" fmla="*/ 556280 w 8047921"/>
              <a:gd name="connsiteY46" fmla="*/ 2524080 h 6861482"/>
              <a:gd name="connsiteX47" fmla="*/ 358274 w 8047921"/>
              <a:gd name="connsiteY47" fmla="*/ 2014028 h 6861482"/>
              <a:gd name="connsiteX48" fmla="*/ 340119 w 8047921"/>
              <a:gd name="connsiteY48" fmla="*/ 1914129 h 6861482"/>
              <a:gd name="connsiteX49" fmla="*/ 478258 w 8047921"/>
              <a:gd name="connsiteY49" fmla="*/ 1606217 h 6861482"/>
              <a:gd name="connsiteX50" fmla="*/ 500664 w 8047921"/>
              <a:gd name="connsiteY50" fmla="*/ 1556554 h 6861482"/>
              <a:gd name="connsiteX51" fmla="*/ 551219 w 8047921"/>
              <a:gd name="connsiteY51" fmla="*/ 1459414 h 6861482"/>
              <a:gd name="connsiteX52" fmla="*/ 687152 w 8047921"/>
              <a:gd name="connsiteY52" fmla="*/ 1466109 h 6861482"/>
              <a:gd name="connsiteX53" fmla="*/ 619370 w 8047921"/>
              <a:gd name="connsiteY53" fmla="*/ 1372761 h 6861482"/>
              <a:gd name="connsiteX54" fmla="*/ 491520 w 8047921"/>
              <a:gd name="connsiteY54" fmla="*/ 1080052 h 6861482"/>
              <a:gd name="connsiteX55" fmla="*/ 589761 w 8047921"/>
              <a:gd name="connsiteY55" fmla="*/ 854014 h 6861482"/>
              <a:gd name="connsiteX56" fmla="*/ 617929 w 8047921"/>
              <a:gd name="connsiteY56" fmla="*/ 821285 h 6861482"/>
              <a:gd name="connsiteX57" fmla="*/ 583503 w 8047921"/>
              <a:gd name="connsiteY57" fmla="*/ 760897 h 6861482"/>
              <a:gd name="connsiteX58" fmla="*/ 515241 w 8047921"/>
              <a:gd name="connsiteY58" fmla="*/ 560313 h 6861482"/>
              <a:gd name="connsiteX59" fmla="*/ 480798 w 8047921"/>
              <a:gd name="connsiteY59" fmla="*/ 423850 h 6861482"/>
              <a:gd name="connsiteX60" fmla="*/ 436755 w 8047921"/>
              <a:gd name="connsiteY60" fmla="*/ 361124 h 6861482"/>
              <a:gd name="connsiteX61" fmla="*/ 428051 w 8047921"/>
              <a:gd name="connsiteY61" fmla="*/ 314763 h 6861482"/>
              <a:gd name="connsiteX62" fmla="*/ 457954 w 8047921"/>
              <a:gd name="connsiteY62" fmla="*/ 104693 h 6861482"/>
              <a:gd name="connsiteX63" fmla="*/ 472694 w 8047921"/>
              <a:gd name="connsiteY63" fmla="*/ 52392 h 6861482"/>
              <a:gd name="connsiteX64" fmla="*/ 512572 w 8047921"/>
              <a:gd name="connsiteY64" fmla="*/ 23688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8047921" h="6861482">
                <a:moveTo>
                  <a:pt x="58769" y="4239616"/>
                </a:moveTo>
                <a:lnTo>
                  <a:pt x="58894" y="4240495"/>
                </a:lnTo>
                <a:cubicBezTo>
                  <a:pt x="59164" y="4242428"/>
                  <a:pt x="59171" y="4242505"/>
                  <a:pt x="59045" y="4241609"/>
                </a:cubicBezTo>
                <a:close/>
                <a:moveTo>
                  <a:pt x="527473" y="0"/>
                </a:moveTo>
                <a:lnTo>
                  <a:pt x="8047921" y="0"/>
                </a:lnTo>
                <a:lnTo>
                  <a:pt x="8047921" y="6861482"/>
                </a:lnTo>
                <a:lnTo>
                  <a:pt x="1319860" y="6861482"/>
                </a:lnTo>
                <a:lnTo>
                  <a:pt x="1297994" y="6831011"/>
                </a:lnTo>
                <a:cubicBezTo>
                  <a:pt x="1121436" y="6580901"/>
                  <a:pt x="1026069" y="6413841"/>
                  <a:pt x="1024504" y="6405892"/>
                </a:cubicBezTo>
                <a:cubicBezTo>
                  <a:pt x="995790" y="6256850"/>
                  <a:pt x="915502" y="6175982"/>
                  <a:pt x="843366" y="6082357"/>
                </a:cubicBezTo>
                <a:cubicBezTo>
                  <a:pt x="780556" y="6000311"/>
                  <a:pt x="713540" y="5913360"/>
                  <a:pt x="690198" y="5793573"/>
                </a:cubicBezTo>
                <a:cubicBezTo>
                  <a:pt x="659374" y="5634705"/>
                  <a:pt x="756440" y="5782527"/>
                  <a:pt x="777021" y="5729320"/>
                </a:cubicBezTo>
                <a:cubicBezTo>
                  <a:pt x="741019" y="5642157"/>
                  <a:pt x="683667" y="5556007"/>
                  <a:pt x="670606" y="5463560"/>
                </a:cubicBezTo>
                <a:cubicBezTo>
                  <a:pt x="624014" y="5129308"/>
                  <a:pt x="509280" y="4866180"/>
                  <a:pt x="332307" y="4640688"/>
                </a:cubicBezTo>
                <a:cubicBezTo>
                  <a:pt x="281557" y="4575550"/>
                  <a:pt x="249914" y="4473150"/>
                  <a:pt x="178764" y="4440302"/>
                </a:cubicBezTo>
                <a:cubicBezTo>
                  <a:pt x="144180" y="4424583"/>
                  <a:pt x="119969" y="4400506"/>
                  <a:pt x="102405" y="4371063"/>
                </a:cubicBezTo>
                <a:lnTo>
                  <a:pt x="82464" y="4327380"/>
                </a:lnTo>
                <a:lnTo>
                  <a:pt x="72595" y="4327380"/>
                </a:lnTo>
                <a:lnTo>
                  <a:pt x="71105" y="4319440"/>
                </a:lnTo>
                <a:cubicBezTo>
                  <a:pt x="68098" y="4300784"/>
                  <a:pt x="63569" y="4267782"/>
                  <a:pt x="63234" y="4265601"/>
                </a:cubicBezTo>
                <a:cubicBezTo>
                  <a:pt x="56185" y="4219786"/>
                  <a:pt x="57328" y="4229054"/>
                  <a:pt x="58391" y="4236887"/>
                </a:cubicBezTo>
                <a:lnTo>
                  <a:pt x="58769" y="4239616"/>
                </a:lnTo>
                <a:lnTo>
                  <a:pt x="57161" y="4228245"/>
                </a:lnTo>
                <a:lnTo>
                  <a:pt x="55444" y="4216187"/>
                </a:lnTo>
                <a:lnTo>
                  <a:pt x="57173" y="4216187"/>
                </a:lnTo>
                <a:lnTo>
                  <a:pt x="46978" y="4153970"/>
                </a:lnTo>
                <a:cubicBezTo>
                  <a:pt x="41098" y="4115040"/>
                  <a:pt x="34414" y="4076730"/>
                  <a:pt x="23198" y="4042035"/>
                </a:cubicBezTo>
                <a:lnTo>
                  <a:pt x="12577" y="4017890"/>
                </a:lnTo>
                <a:lnTo>
                  <a:pt x="144506" y="3860429"/>
                </a:lnTo>
                <a:cubicBezTo>
                  <a:pt x="103351" y="3777846"/>
                  <a:pt x="58276" y="3834526"/>
                  <a:pt x="22695" y="3800021"/>
                </a:cubicBezTo>
                <a:cubicBezTo>
                  <a:pt x="23786" y="3791627"/>
                  <a:pt x="23716" y="3781009"/>
                  <a:pt x="24220" y="3771718"/>
                </a:cubicBezTo>
                <a:lnTo>
                  <a:pt x="27584" y="3757935"/>
                </a:lnTo>
                <a:lnTo>
                  <a:pt x="33375" y="3747325"/>
                </a:lnTo>
                <a:lnTo>
                  <a:pt x="77078" y="3705028"/>
                </a:lnTo>
                <a:cubicBezTo>
                  <a:pt x="173055" y="3608961"/>
                  <a:pt x="158512" y="3588143"/>
                  <a:pt x="31331" y="3445525"/>
                </a:cubicBezTo>
                <a:cubicBezTo>
                  <a:pt x="18649" y="3431228"/>
                  <a:pt x="9488" y="3418102"/>
                  <a:pt x="3341" y="3405686"/>
                </a:cubicBezTo>
                <a:lnTo>
                  <a:pt x="0" y="3393684"/>
                </a:lnTo>
                <a:lnTo>
                  <a:pt x="5588" y="3363918"/>
                </a:lnTo>
                <a:lnTo>
                  <a:pt x="28563" y="3279721"/>
                </a:lnTo>
                <a:lnTo>
                  <a:pt x="31618" y="3274732"/>
                </a:lnTo>
                <a:cubicBezTo>
                  <a:pt x="41998" y="3256804"/>
                  <a:pt x="51127" y="3236251"/>
                  <a:pt x="54143" y="3204655"/>
                </a:cubicBezTo>
                <a:lnTo>
                  <a:pt x="54066" y="3198166"/>
                </a:lnTo>
                <a:lnTo>
                  <a:pt x="59893" y="3181568"/>
                </a:lnTo>
                <a:cubicBezTo>
                  <a:pt x="95562" y="3088781"/>
                  <a:pt x="138958" y="3020054"/>
                  <a:pt x="182871" y="3024678"/>
                </a:cubicBezTo>
                <a:cubicBezTo>
                  <a:pt x="138662" y="2798901"/>
                  <a:pt x="138662" y="2798901"/>
                  <a:pt x="305944" y="2810127"/>
                </a:cubicBezTo>
                <a:cubicBezTo>
                  <a:pt x="246290" y="2658988"/>
                  <a:pt x="247386" y="2624324"/>
                  <a:pt x="326259" y="2596949"/>
                </a:cubicBezTo>
                <a:cubicBezTo>
                  <a:pt x="402195" y="2570407"/>
                  <a:pt x="485357" y="2575904"/>
                  <a:pt x="556280" y="2524080"/>
                </a:cubicBezTo>
                <a:cubicBezTo>
                  <a:pt x="498302" y="2335317"/>
                  <a:pt x="486850" y="2130710"/>
                  <a:pt x="358274" y="2014028"/>
                </a:cubicBezTo>
                <a:cubicBezTo>
                  <a:pt x="338015" y="1995898"/>
                  <a:pt x="325730" y="1940125"/>
                  <a:pt x="340119" y="1914129"/>
                </a:cubicBezTo>
                <a:cubicBezTo>
                  <a:pt x="391157" y="1817105"/>
                  <a:pt x="329468" y="1592503"/>
                  <a:pt x="478258" y="1606217"/>
                </a:cubicBezTo>
                <a:cubicBezTo>
                  <a:pt x="496627" y="1607581"/>
                  <a:pt x="514137" y="1590108"/>
                  <a:pt x="500664" y="1556554"/>
                </a:cubicBezTo>
                <a:cubicBezTo>
                  <a:pt x="454384" y="1442049"/>
                  <a:pt x="514266" y="1463610"/>
                  <a:pt x="551219" y="1459414"/>
                </a:cubicBezTo>
                <a:cubicBezTo>
                  <a:pt x="595940" y="1454776"/>
                  <a:pt x="644530" y="1511622"/>
                  <a:pt x="687152" y="1466109"/>
                </a:cubicBezTo>
                <a:cubicBezTo>
                  <a:pt x="679388" y="1405223"/>
                  <a:pt x="643786" y="1397333"/>
                  <a:pt x="619370" y="1372761"/>
                </a:cubicBezTo>
                <a:cubicBezTo>
                  <a:pt x="548020" y="1300280"/>
                  <a:pt x="490448" y="1221065"/>
                  <a:pt x="491520" y="1080052"/>
                </a:cubicBezTo>
                <a:cubicBezTo>
                  <a:pt x="492222" y="966113"/>
                  <a:pt x="487698" y="864105"/>
                  <a:pt x="589761" y="854014"/>
                </a:cubicBezTo>
                <a:cubicBezTo>
                  <a:pt x="605798" y="852486"/>
                  <a:pt x="614435" y="839840"/>
                  <a:pt x="617929" y="821285"/>
                </a:cubicBezTo>
                <a:cubicBezTo>
                  <a:pt x="606975" y="799992"/>
                  <a:pt x="596528" y="778040"/>
                  <a:pt x="583503" y="760897"/>
                </a:cubicBezTo>
                <a:cubicBezTo>
                  <a:pt x="539748" y="704450"/>
                  <a:pt x="526482" y="633687"/>
                  <a:pt x="515241" y="560313"/>
                </a:cubicBezTo>
                <a:cubicBezTo>
                  <a:pt x="508001" y="513531"/>
                  <a:pt x="499292" y="467166"/>
                  <a:pt x="480798" y="423850"/>
                </a:cubicBezTo>
                <a:cubicBezTo>
                  <a:pt x="469533" y="397046"/>
                  <a:pt x="455191" y="375704"/>
                  <a:pt x="436755" y="361124"/>
                </a:cubicBezTo>
                <a:cubicBezTo>
                  <a:pt x="420701" y="347903"/>
                  <a:pt x="416284" y="334407"/>
                  <a:pt x="428051" y="314763"/>
                </a:cubicBezTo>
                <a:cubicBezTo>
                  <a:pt x="461326" y="258432"/>
                  <a:pt x="476043" y="191375"/>
                  <a:pt x="457954" y="104693"/>
                </a:cubicBezTo>
                <a:cubicBezTo>
                  <a:pt x="452484" y="78523"/>
                  <a:pt x="457495" y="58007"/>
                  <a:pt x="472694" y="52392"/>
                </a:cubicBezTo>
                <a:cubicBezTo>
                  <a:pt x="488509" y="46345"/>
                  <a:pt x="501512" y="36363"/>
                  <a:pt x="512572" y="2368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C9F34A-7137-9E21-40B1-2D025539A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020546"/>
              </p:ext>
            </p:extLst>
          </p:nvPr>
        </p:nvGraphicFramePr>
        <p:xfrm>
          <a:off x="5550568" y="713312"/>
          <a:ext cx="5803231" cy="549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090131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E516D-A048-75DE-74B2-785D52E00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 Rounded MT Bold" panose="020F0704030504030204" pitchFamily="34" charset="77"/>
              </a:rPr>
              <a:t>Cumulative Return Data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792250B-3275-E95B-CCEF-E612FFB0F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81672"/>
              </p:ext>
            </p:extLst>
          </p:nvPr>
        </p:nvGraphicFramePr>
        <p:xfrm>
          <a:off x="236936" y="1637517"/>
          <a:ext cx="11715078" cy="565355"/>
        </p:xfrm>
        <a:graphic>
          <a:graphicData uri="http://schemas.openxmlformats.org/drawingml/2006/table">
            <a:tbl>
              <a:tblPr/>
              <a:tblGrid>
                <a:gridCol w="3905026">
                  <a:extLst>
                    <a:ext uri="{9D8B030D-6E8A-4147-A177-3AD203B41FA5}">
                      <a16:colId xmlns:a16="http://schemas.microsoft.com/office/drawing/2014/main" val="3393919422"/>
                    </a:ext>
                  </a:extLst>
                </a:gridCol>
                <a:gridCol w="3905026">
                  <a:extLst>
                    <a:ext uri="{9D8B030D-6E8A-4147-A177-3AD203B41FA5}">
                      <a16:colId xmlns:a16="http://schemas.microsoft.com/office/drawing/2014/main" val="2617355231"/>
                    </a:ext>
                  </a:extLst>
                </a:gridCol>
                <a:gridCol w="3905026">
                  <a:extLst>
                    <a:ext uri="{9D8B030D-6E8A-4147-A177-3AD203B41FA5}">
                      <a16:colId xmlns:a16="http://schemas.microsoft.com/office/drawing/2014/main" val="4240129582"/>
                    </a:ext>
                  </a:extLst>
                </a:gridCol>
              </a:tblGrid>
              <a:tr h="19288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Cumulative Return</a:t>
                      </a:r>
                    </a:p>
                  </a:txBody>
                  <a:tcPr marL="4988" marR="4988" marT="49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192175"/>
                  </a:ext>
                </a:extLst>
              </a:tr>
              <a:tr h="2128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MSCI Emerging Markets</a:t>
                      </a:r>
                    </a:p>
                  </a:txBody>
                  <a:tcPr marL="4988" marR="4988" marT="49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S&amp;P 500</a:t>
                      </a:r>
                    </a:p>
                  </a:txBody>
                  <a:tcPr marL="4988" marR="4988" marT="49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US Aggregate Bond Index</a:t>
                      </a:r>
                    </a:p>
                  </a:txBody>
                  <a:tcPr marL="4988" marR="4988" marT="49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999374"/>
                  </a:ext>
                </a:extLst>
              </a:tr>
              <a:tr h="159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105.650%</a:t>
                      </a:r>
                    </a:p>
                  </a:txBody>
                  <a:tcPr marL="4988" marR="4988" marT="49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68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21.724%</a:t>
                      </a:r>
                    </a:p>
                  </a:txBody>
                  <a:tcPr marL="4988" marR="4988" marT="49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D1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43.925%</a:t>
                      </a:r>
                    </a:p>
                  </a:txBody>
                  <a:tcPr marL="4988" marR="4988" marT="49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E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583458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A6F6F817-7903-0AFD-58A0-99066FA23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36" y="2202871"/>
            <a:ext cx="11715077" cy="451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2005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6380-EF00-6E1F-4E2C-F5C12D1D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rial Rounded MT Bold" panose="020F0704030504030204" pitchFamily="34" charset="77"/>
              </a:rPr>
              <a:t>Portfolio Skills Improvement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730C88-F056-5634-EC33-B57FC460D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348716"/>
              </p:ext>
            </p:extLst>
          </p:nvPr>
        </p:nvGraphicFramePr>
        <p:xfrm>
          <a:off x="98323" y="1584401"/>
          <a:ext cx="11798709" cy="1541998"/>
        </p:xfrm>
        <a:graphic>
          <a:graphicData uri="http://schemas.openxmlformats.org/drawingml/2006/table">
            <a:tbl>
              <a:tblPr/>
              <a:tblGrid>
                <a:gridCol w="6734168">
                  <a:extLst>
                    <a:ext uri="{9D8B030D-6E8A-4147-A177-3AD203B41FA5}">
                      <a16:colId xmlns:a16="http://schemas.microsoft.com/office/drawing/2014/main" val="3046518453"/>
                    </a:ext>
                  </a:extLst>
                </a:gridCol>
                <a:gridCol w="5064541">
                  <a:extLst>
                    <a:ext uri="{9D8B030D-6E8A-4147-A177-3AD203B41FA5}">
                      <a16:colId xmlns:a16="http://schemas.microsoft.com/office/drawing/2014/main" val="2333146078"/>
                    </a:ext>
                  </a:extLst>
                </a:gridCol>
              </a:tblGrid>
              <a:tr h="3720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Total Return</a:t>
                      </a:r>
                    </a:p>
                  </a:txBody>
                  <a:tcPr marL="9300" marR="9300" marT="9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=(H6730-H4)/H4</a:t>
                      </a:r>
                    </a:p>
                  </a:txBody>
                  <a:tcPr marL="9300" marR="9300" marT="9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152890"/>
                  </a:ext>
                </a:extLst>
              </a:tr>
              <a:tr h="3720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Annualized Return</a:t>
                      </a:r>
                    </a:p>
                  </a:txBody>
                  <a:tcPr marL="9300" marR="9300" marT="9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=((H6730/H4))^(1/18)-1</a:t>
                      </a:r>
                    </a:p>
                  </a:txBody>
                  <a:tcPr marL="9300" marR="9300" marT="9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418718"/>
                  </a:ext>
                </a:extLst>
              </a:tr>
              <a:tr h="425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Annualized Volatility</a:t>
                      </a:r>
                    </a:p>
                  </a:txBody>
                  <a:tcPr marL="9300" marR="9300" marT="9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F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=STDEV.S(FILTER(I5:I6730,I5:I6730&lt;&gt;0))*SQRT(252)</a:t>
                      </a:r>
                    </a:p>
                  </a:txBody>
                  <a:tcPr marL="9300" marR="9300" marT="9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011552"/>
                  </a:ext>
                </a:extLst>
              </a:tr>
              <a:tr h="3720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Risk-adjusted Return</a:t>
                      </a:r>
                    </a:p>
                  </a:txBody>
                  <a:tcPr marL="9300" marR="9300" marT="9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=L3/L4</a:t>
                      </a:r>
                    </a:p>
                  </a:txBody>
                  <a:tcPr marL="9300" marR="9300" marT="9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55795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5885BC3-53CE-8A6B-BDEE-68F8C49E8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093572"/>
              </p:ext>
            </p:extLst>
          </p:nvPr>
        </p:nvGraphicFramePr>
        <p:xfrm>
          <a:off x="98323" y="3315945"/>
          <a:ext cx="2467896" cy="1066800"/>
        </p:xfrm>
        <a:graphic>
          <a:graphicData uri="http://schemas.openxmlformats.org/drawingml/2006/table">
            <a:tbl>
              <a:tblPr/>
              <a:tblGrid>
                <a:gridCol w="1722070">
                  <a:extLst>
                    <a:ext uri="{9D8B030D-6E8A-4147-A177-3AD203B41FA5}">
                      <a16:colId xmlns:a16="http://schemas.microsoft.com/office/drawing/2014/main" val="2763123938"/>
                    </a:ext>
                  </a:extLst>
                </a:gridCol>
                <a:gridCol w="745826">
                  <a:extLst>
                    <a:ext uri="{9D8B030D-6E8A-4147-A177-3AD203B41FA5}">
                      <a16:colId xmlns:a16="http://schemas.microsoft.com/office/drawing/2014/main" val="3165222393"/>
                    </a:ext>
                  </a:extLst>
                </a:gridCol>
              </a:tblGrid>
              <a:tr h="50673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Rebalance Frequency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2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4636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5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6210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D40DB8A-9E58-1D15-19ED-9BF99D1A8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362570"/>
              </p:ext>
            </p:extLst>
          </p:nvPr>
        </p:nvGraphicFramePr>
        <p:xfrm>
          <a:off x="2566219" y="3315945"/>
          <a:ext cx="3313471" cy="1066800"/>
        </p:xfrm>
        <a:graphic>
          <a:graphicData uri="http://schemas.openxmlformats.org/drawingml/2006/table">
            <a:tbl>
              <a:tblPr/>
              <a:tblGrid>
                <a:gridCol w="2325055">
                  <a:extLst>
                    <a:ext uri="{9D8B030D-6E8A-4147-A177-3AD203B41FA5}">
                      <a16:colId xmlns:a16="http://schemas.microsoft.com/office/drawing/2014/main" val="3160864644"/>
                    </a:ext>
                  </a:extLst>
                </a:gridCol>
                <a:gridCol w="988416">
                  <a:extLst>
                    <a:ext uri="{9D8B030D-6E8A-4147-A177-3AD203B41FA5}">
                      <a16:colId xmlns:a16="http://schemas.microsoft.com/office/drawing/2014/main" val="157423893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Total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219.15%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50406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Annualized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6.66%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9236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Annualized Volatility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F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9.20%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89488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Risk-adjusted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0.72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8298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887384C-3413-0241-29AB-AD8BF1CAE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97861"/>
              </p:ext>
            </p:extLst>
          </p:nvPr>
        </p:nvGraphicFramePr>
        <p:xfrm>
          <a:off x="98323" y="5004848"/>
          <a:ext cx="2467896" cy="1053894"/>
        </p:xfrm>
        <a:graphic>
          <a:graphicData uri="http://schemas.openxmlformats.org/drawingml/2006/table">
            <a:tbl>
              <a:tblPr/>
              <a:tblGrid>
                <a:gridCol w="1722070">
                  <a:extLst>
                    <a:ext uri="{9D8B030D-6E8A-4147-A177-3AD203B41FA5}">
                      <a16:colId xmlns:a16="http://schemas.microsoft.com/office/drawing/2014/main" val="818572398"/>
                    </a:ext>
                  </a:extLst>
                </a:gridCol>
                <a:gridCol w="745826">
                  <a:extLst>
                    <a:ext uri="{9D8B030D-6E8A-4147-A177-3AD203B41FA5}">
                      <a16:colId xmlns:a16="http://schemas.microsoft.com/office/drawing/2014/main" val="4239359024"/>
                    </a:ext>
                  </a:extLst>
                </a:gridCol>
              </a:tblGrid>
              <a:tr h="5006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Rebalance Frequency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2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664267"/>
                  </a:ext>
                </a:extLst>
              </a:tr>
              <a:tr h="553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Semi-Annual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5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7989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8A5428B-BC63-9C74-3888-32DBF8589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844495"/>
              </p:ext>
            </p:extLst>
          </p:nvPr>
        </p:nvGraphicFramePr>
        <p:xfrm>
          <a:off x="2566219" y="5007306"/>
          <a:ext cx="3313471" cy="1051436"/>
        </p:xfrm>
        <a:graphic>
          <a:graphicData uri="http://schemas.openxmlformats.org/drawingml/2006/table">
            <a:tbl>
              <a:tblPr/>
              <a:tblGrid>
                <a:gridCol w="2325055">
                  <a:extLst>
                    <a:ext uri="{9D8B030D-6E8A-4147-A177-3AD203B41FA5}">
                      <a16:colId xmlns:a16="http://schemas.microsoft.com/office/drawing/2014/main" val="222560736"/>
                    </a:ext>
                  </a:extLst>
                </a:gridCol>
                <a:gridCol w="988416">
                  <a:extLst>
                    <a:ext uri="{9D8B030D-6E8A-4147-A177-3AD203B41FA5}">
                      <a16:colId xmlns:a16="http://schemas.microsoft.com/office/drawing/2014/main" val="2383915906"/>
                    </a:ext>
                  </a:extLst>
                </a:gridCol>
              </a:tblGrid>
              <a:tr h="262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Total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216.97%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88469"/>
                  </a:ext>
                </a:extLst>
              </a:tr>
              <a:tr h="262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Annualized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6.62%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519669"/>
                  </a:ext>
                </a:extLst>
              </a:tr>
              <a:tr h="262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Annualized Volatility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F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9.22%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745801"/>
                  </a:ext>
                </a:extLst>
              </a:tr>
              <a:tr h="262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Risk-adjusted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0.72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7350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783D970-A6C1-74B5-B69E-024054DCD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340441"/>
              </p:ext>
            </p:extLst>
          </p:nvPr>
        </p:nvGraphicFramePr>
        <p:xfrm>
          <a:off x="6312312" y="3315945"/>
          <a:ext cx="2265312" cy="1066800"/>
        </p:xfrm>
        <a:graphic>
          <a:graphicData uri="http://schemas.openxmlformats.org/drawingml/2006/table">
            <a:tbl>
              <a:tblPr/>
              <a:tblGrid>
                <a:gridCol w="1580709">
                  <a:extLst>
                    <a:ext uri="{9D8B030D-6E8A-4147-A177-3AD203B41FA5}">
                      <a16:colId xmlns:a16="http://schemas.microsoft.com/office/drawing/2014/main" val="3836527490"/>
                    </a:ext>
                  </a:extLst>
                </a:gridCol>
                <a:gridCol w="684603">
                  <a:extLst>
                    <a:ext uri="{9D8B030D-6E8A-4147-A177-3AD203B41FA5}">
                      <a16:colId xmlns:a16="http://schemas.microsoft.com/office/drawing/2014/main" val="3650635344"/>
                    </a:ext>
                  </a:extLst>
                </a:gridCol>
              </a:tblGrid>
              <a:tr h="50673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Rebalance Frequency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2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16200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Quarterly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5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5674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C4BAD99-3D33-4EEB-2960-08AACFB61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484130"/>
              </p:ext>
            </p:extLst>
          </p:nvPr>
        </p:nvGraphicFramePr>
        <p:xfrm>
          <a:off x="8577624" y="3317397"/>
          <a:ext cx="3319408" cy="1066800"/>
        </p:xfrm>
        <a:graphic>
          <a:graphicData uri="http://schemas.openxmlformats.org/drawingml/2006/table">
            <a:tbl>
              <a:tblPr/>
              <a:tblGrid>
                <a:gridCol w="2329221">
                  <a:extLst>
                    <a:ext uri="{9D8B030D-6E8A-4147-A177-3AD203B41FA5}">
                      <a16:colId xmlns:a16="http://schemas.microsoft.com/office/drawing/2014/main" val="1603778063"/>
                    </a:ext>
                  </a:extLst>
                </a:gridCol>
                <a:gridCol w="990187">
                  <a:extLst>
                    <a:ext uri="{9D8B030D-6E8A-4147-A177-3AD203B41FA5}">
                      <a16:colId xmlns:a16="http://schemas.microsoft.com/office/drawing/2014/main" val="175143535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Total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211.99%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47542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Annualized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6.53%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68745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Annualized Volatility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F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9.37%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80788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Risk-adjusted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0.70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4286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CF0F5D7-91C2-931E-EF9B-B3F4F1020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629161"/>
              </p:ext>
            </p:extLst>
          </p:nvPr>
        </p:nvGraphicFramePr>
        <p:xfrm>
          <a:off x="6312312" y="4917332"/>
          <a:ext cx="2265312" cy="1141409"/>
        </p:xfrm>
        <a:graphic>
          <a:graphicData uri="http://schemas.openxmlformats.org/drawingml/2006/table">
            <a:tbl>
              <a:tblPr/>
              <a:tblGrid>
                <a:gridCol w="1580709">
                  <a:extLst>
                    <a:ext uri="{9D8B030D-6E8A-4147-A177-3AD203B41FA5}">
                      <a16:colId xmlns:a16="http://schemas.microsoft.com/office/drawing/2014/main" val="1879324847"/>
                    </a:ext>
                  </a:extLst>
                </a:gridCol>
                <a:gridCol w="684603">
                  <a:extLst>
                    <a:ext uri="{9D8B030D-6E8A-4147-A177-3AD203B41FA5}">
                      <a16:colId xmlns:a16="http://schemas.microsoft.com/office/drawing/2014/main" val="2974057147"/>
                    </a:ext>
                  </a:extLst>
                </a:gridCol>
              </a:tblGrid>
              <a:tr h="5421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Rebalance Frequency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2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436043"/>
                  </a:ext>
                </a:extLst>
              </a:tr>
              <a:tr h="599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Monthly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5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24387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5921AD0-596B-20BA-5377-7A06A835A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248351"/>
              </p:ext>
            </p:extLst>
          </p:nvPr>
        </p:nvGraphicFramePr>
        <p:xfrm>
          <a:off x="8577624" y="4914438"/>
          <a:ext cx="3319408" cy="1141408"/>
        </p:xfrm>
        <a:graphic>
          <a:graphicData uri="http://schemas.openxmlformats.org/drawingml/2006/table">
            <a:tbl>
              <a:tblPr/>
              <a:tblGrid>
                <a:gridCol w="2329221">
                  <a:extLst>
                    <a:ext uri="{9D8B030D-6E8A-4147-A177-3AD203B41FA5}">
                      <a16:colId xmlns:a16="http://schemas.microsoft.com/office/drawing/2014/main" val="1258764387"/>
                    </a:ext>
                  </a:extLst>
                </a:gridCol>
                <a:gridCol w="990187">
                  <a:extLst>
                    <a:ext uri="{9D8B030D-6E8A-4147-A177-3AD203B41FA5}">
                      <a16:colId xmlns:a16="http://schemas.microsoft.com/office/drawing/2014/main" val="956667579"/>
                    </a:ext>
                  </a:extLst>
                </a:gridCol>
              </a:tblGrid>
              <a:tr h="2853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Total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185.01%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567180"/>
                  </a:ext>
                </a:extLst>
              </a:tr>
              <a:tr h="2853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Annualized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5.99%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992608"/>
                  </a:ext>
                </a:extLst>
              </a:tr>
              <a:tr h="2853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Annualized Volatility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F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9.37%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172799"/>
                  </a:ext>
                </a:extLst>
              </a:tr>
              <a:tr h="2853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Risk-adjusted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0.64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500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10900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DD544-22C5-1B43-DCD1-0F570763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Rounded MT Bold" panose="020F0704030504030204" pitchFamily="34" charset="77"/>
              </a:rPr>
              <a:t>Maximize Return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64449A-304B-210F-F369-C587173C2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578067"/>
              </p:ext>
            </p:extLst>
          </p:nvPr>
        </p:nvGraphicFramePr>
        <p:xfrm>
          <a:off x="303159" y="3659792"/>
          <a:ext cx="7046223" cy="1066800"/>
        </p:xfrm>
        <a:graphic>
          <a:graphicData uri="http://schemas.openxmlformats.org/drawingml/2006/table">
            <a:tbl>
              <a:tblPr/>
              <a:tblGrid>
                <a:gridCol w="4718453">
                  <a:extLst>
                    <a:ext uri="{9D8B030D-6E8A-4147-A177-3AD203B41FA5}">
                      <a16:colId xmlns:a16="http://schemas.microsoft.com/office/drawing/2014/main" val="3542874634"/>
                    </a:ext>
                  </a:extLst>
                </a:gridCol>
                <a:gridCol w="2327770">
                  <a:extLst>
                    <a:ext uri="{9D8B030D-6E8A-4147-A177-3AD203B41FA5}">
                      <a16:colId xmlns:a16="http://schemas.microsoft.com/office/drawing/2014/main" val="8781353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Total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515.62%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844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Annualized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10.62%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90629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Annualized Volatility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F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18.39%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36903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Risk-adjusted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0.58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7426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9094AD-16D5-9312-E684-5A1D5CD3D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590655"/>
              </p:ext>
            </p:extLst>
          </p:nvPr>
        </p:nvGraphicFramePr>
        <p:xfrm>
          <a:off x="303160" y="2982247"/>
          <a:ext cx="7046223" cy="677545"/>
        </p:xfrm>
        <a:graphic>
          <a:graphicData uri="http://schemas.openxmlformats.org/drawingml/2006/table">
            <a:tbl>
              <a:tblPr/>
              <a:tblGrid>
                <a:gridCol w="784730">
                  <a:extLst>
                    <a:ext uri="{9D8B030D-6E8A-4147-A177-3AD203B41FA5}">
                      <a16:colId xmlns:a16="http://schemas.microsoft.com/office/drawing/2014/main" val="471710434"/>
                    </a:ext>
                  </a:extLst>
                </a:gridCol>
                <a:gridCol w="1933800">
                  <a:extLst>
                    <a:ext uri="{9D8B030D-6E8A-4147-A177-3AD203B41FA5}">
                      <a16:colId xmlns:a16="http://schemas.microsoft.com/office/drawing/2014/main" val="3163436573"/>
                    </a:ext>
                  </a:extLst>
                </a:gridCol>
                <a:gridCol w="1354594">
                  <a:extLst>
                    <a:ext uri="{9D8B030D-6E8A-4147-A177-3AD203B41FA5}">
                      <a16:colId xmlns:a16="http://schemas.microsoft.com/office/drawing/2014/main" val="2206472677"/>
                    </a:ext>
                  </a:extLst>
                </a:gridCol>
                <a:gridCol w="1814688">
                  <a:extLst>
                    <a:ext uri="{9D8B030D-6E8A-4147-A177-3AD203B41FA5}">
                      <a16:colId xmlns:a16="http://schemas.microsoft.com/office/drawing/2014/main" val="3635386197"/>
                    </a:ext>
                  </a:extLst>
                </a:gridCol>
                <a:gridCol w="1158411">
                  <a:extLst>
                    <a:ext uri="{9D8B030D-6E8A-4147-A177-3AD203B41FA5}">
                      <a16:colId xmlns:a16="http://schemas.microsoft.com/office/drawing/2014/main" val="2763447971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100.00%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5165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S&amp;P 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D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US Aggregate Bond Index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F3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Commodity Index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MSCI Emerging Markets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F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NASDAQ-100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089356"/>
                  </a:ext>
                </a:extLst>
              </a:tr>
            </a:tbl>
          </a:graphicData>
        </a:graphic>
      </p:graphicFrame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9AE7DA9E-5DFE-CFDF-D189-6E33B833C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944" y="107950"/>
            <a:ext cx="4604571" cy="6642100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D3E47DC-C556-93C0-FC32-7C50280B5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189531"/>
              </p:ext>
            </p:extLst>
          </p:nvPr>
        </p:nvGraphicFramePr>
        <p:xfrm>
          <a:off x="303159" y="2481105"/>
          <a:ext cx="7046222" cy="508000"/>
        </p:xfrm>
        <a:graphic>
          <a:graphicData uri="http://schemas.openxmlformats.org/drawingml/2006/table">
            <a:tbl>
              <a:tblPr/>
              <a:tblGrid>
                <a:gridCol w="4453547">
                  <a:extLst>
                    <a:ext uri="{9D8B030D-6E8A-4147-A177-3AD203B41FA5}">
                      <a16:colId xmlns:a16="http://schemas.microsoft.com/office/drawing/2014/main" val="2806447388"/>
                    </a:ext>
                  </a:extLst>
                </a:gridCol>
                <a:gridCol w="2592675">
                  <a:extLst>
                    <a:ext uri="{9D8B030D-6E8A-4147-A177-3AD203B41FA5}">
                      <a16:colId xmlns:a16="http://schemas.microsoft.com/office/drawing/2014/main" val="1040634930"/>
                    </a:ext>
                  </a:extLst>
                </a:gridCol>
              </a:tblGrid>
              <a:tr h="2667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Rebalance Frequency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2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1952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5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66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59665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DD544-22C5-1B43-DCD1-0F570763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Rounded MT Bold" panose="020F0704030504030204" pitchFamily="34" charset="77"/>
              </a:rPr>
              <a:t>Minimize Volatility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831-A1A2-8A06-4715-EC7219A50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41697"/>
              </p:ext>
            </p:extLst>
          </p:nvPr>
        </p:nvGraphicFramePr>
        <p:xfrm>
          <a:off x="303161" y="3872547"/>
          <a:ext cx="7046223" cy="1066800"/>
        </p:xfrm>
        <a:graphic>
          <a:graphicData uri="http://schemas.openxmlformats.org/drawingml/2006/table">
            <a:tbl>
              <a:tblPr/>
              <a:tblGrid>
                <a:gridCol w="4718453">
                  <a:extLst>
                    <a:ext uri="{9D8B030D-6E8A-4147-A177-3AD203B41FA5}">
                      <a16:colId xmlns:a16="http://schemas.microsoft.com/office/drawing/2014/main" val="1294642508"/>
                    </a:ext>
                  </a:extLst>
                </a:gridCol>
                <a:gridCol w="2327770">
                  <a:extLst>
                    <a:ext uri="{9D8B030D-6E8A-4147-A177-3AD203B41FA5}">
                      <a16:colId xmlns:a16="http://schemas.microsoft.com/office/drawing/2014/main" val="11514092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Total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71.43%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0792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Annualized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3.04%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366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Annualized Volatility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F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3.18%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25298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Risk-adjusted Return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0.96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8689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7EAEE7-9B39-4B75-EC7B-28DBB8D2A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304848"/>
              </p:ext>
            </p:extLst>
          </p:nvPr>
        </p:nvGraphicFramePr>
        <p:xfrm>
          <a:off x="303158" y="2687002"/>
          <a:ext cx="7046223" cy="508000"/>
        </p:xfrm>
        <a:graphic>
          <a:graphicData uri="http://schemas.openxmlformats.org/drawingml/2006/table">
            <a:tbl>
              <a:tblPr/>
              <a:tblGrid>
                <a:gridCol w="4453548">
                  <a:extLst>
                    <a:ext uri="{9D8B030D-6E8A-4147-A177-3AD203B41FA5}">
                      <a16:colId xmlns:a16="http://schemas.microsoft.com/office/drawing/2014/main" val="2056604823"/>
                    </a:ext>
                  </a:extLst>
                </a:gridCol>
                <a:gridCol w="2592675">
                  <a:extLst>
                    <a:ext uri="{9D8B030D-6E8A-4147-A177-3AD203B41FA5}">
                      <a16:colId xmlns:a16="http://schemas.microsoft.com/office/drawing/2014/main" val="4145722492"/>
                    </a:ext>
                  </a:extLst>
                </a:gridCol>
              </a:tblGrid>
              <a:tr h="2667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Rebalance Frequency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2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03493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Monthly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5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03304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1CAF9BF-A7AF-6D17-D219-F453ACB93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622100"/>
              </p:ext>
            </p:extLst>
          </p:nvPr>
        </p:nvGraphicFramePr>
        <p:xfrm>
          <a:off x="303160" y="3195002"/>
          <a:ext cx="7046224" cy="677545"/>
        </p:xfrm>
        <a:graphic>
          <a:graphicData uri="http://schemas.openxmlformats.org/drawingml/2006/table">
            <a:tbl>
              <a:tblPr/>
              <a:tblGrid>
                <a:gridCol w="784730">
                  <a:extLst>
                    <a:ext uri="{9D8B030D-6E8A-4147-A177-3AD203B41FA5}">
                      <a16:colId xmlns:a16="http://schemas.microsoft.com/office/drawing/2014/main" val="3507605362"/>
                    </a:ext>
                  </a:extLst>
                </a:gridCol>
                <a:gridCol w="1933800">
                  <a:extLst>
                    <a:ext uri="{9D8B030D-6E8A-4147-A177-3AD203B41FA5}">
                      <a16:colId xmlns:a16="http://schemas.microsoft.com/office/drawing/2014/main" val="3831212101"/>
                    </a:ext>
                  </a:extLst>
                </a:gridCol>
                <a:gridCol w="1354594">
                  <a:extLst>
                    <a:ext uri="{9D8B030D-6E8A-4147-A177-3AD203B41FA5}">
                      <a16:colId xmlns:a16="http://schemas.microsoft.com/office/drawing/2014/main" val="1736283518"/>
                    </a:ext>
                  </a:extLst>
                </a:gridCol>
                <a:gridCol w="1814688">
                  <a:extLst>
                    <a:ext uri="{9D8B030D-6E8A-4147-A177-3AD203B41FA5}">
                      <a16:colId xmlns:a16="http://schemas.microsoft.com/office/drawing/2014/main" val="2935923477"/>
                    </a:ext>
                  </a:extLst>
                </a:gridCol>
                <a:gridCol w="1158412">
                  <a:extLst>
                    <a:ext uri="{9D8B030D-6E8A-4147-A177-3AD203B41FA5}">
                      <a16:colId xmlns:a16="http://schemas.microsoft.com/office/drawing/2014/main" val="247866055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5.11%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88.49%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5.10%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1.29%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62457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S&amp;P 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D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US Aggregate Bond Index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F3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Commodity Index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MSCI Emerging Markets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F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NASDAQ-100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243103"/>
                  </a:ext>
                </a:extLst>
              </a:tr>
            </a:tbl>
          </a:graphicData>
        </a:graphic>
      </p:graphicFrame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D4D32A0D-134D-C549-BF72-10D219B50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941" y="107949"/>
            <a:ext cx="4584911" cy="65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1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DD544-22C5-1B43-DCD1-0F570763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Rounded MT Bold" panose="020F0704030504030204" pitchFamily="34" charset="77"/>
              </a:rPr>
              <a:t>Maximize Risk Return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9C6F46-20EB-5485-6799-35E6B1EB8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01954"/>
              </p:ext>
            </p:extLst>
          </p:nvPr>
        </p:nvGraphicFramePr>
        <p:xfrm>
          <a:off x="303157" y="3872546"/>
          <a:ext cx="7046223" cy="1234900"/>
        </p:xfrm>
        <a:graphic>
          <a:graphicData uri="http://schemas.openxmlformats.org/drawingml/2006/table">
            <a:tbl>
              <a:tblPr/>
              <a:tblGrid>
                <a:gridCol w="4718453">
                  <a:extLst>
                    <a:ext uri="{9D8B030D-6E8A-4147-A177-3AD203B41FA5}">
                      <a16:colId xmlns:a16="http://schemas.microsoft.com/office/drawing/2014/main" val="47071914"/>
                    </a:ext>
                  </a:extLst>
                </a:gridCol>
                <a:gridCol w="2327770">
                  <a:extLst>
                    <a:ext uri="{9D8B030D-6E8A-4147-A177-3AD203B41FA5}">
                      <a16:colId xmlns:a16="http://schemas.microsoft.com/office/drawing/2014/main" val="2048582355"/>
                    </a:ext>
                  </a:extLst>
                </a:gridCol>
              </a:tblGrid>
              <a:tr h="3087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Total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129.95%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664472"/>
                  </a:ext>
                </a:extLst>
              </a:tr>
              <a:tr h="3087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Annualized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4.73%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038878"/>
                  </a:ext>
                </a:extLst>
              </a:tr>
              <a:tr h="3087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Annualized Volatility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FF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3.85%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48221"/>
                  </a:ext>
                </a:extLst>
              </a:tr>
              <a:tr h="3087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Risk-adjusted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1.23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7351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AAD9E8-474F-E28D-3960-743C68D45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908258"/>
              </p:ext>
            </p:extLst>
          </p:nvPr>
        </p:nvGraphicFramePr>
        <p:xfrm>
          <a:off x="303155" y="2687002"/>
          <a:ext cx="7046222" cy="508000"/>
        </p:xfrm>
        <a:graphic>
          <a:graphicData uri="http://schemas.openxmlformats.org/drawingml/2006/table">
            <a:tbl>
              <a:tblPr/>
              <a:tblGrid>
                <a:gridCol w="4453548">
                  <a:extLst>
                    <a:ext uri="{9D8B030D-6E8A-4147-A177-3AD203B41FA5}">
                      <a16:colId xmlns:a16="http://schemas.microsoft.com/office/drawing/2014/main" val="3749369069"/>
                    </a:ext>
                  </a:extLst>
                </a:gridCol>
                <a:gridCol w="2592674">
                  <a:extLst>
                    <a:ext uri="{9D8B030D-6E8A-4147-A177-3AD203B41FA5}">
                      <a16:colId xmlns:a16="http://schemas.microsoft.com/office/drawing/2014/main" val="2598321719"/>
                    </a:ext>
                  </a:extLst>
                </a:gridCol>
              </a:tblGrid>
              <a:tr h="2667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Rebalance Frequency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2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56031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Annual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C5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39522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BC6620D-81BE-5DDF-8841-9CA5C1E2C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551937"/>
              </p:ext>
            </p:extLst>
          </p:nvPr>
        </p:nvGraphicFramePr>
        <p:xfrm>
          <a:off x="303154" y="3195003"/>
          <a:ext cx="7046223" cy="677544"/>
        </p:xfrm>
        <a:graphic>
          <a:graphicData uri="http://schemas.openxmlformats.org/drawingml/2006/table">
            <a:tbl>
              <a:tblPr/>
              <a:tblGrid>
                <a:gridCol w="784730">
                  <a:extLst>
                    <a:ext uri="{9D8B030D-6E8A-4147-A177-3AD203B41FA5}">
                      <a16:colId xmlns:a16="http://schemas.microsoft.com/office/drawing/2014/main" val="4121525621"/>
                    </a:ext>
                  </a:extLst>
                </a:gridCol>
                <a:gridCol w="1933800">
                  <a:extLst>
                    <a:ext uri="{9D8B030D-6E8A-4147-A177-3AD203B41FA5}">
                      <a16:colId xmlns:a16="http://schemas.microsoft.com/office/drawing/2014/main" val="2883246900"/>
                    </a:ext>
                  </a:extLst>
                </a:gridCol>
                <a:gridCol w="1354594">
                  <a:extLst>
                    <a:ext uri="{9D8B030D-6E8A-4147-A177-3AD203B41FA5}">
                      <a16:colId xmlns:a16="http://schemas.microsoft.com/office/drawing/2014/main" val="3501478581"/>
                    </a:ext>
                  </a:extLst>
                </a:gridCol>
                <a:gridCol w="1814688">
                  <a:extLst>
                    <a:ext uri="{9D8B030D-6E8A-4147-A177-3AD203B41FA5}">
                      <a16:colId xmlns:a16="http://schemas.microsoft.com/office/drawing/2014/main" val="4179349819"/>
                    </a:ext>
                  </a:extLst>
                </a:gridCol>
                <a:gridCol w="1158411">
                  <a:extLst>
                    <a:ext uri="{9D8B030D-6E8A-4147-A177-3AD203B41FA5}">
                      <a16:colId xmlns:a16="http://schemas.microsoft.com/office/drawing/2014/main" val="3235588629"/>
                    </a:ext>
                  </a:extLst>
                </a:gridCol>
              </a:tblGrid>
              <a:tr h="2412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82.55%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2.28%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15.17%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403987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S&amp;P 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D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US Aggregate Bond Index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F3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Commodity Index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MSCI Emerging Markets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F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NASDAQ-100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D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659930"/>
                  </a:ext>
                </a:extLst>
              </a:tr>
            </a:tbl>
          </a:graphicData>
        </a:graphic>
      </p:graphicFrame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ED69FE9F-9047-9E39-7334-FC4D077EA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941" y="117987"/>
            <a:ext cx="4584911" cy="651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2968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E5133-5052-8169-85EE-18C5E0DB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798" cy="18073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 Rounded MT Bold" panose="020F0704030504030204" pitchFamily="34" charset="77"/>
              </a:rPr>
              <a:t>Observations</a:t>
            </a:r>
          </a:p>
        </p:txBody>
      </p:sp>
      <p:pic>
        <p:nvPicPr>
          <p:cNvPr id="7" name="Picture 4" descr="Graph on document with pen">
            <a:extLst>
              <a:ext uri="{FF2B5EF4-FFF2-40B4-BE49-F238E27FC236}">
                <a16:creationId xmlns:a16="http://schemas.microsoft.com/office/drawing/2014/main" id="{34889AAE-62FC-098A-D4BE-7AA678DCCB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94" r="13371" b="-1"/>
          <a:stretch/>
        </p:blipFill>
        <p:spPr>
          <a:xfrm>
            <a:off x="3" y="10"/>
            <a:ext cx="5506718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DCC52C-7A4A-B1DD-78DE-31A504A46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33297"/>
            <a:ext cx="5257798" cy="3843666"/>
          </a:xfrm>
        </p:spPr>
        <p:txBody>
          <a:bodyPr>
            <a:normAutofit/>
          </a:bodyPr>
          <a:lstStyle/>
          <a:p>
            <a:r>
              <a:rPr lang="en-US" sz="1900" dirty="0">
                <a:latin typeface="Arial Rounded MT Bold" panose="020F0704030504030204" pitchFamily="34" charset="77"/>
              </a:rPr>
              <a:t>Generally, annual periods created higher </a:t>
            </a:r>
            <a:r>
              <a:rPr lang="en-US" sz="1900">
                <a:latin typeface="Arial Rounded MT Bold" panose="020F0704030504030204" pitchFamily="34" charset="77"/>
              </a:rPr>
              <a:t>returns </a:t>
            </a:r>
            <a:endParaRPr lang="en-US" sz="1900" dirty="0">
              <a:latin typeface="Arial Rounded MT Bold" panose="020F0704030504030204" pitchFamily="34" charset="77"/>
            </a:endParaRPr>
          </a:p>
          <a:p>
            <a:r>
              <a:rPr lang="en-US" sz="1900" dirty="0">
                <a:latin typeface="Arial Rounded MT Bold" panose="020F0704030504030204" pitchFamily="34" charset="77"/>
              </a:rPr>
              <a:t>Max return was 100% NASDAQ-100</a:t>
            </a:r>
          </a:p>
          <a:p>
            <a:r>
              <a:rPr lang="en-US" sz="1900" dirty="0">
                <a:latin typeface="Arial Rounded MT Bold" panose="020F0704030504030204" pitchFamily="34" charset="77"/>
              </a:rPr>
              <a:t>US Aggregate Bond Index was 3.49% volatility by itself while portfolio was 3.18%</a:t>
            </a:r>
          </a:p>
          <a:p>
            <a:r>
              <a:rPr lang="en-US" sz="1900" dirty="0">
                <a:latin typeface="Arial Rounded MT Bold" panose="020F0704030504030204" pitchFamily="34" charset="77"/>
              </a:rPr>
              <a:t>The risk adjusted returns of the 60/40 were about the same as the five-asset class portfolio, however, the five-asset class had to achieve overall lower metrics in order to achieve this</a:t>
            </a:r>
          </a:p>
        </p:txBody>
      </p:sp>
    </p:spTree>
    <p:extLst>
      <p:ext uri="{BB962C8B-B14F-4D97-AF65-F5344CB8AC3E}">
        <p14:creationId xmlns:p14="http://schemas.microsoft.com/office/powerpoint/2010/main" val="378593710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3FCC0-5623-C91B-0CC7-8E3DF6252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Arial Rounded MT Bold" panose="020F0704030504030204" pitchFamily="34" charset="77"/>
              </a:rPr>
              <a:t>Maximum Drawdown</a:t>
            </a:r>
            <a:endParaRPr lang="en-US" b="1" dirty="0">
              <a:latin typeface="Arial Rounded MT Bold" panose="020F0704030504030204" pitchFamily="34" charset="77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4E2049-D032-0826-E4C9-F0133F8DB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384948"/>
              </p:ext>
            </p:extLst>
          </p:nvPr>
        </p:nvGraphicFramePr>
        <p:xfrm>
          <a:off x="312516" y="1701147"/>
          <a:ext cx="5173884" cy="819477"/>
        </p:xfrm>
        <a:graphic>
          <a:graphicData uri="http://schemas.openxmlformats.org/drawingml/2006/table">
            <a:tbl>
              <a:tblPr/>
              <a:tblGrid>
                <a:gridCol w="1847440">
                  <a:extLst>
                    <a:ext uri="{9D8B030D-6E8A-4147-A177-3AD203B41FA5}">
                      <a16:colId xmlns:a16="http://schemas.microsoft.com/office/drawing/2014/main" val="2804333981"/>
                    </a:ext>
                  </a:extLst>
                </a:gridCol>
                <a:gridCol w="3326444">
                  <a:extLst>
                    <a:ext uri="{9D8B030D-6E8A-4147-A177-3AD203B41FA5}">
                      <a16:colId xmlns:a16="http://schemas.microsoft.com/office/drawing/2014/main" val="3802333004"/>
                    </a:ext>
                  </a:extLst>
                </a:gridCol>
              </a:tblGrid>
              <a:tr h="2731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Start 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D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5/31/19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996576"/>
                  </a:ext>
                </a:extLst>
              </a:tr>
              <a:tr h="2731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End 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4/30/24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505729"/>
                  </a:ext>
                </a:extLst>
              </a:tr>
              <a:tr h="2731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Asset Class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4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MSCI Emerging Markets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37775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DB6EF3A-8FCA-5C72-1062-6F41DAF9A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331396"/>
              </p:ext>
            </p:extLst>
          </p:nvPr>
        </p:nvGraphicFramePr>
        <p:xfrm>
          <a:off x="5486400" y="1701148"/>
          <a:ext cx="6504972" cy="819477"/>
        </p:xfrm>
        <a:graphic>
          <a:graphicData uri="http://schemas.openxmlformats.org/drawingml/2006/table">
            <a:tbl>
              <a:tblPr/>
              <a:tblGrid>
                <a:gridCol w="2322732">
                  <a:extLst>
                    <a:ext uri="{9D8B030D-6E8A-4147-A177-3AD203B41FA5}">
                      <a16:colId xmlns:a16="http://schemas.microsoft.com/office/drawing/2014/main" val="2548641182"/>
                    </a:ext>
                  </a:extLst>
                </a:gridCol>
                <a:gridCol w="4182240">
                  <a:extLst>
                    <a:ext uri="{9D8B030D-6E8A-4147-A177-3AD203B41FA5}">
                      <a16:colId xmlns:a16="http://schemas.microsoft.com/office/drawing/2014/main" val="2574418625"/>
                    </a:ext>
                  </a:extLst>
                </a:gridCol>
              </a:tblGrid>
              <a:tr h="2436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Max Drawdown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2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-38.59%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517713"/>
                  </a:ext>
                </a:extLst>
              </a:tr>
              <a:tr h="312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Max Drawdown Start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D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2/17/21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085974"/>
                  </a:ext>
                </a:extLst>
              </a:tr>
              <a:tr h="2436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Max Drawdown 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FE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77"/>
                        </a:rPr>
                        <a:t>10/24/22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64576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E19ED7D-AE5A-CE22-C4CC-6C51A4927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16" y="2520624"/>
            <a:ext cx="11678856" cy="418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4600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588</Words>
  <Application>Microsoft Macintosh PowerPoint</Application>
  <PresentationFormat>Widescreen</PresentationFormat>
  <Paragraphs>181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Century Gothic</vt:lpstr>
      <vt:lpstr>BrushVTI</vt:lpstr>
      <vt:lpstr> Finance Project 2</vt:lpstr>
      <vt:lpstr>Project Tasks</vt:lpstr>
      <vt:lpstr>Cumulative Return Data</vt:lpstr>
      <vt:lpstr>Portfolio Skills Improvement </vt:lpstr>
      <vt:lpstr>Maximize Return</vt:lpstr>
      <vt:lpstr>Minimize Volatility</vt:lpstr>
      <vt:lpstr>Maximize Risk Return</vt:lpstr>
      <vt:lpstr>Observations</vt:lpstr>
      <vt:lpstr>Maximum Drawdown</vt:lpstr>
      <vt:lpstr>Learned Financial Concepts </vt:lpstr>
      <vt:lpstr>Learned Excel Functionality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Project</dc:title>
  <dc:creator>Bowen, Gavin</dc:creator>
  <cp:lastModifiedBy>Bowen, Gavin</cp:lastModifiedBy>
  <cp:revision>19</cp:revision>
  <dcterms:created xsi:type="dcterms:W3CDTF">2024-06-17T02:25:56Z</dcterms:created>
  <dcterms:modified xsi:type="dcterms:W3CDTF">2024-08-22T22:28:58Z</dcterms:modified>
</cp:coreProperties>
</file>