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GFHD2:Users:gavinfosterhome:Desktop:Youth%20Sta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GFHD2:Users:gavinfosterhome:Desktop:Youth%20Stats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US Youth Membership Registration of Players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680845615028"/>
          <c:y val="0.136471340166861"/>
          <c:w val="0.799276749877542"/>
          <c:h val="0.716429378124117"/>
        </c:manualLayout>
      </c:layout>
      <c:lineChart>
        <c:grouping val="standard"/>
        <c:varyColors val="0"/>
        <c:ser>
          <c:idx val="0"/>
          <c:order val="0"/>
          <c:tx>
            <c:strRef>
              <c:f>'Raw Data'!$O$5</c:f>
              <c:strCache>
                <c:ptCount val="1"/>
                <c:pt idx="0">
                  <c:v>Youth Membership</c:v>
                </c:pt>
              </c:strCache>
            </c:strRef>
          </c:tx>
          <c:cat>
            <c:strRef>
              <c:f>'Raw Data'!$M$6:$N$20</c:f>
              <c:strCache>
                <c:ptCount val="15"/>
                <c:pt idx="0">
                  <c:v>1974</c:v>
                </c:pt>
                <c:pt idx="1">
                  <c:v>1980</c:v>
                </c:pt>
                <c:pt idx="2">
                  <c:v>1985</c:v>
                </c:pt>
                <c:pt idx="3">
                  <c:v>1990</c:v>
                </c:pt>
                <c:pt idx="4">
                  <c:v>1995</c:v>
                </c:pt>
                <c:pt idx="5">
                  <c:v>2000</c:v>
                </c:pt>
                <c:pt idx="6">
                  <c:v>2005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</c:strCache>
            </c:strRef>
          </c:cat>
          <c:val>
            <c:numRef>
              <c:f>'Raw Data'!$O$6:$O$20</c:f>
              <c:numCache>
                <c:formatCode>_(* #,##0.00_);_(* \(#,##0.00\);_(* "-"??_);_(@_)</c:formatCode>
                <c:ptCount val="15"/>
                <c:pt idx="0">
                  <c:v>103432.0</c:v>
                </c:pt>
                <c:pt idx="1">
                  <c:v>810793.0</c:v>
                </c:pt>
                <c:pt idx="2">
                  <c:v>1.210408E6</c:v>
                </c:pt>
                <c:pt idx="3">
                  <c:v>1.615041E6</c:v>
                </c:pt>
                <c:pt idx="4">
                  <c:v>2.388719E6</c:v>
                </c:pt>
                <c:pt idx="5">
                  <c:v>3.020442E6</c:v>
                </c:pt>
                <c:pt idx="6">
                  <c:v>3.050465E6</c:v>
                </c:pt>
                <c:pt idx="7">
                  <c:v>3.123698E6</c:v>
                </c:pt>
                <c:pt idx="8">
                  <c:v>3.148114E6</c:v>
                </c:pt>
                <c:pt idx="9">
                  <c:v>3.094868E6</c:v>
                </c:pt>
                <c:pt idx="10">
                  <c:v>3.036438E6</c:v>
                </c:pt>
                <c:pt idx="11">
                  <c:v>3.025551E6</c:v>
                </c:pt>
                <c:pt idx="12">
                  <c:v>3.020633E6</c:v>
                </c:pt>
                <c:pt idx="13">
                  <c:v>2.804711E6</c:v>
                </c:pt>
                <c:pt idx="14">
                  <c:v>3.055148E6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8595272"/>
        <c:axId val="2108598248"/>
      </c:lineChart>
      <c:catAx>
        <c:axId val="21085952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08598248"/>
        <c:crosses val="autoZero"/>
        <c:auto val="1"/>
        <c:lblAlgn val="ctr"/>
        <c:lblOffset val="100"/>
        <c:noMultiLvlLbl val="0"/>
      </c:catAx>
      <c:valAx>
        <c:axId val="2108598248"/>
        <c:scaling>
          <c:orientation val="minMax"/>
        </c:scaling>
        <c:delete val="0"/>
        <c:axPos val="l"/>
        <c:majorGridlines/>
        <c:numFmt formatCode="_(* #,##0.00_);_(* \(#,##0.00\);_(* &quot;-&quot;??_);_(@_)" sourceLinked="1"/>
        <c:majorTickMark val="out"/>
        <c:minorTickMark val="none"/>
        <c:tickLblPos val="nextTo"/>
        <c:crossAx val="210859527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0228790576113686"/>
                <c:y val="0.35354448050131"/>
              </c:manualLayout>
            </c:layout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</c:dispUnitsLbl>
        </c:dispUnits>
      </c:valAx>
      <c:spPr>
        <a:solidFill>
          <a:schemeClr val="bg1"/>
        </a:solidFill>
        <a:ln>
          <a:solidFill>
            <a:schemeClr val="bg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/>
              <a:t>US Youth Membership by gender </a:t>
            </a:r>
            <a:endParaRPr lang="en-US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dLbls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'Raw Data'!$F$36:$G$36</c:f>
              <c:strCache>
                <c:ptCount val="2"/>
                <c:pt idx="0">
                  <c:v>Girls</c:v>
                </c:pt>
                <c:pt idx="1">
                  <c:v>Boys</c:v>
                </c:pt>
              </c:strCache>
            </c:strRef>
          </c:cat>
          <c:val>
            <c:numRef>
              <c:f>'Raw Data'!$F$37:$G$37</c:f>
              <c:numCache>
                <c:formatCode>0%</c:formatCode>
                <c:ptCount val="2"/>
                <c:pt idx="0">
                  <c:v>0.52</c:v>
                </c:pt>
                <c:pt idx="1">
                  <c:v>0.48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0.04839</cdr:x>
      <cdr:y>0.90343</cdr:y>
    </cdr:from>
    <cdr:to>
      <cdr:x>0.93226</cdr:x>
      <cdr:y>0.96087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4000" y="3518561"/>
          <a:ext cx="4639732" cy="22370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9525" cmpd="sng">
          <a:solidFill>
            <a:schemeClr val="bg1"/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/>
            <a:t>Source:</a:t>
          </a:r>
          <a:r>
            <a:rPr lang="en-US" sz="1200" baseline="0"/>
            <a:t> www.usyouthsoccer.org. Data as at 12/31/2008</a:t>
          </a:r>
          <a:endParaRPr lang="en-US" sz="12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C1492-A020-D64C-88CC-5C501B7CC2C5}" type="datetimeFigureOut">
              <a:rPr lang="en-US" smtClean="0"/>
              <a:t>1/15/15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F72D-D8ED-5A49-A4C9-000756BE1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5425"/>
            <a:ext cx="7772400" cy="6889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Youth participation in soccer is steadily increasing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381000" y="1022349"/>
          <a:ext cx="8381999" cy="4813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924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Gender participation is relative equal among youth players</a:t>
            </a:r>
            <a:endParaRPr lang="en-US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947334" y="1481666"/>
          <a:ext cx="5249332" cy="3894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782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Macintosh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Youth participation in soccer is steadily increasing</vt:lpstr>
      <vt:lpstr>Gender participation is relative equal among youth players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 participation in soccer is steadily increasing</dc:title>
  <dc:creator>GAVIN FOSTER</dc:creator>
  <cp:lastModifiedBy>GAVIN FOSTER</cp:lastModifiedBy>
  <cp:revision>1</cp:revision>
  <dcterms:created xsi:type="dcterms:W3CDTF">2015-01-15T22:19:12Z</dcterms:created>
  <dcterms:modified xsi:type="dcterms:W3CDTF">2015-01-15T22:23:14Z</dcterms:modified>
</cp:coreProperties>
</file>