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ec6dd9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ec6dd9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ec6dd97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ec6dd97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90f378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90f378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6aad50f3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56aad50f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90f378f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90f378f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56aad50f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56aad50f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90f378f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90f378f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6aad50f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6aad50f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6aad50f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6aad50f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6aad50f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6aad50f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90f378f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90f378f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ec6dd9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ec6dd9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ec6dd9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ec6dd9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.uwaterloo.ca/~m2nagapp/courses/CS446/1181/Arch_Design_Activity/Blackboard.pdf" TargetMode="External"/><Relationship Id="rId4" Type="http://schemas.openxmlformats.org/officeDocument/2006/relationships/hyperlink" Target="https://learn-us-east-1-prod-fleet02-xythos.content.blackboardcdn.com/5f5fe08e84e1e/2722131?X-Blackboard-Expiration=1645131600000&amp;X-Blackboard-Signature=ar8oMLTQZYArHqDl4yZa8OSp6OVMGM85mnENDNtKlBk%3D&amp;X-Blackboard-Client-Id=787702&amp;response-cache-control=private%2C%20max-age%3D21600&amp;response-content-disposition=inline%3B%20filename%2A%3DUTF-8%27%27Blackboard.pdf&amp;response-content-type=application%2Fpdf&amp;X-Amz-Security-Token=IQoJb3JpZ2luX2VjEJD%2F%2F%2F%2F%2F%2F%2F%2F%2F%2FwEaCXVzLWVhc3QtMSJHMEUCIQD7N%2F0YYDwJVnDx3uc4gidBMwOg4Yn62nJlospnwjJGtAIgRU8GSyH7ox0azSJg0kb1X2py8oH9%2FFpptiT2N94IarMqgwQI2f%2F%2F%2F%2F%2F%2F%2F%2F%2F%2FARACGgw2MzU1Njc5MjQxODMiDHh8HBPtKqq%2BuRm4PSrXAzutos50%2F8uDvyp%2FdDpBEStDhbE%2B%2BjtF%2FXNj8ZffvhE4zpwbEVSel3XjjYIzbtTODbggDjX4GYT20bJs%2FXRFGWI%2FcgrWNwxrNrX2HrCIuGQGpED6MXLhlcfYXWaFFLuzRa%2BBGKInxuObOjmvGK77eTFX4ILYXIo0GLi6G4PpP9739g2%2FdSuZh%2BhL1VzKQUuy5di4p4Ot3hCAAT%2FOG4mpRGRpJFA3gWHjk6hAhysBAN8ftkAQKZ8PCSk57mav71b6uZhZ3AuclcvPEVX3ClueEZwQO5WtRJC%2B7HQfdrVVHcxajvAJ9F3uZweLuo2adpD8IieAudGPCWteYQGg5JoRwNnzw65f2j6kF69u%2BkNpOcGTN3k4F%2Bf2ilUYWlL%2BiOSVV3Y1NLMlAl1lnKZVIqfC6Jj2yqrYo9rJJAmaRrHy3SRnQtIjiGopJ2c7IyC7sBJDtlG5p0y3Zt9pwRcgepz14P2XHLHtAxbMi3ntVANBU4xuBMbbuk3OqgA59rokAZpAlobo4qIFzcfVM%2BtxJIwycQWk5jII7Bmws2sHycHBzgtogit22pIw71GhY7IZz6VJrB4hkEmdROKk%2BvaZOKXNwFrZFHgw1mdqhVsh9EEhSoxcD6gK3Fo0KjCU2rmQBjqlAc4hIkKLL7IyAp3dg88o2wyu%2F8Vt2K2Sw9Se3A%2F%2B00qfX87wyAdDDr2VoIE46FPsjcZHwtvqjaeuZlaEzIkpElO6amYIl3GSjQaBWIUXvvkVED3WHF4i8XnvMhBjZaooqUP3yK9YkfCgFTtOmSq4hgGpHlZFRXQ7B4TuDhNSp3RpSMVjCi0q9tZ8VRA8PznJTne5sLwtJzvG4Xae5JPnoXC9wvQikw%3D%3D&amp;X-Amz-Algorithm=AWS4-HMAC-SHA256&amp;X-Amz-Date=20220217T150000Z&amp;X-Amz-SignedHeaders=host&amp;X-Amz-Expires=21600&amp;X-Amz-Credential=ASIAZH6WM4PLVGSI66I5%2F20220217%2Fus-east-1%2Fs3%2Faws4_request&amp;X-Amz-Signature=f750601cd3c7f94edfc44bdab0fe40dc7f2960ef957e27a8d08ec1cbc7560838" TargetMode="External"/><Relationship Id="rId5" Type="http://schemas.openxmlformats.org/officeDocument/2006/relationships/hyperlink" Target="https://hillside.net/plop/plop97/Proceedings/lalanda.pdf" TargetMode="External"/><Relationship Id="rId6" Type="http://schemas.openxmlformats.org/officeDocument/2006/relationships/hyperlink" Target="http://users.encs.concordia.ca/~gregb/home/PDF/soen6461_blackboard_arch.pdf" TargetMode="External"/><Relationship Id="rId7" Type="http://schemas.openxmlformats.org/officeDocument/2006/relationships/hyperlink" Target="https://proceedings.informingscience.org/InSITE2005/I58f73Metz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08850"/>
            <a:ext cx="81186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Blackboard Architecture Pattern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46"/>
            <a:ext cx="81186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Code Busters: Gavin D’mello, Kameron Jusseaume, Atefeh Rahmani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Properties Supported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Reusability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Knowledge sources are independent from blackboards and can be reused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Scalability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coupling allows for easier </a:t>
            </a:r>
            <a:r>
              <a:rPr lang="en"/>
              <a:t>scalability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Changeability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Knowledge sources are highly interchangeable because blackboards do not know how or where data is generated; better knowledge source alternatives can be swapped out without having to change the blackboard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Robustness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knowledge source is down, the replacement can be easily swapped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Evolvability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Knowledge sources can be updated independently without affecting the overall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Properties Unsupported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Dependability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blackboard itself is the single point of failure and if it goes down the knowledge sources are unable to communicate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Portability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the blackboard is highly complex, it is difficult to have portability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Reliability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possibility that the system only generating different solutions every run, and may cause the solutions to be of varying quality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327" y="1058225"/>
            <a:ext cx="4331973" cy="383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229875" y="976975"/>
            <a:ext cx="4180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5 class implementation of an open book classroom quiz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Blackboard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Holds the names of the knowledge sources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As well as a field called commonstate that holds the answers in the classroom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Knowledge Sources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Student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■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Very eager to answer questions and will answer questions rapidly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Teacher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■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Only answers after the student has made 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their own answers and also gives the solution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Controller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Checks the student and teachers “eagerness” value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■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A value to denote who has priority answering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Loops through questions gathering answers until 10 solutions have been given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599100" y="2073300"/>
            <a:ext cx="1945800" cy="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Demo</a:t>
            </a:r>
            <a:endParaRPr sz="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 u="sng">
                <a:solidFill>
                  <a:schemeClr val="hlink"/>
                </a:solidFill>
                <a:hlinkClick r:id="rId3"/>
              </a:rPr>
              <a:t>https://cs.uwaterloo.ca/~m2nagapp/courses/CS446/1181/Arch_Design_Activity/Blackboard.pdf</a:t>
            </a:r>
            <a:endParaRPr sz="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 u="sng">
                <a:solidFill>
                  <a:schemeClr val="hlink"/>
                </a:solidFill>
                <a:hlinkClick r:id="rId4"/>
              </a:rPr>
              <a:t>https://learn-us-east-1-prod-fleet02-xythos.content.blackboardcdn.com/5f5fe08e84e1e/2722131?X-Blackboard-Expiration=1645131600000&amp;X-Blackboard-Signature=ar8oMLTQZYArHqDl4yZa8OSp6OVMGM85mnENDNtKlBk%3D&amp;X-Blackboard-Client-Id=787702&amp;response-cache-control=private%2C%20max-age%3D21600&amp;response-content-disposition=inline%3B%20filename%2A%3DUTF-8%27%27Blackboard.pdf&amp;response-content-type=application%2Fpdf&amp;X-Amz-Security-Token=IQoJb3JpZ2luX2VjEJD%2F%2F%2F%2F%2F%2F%2F%2F%2F%2FwEaCXVzLWVhc3QtMSJHMEUCIQD7N%2F0YYDwJVnDx3uc4gidBMwOg4Yn62nJlospnwjJGtAIgRU8GSyH7ox0azSJg0kb1X2py8oH9%2FFpptiT2N94IarMqgwQI2f%2F%2F%2F%2F%2F%2F%2F%2F%2F%2FARACGgw2MzU1Njc5MjQxODMiDHh8HBPtKqq%2BuRm4PSrXAzutos50%2F8uDvyp%2FdDpBEStDhbE%2B%2BjtF%2FXNj8ZffvhE4zpwbEVSel3XjjYIzbtTODbggDjX4GYT20bJs%2FXRFGWI%2FcgrWNwxrNrX2HrCIuGQGpED6MXLhlcfYXWaFFLuzRa%2BBGKInxuObOjmvGK77eTFX4ILYXIo0GLi6G4PpP9739g2%2FdSuZh%2BhL1VzKQUuy5di4p4Ot3hCAAT%2FOG4mpRGRpJFA3gWHjk6hAhysBAN8ftkAQKZ8PCSk57mav71b6uZhZ3AuclcvPEVX3ClueEZwQO5WtRJC%2B7HQfdrVVHcxajvAJ9F3uZweLuo2adpD8IieAudGPCWteYQGg5JoRwNnzw65f2j6kF69u%2BkNpOcGTN3k4F%2Bf2ilUYWlL%2BiOSVV3Y1NLMlAl1lnKZVIqfC6Jj2yqrYo9rJJAmaRrHy3SRnQtIjiGopJ2c7IyC7sBJDtlG5p0y3Zt9pwRcgepz14P2XHLHtAxbMi3ntVANBU4xuBMbbuk3OqgA59rokAZpAlobo4qIFzcfVM%2BtxJIwycQWk5jII7Bmws2sHycHBzgtogit22pIw71GhY7IZz6VJrB4hkEmdROKk%2BvaZOKXNwFrZFHgw1mdqhVsh9EEhSoxcD6gK3Fo0KjCU2rmQBjqlAc4hIkKLL7IyAp3dg88o2wyu%2F8Vt2K2Sw9Se3A%2F%2B00qfX87wyAdDDr2VoIE46FPsjcZHwtvqjaeuZlaEzIkpElO6amYIl3GSjQaBWIUXvvkVED3WHF4i8XnvMhBjZaooqUP3yK9YkfCgFTtOmSq4hgGpHlZFRXQ7B4TuDhNSp3RpSMVjCi0q9tZ8VRA8PznJTne5sLwtJzvG4Xae5JPnoXC9wvQikw%3D%3D&amp;X-Amz-Algorithm=AWS4-HMAC-SHA256&amp;X-Amz-Date=20220217T150000Z&amp;X-Amz-SignedHeaders=host&amp;X-Amz-Expires=21600&amp;X-Amz-Credential=ASIAZH6WM4PLVGSI66I5%2F20220217%2Fus-east-1%2Fs3%2Faws4_request&amp;X-Amz-Signature=f750601cd3c7f94edfc44bdab0fe40dc7f2960ef957e27a8d08ec1cbc7560838</a:t>
            </a:r>
            <a:endParaRPr sz="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 u="sng">
                <a:solidFill>
                  <a:schemeClr val="hlink"/>
                </a:solidFill>
                <a:hlinkClick r:id="rId5"/>
              </a:rPr>
              <a:t>https://hillside.net/plop/plop97/Proceedings/lalanda.pdf</a:t>
            </a:r>
            <a:endParaRPr sz="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 u="sng">
                <a:solidFill>
                  <a:schemeClr val="hlink"/>
                </a:solidFill>
                <a:hlinkClick r:id="rId6"/>
              </a:rPr>
              <a:t>http://users.encs.concordia.ca/~gregb/home/PDF/soen6461_blackboard_arch.pdf</a:t>
            </a:r>
            <a:endParaRPr sz="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820" u="sng">
                <a:solidFill>
                  <a:schemeClr val="hlink"/>
                </a:solidFill>
                <a:hlinkClick r:id="rId7"/>
              </a:rPr>
              <a:t>https://proceedings.informingscience.org/InSITE2005/I58f73Metz.pdf</a:t>
            </a:r>
            <a:r>
              <a:rPr lang="en" sz="820"/>
              <a:t> </a:t>
            </a:r>
            <a:endParaRPr sz="8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Blackboard Architecture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for </a:t>
            </a:r>
            <a:r>
              <a:rPr lang="en">
                <a:solidFill>
                  <a:srgbClr val="FF0000"/>
                </a:solidFill>
              </a:rPr>
              <a:t>speech recognition</a:t>
            </a:r>
            <a:r>
              <a:rPr lang="en"/>
              <a:t> applications in the 1970s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other applications such as </a:t>
            </a:r>
            <a:r>
              <a:rPr lang="en">
                <a:solidFill>
                  <a:srgbClr val="FF0000"/>
                </a:solidFill>
              </a:rPr>
              <a:t>image pattern recognition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weather broadcast systems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from the classroom process of </a:t>
            </a:r>
            <a:r>
              <a:rPr lang="en">
                <a:solidFill>
                  <a:srgbClr val="FF0000"/>
                </a:solidFill>
              </a:rPr>
              <a:t>teaching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learning</a:t>
            </a:r>
            <a:r>
              <a:rPr lang="en"/>
              <a:t>, where teachers and students can </a:t>
            </a:r>
            <a:r>
              <a:rPr lang="en">
                <a:solidFill>
                  <a:srgbClr val="FF0000"/>
                </a:solidFill>
              </a:rPr>
              <a:t>share data</a:t>
            </a:r>
            <a:r>
              <a:rPr lang="en"/>
              <a:t> in solving classroom problems using a blackboard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solve problems without a </a:t>
            </a:r>
            <a:r>
              <a:rPr lang="en">
                <a:solidFill>
                  <a:srgbClr val="FF0000"/>
                </a:solidFill>
              </a:rPr>
              <a:t>deterministic outcome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</a:t>
            </a:r>
            <a:r>
              <a:rPr lang="en">
                <a:solidFill>
                  <a:srgbClr val="FF0000"/>
                </a:solidFill>
              </a:rPr>
              <a:t>computational framework</a:t>
            </a:r>
            <a:r>
              <a:rPr lang="en"/>
              <a:t> for the design and implementation of systems that need to integrate large and diverse specialized modules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Blackboard’s Partitions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Blackboard is a </a:t>
            </a:r>
            <a:r>
              <a:rPr lang="en">
                <a:solidFill>
                  <a:srgbClr val="FF0000"/>
                </a:solidFill>
              </a:rPr>
              <a:t>data-directed</a:t>
            </a:r>
            <a:r>
              <a:rPr lang="en"/>
              <a:t> and partially </a:t>
            </a:r>
            <a:r>
              <a:rPr lang="en">
                <a:solidFill>
                  <a:srgbClr val="FF0000"/>
                </a:solidFill>
              </a:rPr>
              <a:t>data-driven</a:t>
            </a:r>
            <a:r>
              <a:rPr lang="en"/>
              <a:t> architecture decomposed into two major partitions with a third optional control 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Blackboard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store data such as </a:t>
            </a:r>
            <a:r>
              <a:rPr lang="en">
                <a:solidFill>
                  <a:srgbClr val="FF0000"/>
                </a:solidFill>
              </a:rPr>
              <a:t>hypotheses</a:t>
            </a:r>
            <a:r>
              <a:rPr lang="en"/>
              <a:t> (also known as Blackboard Nodes) and </a:t>
            </a:r>
            <a:r>
              <a:rPr lang="en">
                <a:solidFill>
                  <a:srgbClr val="FF0000"/>
                </a:solidFill>
              </a:rPr>
              <a:t>facts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Blackboard nodes are hierarchically organized into levels of analysis and can be linked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Knowledge Sources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</a:t>
            </a:r>
            <a:r>
              <a:rPr lang="en">
                <a:solidFill>
                  <a:srgbClr val="FF0000"/>
                </a:solidFill>
              </a:rPr>
              <a:t>domain specific knowledge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Highly specialized modules with their own representation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Controller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</a:t>
            </a:r>
            <a:r>
              <a:rPr lang="en">
                <a:solidFill>
                  <a:srgbClr val="FF0000"/>
                </a:solidFill>
              </a:rPr>
              <a:t>initiate</a:t>
            </a:r>
            <a:r>
              <a:rPr lang="en"/>
              <a:t> the blackboard and knowledge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a </a:t>
            </a:r>
            <a:r>
              <a:rPr lang="en">
                <a:solidFill>
                  <a:srgbClr val="FF0000"/>
                </a:solidFill>
              </a:rPr>
              <a:t>bootstrap</a:t>
            </a:r>
            <a:r>
              <a:rPr lang="en"/>
              <a:t> and overall </a:t>
            </a:r>
            <a:r>
              <a:rPr lang="en">
                <a:solidFill>
                  <a:srgbClr val="FF0000"/>
                </a:solidFill>
              </a:rPr>
              <a:t>supervision control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500" y="2729325"/>
            <a:ext cx="29718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based systems tackle problems that do not have a </a:t>
            </a:r>
            <a:r>
              <a:rPr lang="en">
                <a:solidFill>
                  <a:srgbClr val="FF0000"/>
                </a:solidFill>
              </a:rPr>
              <a:t>feasible deterministic solution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systems are not able to deal with </a:t>
            </a:r>
            <a:r>
              <a:rPr lang="en">
                <a:solidFill>
                  <a:srgbClr val="FF0000"/>
                </a:solidFill>
              </a:rPr>
              <a:t>complex </a:t>
            </a:r>
            <a:r>
              <a:rPr lang="en">
                <a:solidFill>
                  <a:srgbClr val="FF0000"/>
                </a:solidFill>
              </a:rPr>
              <a:t>applications</a:t>
            </a:r>
            <a:r>
              <a:rPr lang="en"/>
              <a:t> such as </a:t>
            </a:r>
            <a:r>
              <a:rPr lang="en">
                <a:solidFill>
                  <a:srgbClr val="FF0000"/>
                </a:solidFill>
              </a:rPr>
              <a:t>signal interpretation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process control</a:t>
            </a:r>
            <a:r>
              <a:rPr lang="en"/>
              <a:t> or </a:t>
            </a:r>
            <a:r>
              <a:rPr lang="en">
                <a:solidFill>
                  <a:srgbClr val="FF0000"/>
                </a:solidFill>
              </a:rPr>
              <a:t>autonomous mobile robot control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applications have requirements such 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problem spanning several fields of expertise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Intermediate solutions requiring different representations and paradigms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control strategy is complex and can’t be determined statically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systems that need to integrate </a:t>
            </a:r>
            <a:r>
              <a:rPr lang="en">
                <a:solidFill>
                  <a:srgbClr val="FF0000"/>
                </a:solidFill>
              </a:rPr>
              <a:t>large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diverse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specialized modules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systems that need to implement </a:t>
            </a:r>
            <a:r>
              <a:rPr lang="en">
                <a:solidFill>
                  <a:srgbClr val="FF0000"/>
                </a:solidFill>
              </a:rPr>
              <a:t>complex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non deterministic</a:t>
            </a:r>
            <a:r>
              <a:rPr lang="en"/>
              <a:t> control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problem domain with </a:t>
            </a:r>
            <a:r>
              <a:rPr lang="en">
                <a:solidFill>
                  <a:srgbClr val="FF0000"/>
                </a:solidFill>
              </a:rPr>
              <a:t>various partial solutions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21" y="2227346"/>
            <a:ext cx="2841775" cy="23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00"/>
            <a:ext cx="44767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Components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Blackboard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global accessible database which </a:t>
            </a:r>
            <a:r>
              <a:rPr lang="en">
                <a:solidFill>
                  <a:srgbClr val="FF0000"/>
                </a:solidFill>
              </a:rPr>
              <a:t>stores inputs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partial solutions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partial results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Represents the </a:t>
            </a:r>
            <a:r>
              <a:rPr lang="en">
                <a:solidFill>
                  <a:srgbClr val="FF0000"/>
                </a:solidFill>
              </a:rPr>
              <a:t>current system state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Knowledge Sources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</a:t>
            </a:r>
            <a:r>
              <a:rPr lang="en">
                <a:solidFill>
                  <a:srgbClr val="FF0000"/>
                </a:solidFill>
              </a:rPr>
              <a:t> independent module</a:t>
            </a:r>
            <a:r>
              <a:rPr lang="en"/>
              <a:t> that contains </a:t>
            </a:r>
            <a:r>
              <a:rPr lang="en">
                <a:solidFill>
                  <a:srgbClr val="FF0000"/>
                </a:solidFill>
              </a:rPr>
              <a:t>specialized knowledg</a:t>
            </a:r>
            <a:r>
              <a:rPr lang="en"/>
              <a:t>e needed to solve the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has a set of triggering conditions or rules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Ex: If the animal eats meat </a:t>
            </a:r>
            <a:r>
              <a:rPr i="1" lang="en"/>
              <a:t>then </a:t>
            </a:r>
            <a:r>
              <a:rPr lang="en"/>
              <a:t>the animal is a carnivore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satisfied, the Knowledge Source is enabled and executed to progress the state of the problem by solving a sub problem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Controller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Utilized when the there is </a:t>
            </a:r>
            <a:r>
              <a:rPr lang="en">
                <a:solidFill>
                  <a:srgbClr val="FF0000"/>
                </a:solidFill>
              </a:rPr>
              <a:t>contention</a:t>
            </a:r>
            <a:r>
              <a:rPr lang="en"/>
              <a:t> among the Knowledge Sources when trying to access and update the Blackboard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 the </a:t>
            </a:r>
            <a:r>
              <a:rPr lang="en">
                <a:solidFill>
                  <a:srgbClr val="FF0000"/>
                </a:solidFill>
              </a:rPr>
              <a:t>most suitable</a:t>
            </a:r>
            <a:r>
              <a:rPr lang="en"/>
              <a:t> Knowledge Source for immediate execution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Connectors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Vary based on the implementation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Blackboard connector could be simply </a:t>
            </a:r>
            <a:r>
              <a:rPr lang="en">
                <a:solidFill>
                  <a:srgbClr val="FF0000"/>
                </a:solidFill>
              </a:rPr>
              <a:t>database queries</a:t>
            </a:r>
            <a:r>
              <a:rPr lang="en"/>
              <a:t> or </a:t>
            </a:r>
            <a:r>
              <a:rPr lang="en">
                <a:solidFill>
                  <a:srgbClr val="FF0000"/>
                </a:solidFill>
              </a:rPr>
              <a:t>memory references</a:t>
            </a:r>
            <a:r>
              <a:rPr lang="en"/>
              <a:t> if the knowledge sources are on the same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as complex as a </a:t>
            </a:r>
            <a:r>
              <a:rPr lang="en">
                <a:solidFill>
                  <a:srgbClr val="FF0000"/>
                </a:solidFill>
              </a:rPr>
              <a:t>full-blown api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Blackboard’s Advantages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</a:t>
            </a:r>
            <a:r>
              <a:rPr lang="en">
                <a:solidFill>
                  <a:srgbClr val="FF0000"/>
                </a:solidFill>
              </a:rPr>
              <a:t>efficient sharing of large amounts of data</a:t>
            </a:r>
            <a:r>
              <a:rPr lang="en"/>
              <a:t> among the knowledge 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information is stored in the central blackboard instead of duplicated across the knowledge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Solutions to more complex problems do not need to be pre-planned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Low Coupling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knowledge source is independent, modular and highly scalable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the flexibility of applications as knowledge sources can be added or removed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sources can be applied to different Blackboards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Efficiency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Knowledge sources can work concurrently when not dependent on one another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Blackboard’s Disadvantages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High Complexity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Controllers are extremely complex and difficult to implement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a lot of effort to fine tune the 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Non-deterministic nature means that every execution may not yield the same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quality not guaranteed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Problems might only be partially solved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optimal if regulation of data is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the frequency of data changes and must be updated on all clients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