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db35ff01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db35ff01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46f3cc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46f3cc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146f3cc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146f3cc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146f3cc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146f3cc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146f3cc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146f3cc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146f3cc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146f3cc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db35ff01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db35ff01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ab5508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ab5508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b35ff0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b35ff0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1437e26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1437e26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db35ff0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db35ff0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Collections are one of the most used data types in programming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Most collections store their elements in simple lists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Some of them are based on stacks, trees, graphs or other complex data structures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 storage is the primary responsibility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b35ff0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db35ff0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db35ff01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db35ff01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AutoNum type="alphaLcPeriod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Iterators make it easy to change a traversal algorithm by replacing the iterator instance with a different one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AutoNum type="alphaLcPeriod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Can also define iterator subclasses to support new traversals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AutoNum type="arabicPeriod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Traversal interface removing the need for a similar interface in Aggregate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AutoNum type="arabicPeriod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Iterator keeps track of its own traversal state, allowing for parallel traversals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437e26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1437e26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0cf20a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0cf20a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Iterator object encapsulates all the traversal details such as current position and the remaining number of elements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Client can keep running this method until it doesn’t return anything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Allows client code to be compatible with any collection type or any traversal algorithm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db35ff0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db35ff0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utorialspoint.com/design_pattern/iterator_pattern.htm" TargetMode="External"/><Relationship Id="rId4" Type="http://schemas.openxmlformats.org/officeDocument/2006/relationships/hyperlink" Target="https://refactoring.guru/design-patterns/iterator" TargetMode="External"/><Relationship Id="rId5" Type="http://schemas.openxmlformats.org/officeDocument/2006/relationships/hyperlink" Target="https://sourcemaking.com/design_patterns/iterator" TargetMode="External"/><Relationship Id="rId6" Type="http://schemas.openxmlformats.org/officeDocument/2006/relationships/hyperlink" Target="https://learn-us-east-1-prod-fleet02-xythos.content.blackboardcdn.com/5f5fe08e84e1e/2818733?X-Blackboard-Expiration=1649030400000&amp;X-Blackboard-Signature=5rBhdTFleUdct8H81GiAMK6hHWsryDpiNWLjT1CBrgY%3D&amp;X-Blackboard-Client-Id=787702&amp;response-cache-control=private%2C%20max-age%3D21600&amp;response-content-disposition=inline%3B%20filename%2A%3DUTF-8%27%27Iterator.pdf&amp;response-content-type=application%2Fpdf&amp;X-Amz-Security-Token=IQoJb3JpZ2luX2VjEMz%2F%2F%2F%2F%2F%2F%2F%2F%2F%2FwEaCXVzLWVhc3QtMSJIMEYCIQDO9Tlidxa1an2qEdnYeMBKYQAsj5hcJM6ljSBYEEyUjwIhAKp%2BwoCCJw2nztRu1FPUWOrMNjOkLDLBruFZzFdAumagKvoDCGUQAhoMNjM1NTY3OTI0MTgzIgwCvmv9iMfl57lMQgoq1wM3f8riXpij9NtzM7kVSHvjG0xyFKComfGXZ4z27axQCRi7fDH%2Fj%2BjxFeVIADVF0%2BN378nLQVf%2BrmIdSGqlkRL1EQWD8zLFZAJAfvpkTK3PLDY2V%2BRTnt0cZXCrv0mGJZdr3hz1z3o4h2zriQ%2BtAb%2F9Era%2FKoO7h%2B2FCfrZsA60A%2F%2BkXy8I1c4blmOomkUh3jJwr0wxT%2FCxa4Un2InBIPOpPoYYTbTB1HkdNaUjq0dS%2FvuILUYN%2BtifIN2tV658IwNZH17CE%2F2XImZ1hWhTJ8uWmdRpeg1vh0rCdBQwFb6CXf1sfDx3i72RvXEZJgZtLlKxfYmvCvMQ8J7nD%2F4MNPCcyg%2FQwGd8dSWdK8cusyq7dv%2B0VvjRFHscE4BwsjwLXQ1xCKlfDiYf5LYtgNmBDyv6wkrNGVu7hXCyUcrpdHFCCyDZmXN1O4EgDMI9moU0mXFaFrMVgAT03aTqQEC5ouaookFUrlNVM8FDMmZMTCgbFjP3RJtnpfusRmn2naT%2BCzy3yaF33tmh%2F30o26N7me%2F29TiF8BxE5vBmI6X9oQPI3VlxOTWfCXSWkx%2BgHl0YPSkx0oteesBnsoCIB%2FfIB6u4quGj%2BYNqWW8Ok1tK01MRzXZk20gBWZ8wsPunkgY6pAEevTZak1%2Fw6AbEY%2FOWAw2XvmzbmEcn%2BcTK%2BTTul8vHe2jjZ0BxMuKnOcnT9r0Zdc9tgq%2B3jV8tBD7RTg16vOdRlkoNjAFuY8XkVOh%2FMchfmUzoP4TKrJIc7K0ibZ%2FHP%2FJg3GOUmIKiNIjxafamoX7UajN%2FXVukz9mOLCBjE8%2BgYeCJ4OmavNZYBAltRxG07E7hGVzjqvNcYD3D1nd8mrvBdWTgyg%3D%3D&amp;X-Amz-Algorithm=AWS4-HMAC-SHA256&amp;X-Amz-Date=20220403T180000Z&amp;X-Amz-SignedHeaders=host&amp;X-Amz-Expires=21600&amp;X-Amz-Credential=ASIAZH6WM4PL4BKJ7RHB%2F20220403%2Fus-east-1%2Fs3%2Faws4_request&amp;X-Amz-Signature=58f0dd678e38cc6e994a45924aa758a37c690cd45652b5d1219a1cac847411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616325" y="772725"/>
            <a:ext cx="79338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Iterator Design Pattern</a:t>
            </a:r>
            <a:endParaRPr sz="6500"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88550" y="31941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Code Busters: Gavin D’mello, Kameron Jusseaume, Atefeh Rahmani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00" y="1344950"/>
            <a:ext cx="7522501" cy="355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5" y="151700"/>
            <a:ext cx="4304526" cy="203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 rotWithShape="1">
          <a:blip r:embed="rId4">
            <a:alphaModFix/>
          </a:blip>
          <a:srcRect b="0" l="0" r="0" t="16331"/>
          <a:stretch/>
        </p:blipFill>
        <p:spPr>
          <a:xfrm>
            <a:off x="176200" y="2294350"/>
            <a:ext cx="3839901" cy="14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00" y="386775"/>
            <a:ext cx="4304525" cy="452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6">
            <a:alphaModFix/>
          </a:blip>
          <a:srcRect b="0" l="0" r="0" t="22263"/>
          <a:stretch/>
        </p:blipFill>
        <p:spPr>
          <a:xfrm>
            <a:off x="176206" y="4033925"/>
            <a:ext cx="3514825" cy="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688675"/>
            <a:ext cx="8495675" cy="34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394925" y="2257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Main class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925" y="2775175"/>
            <a:ext cx="4304526" cy="20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0" y="151650"/>
            <a:ext cx="7316894" cy="2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 rotWithShape="1">
          <a:blip r:embed="rId4">
            <a:alphaModFix/>
          </a:blip>
          <a:srcRect b="70474" l="0" r="0" t="0"/>
          <a:stretch/>
        </p:blipFill>
        <p:spPr>
          <a:xfrm>
            <a:off x="247050" y="2957250"/>
            <a:ext cx="7096776" cy="20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6"/>
          <p:cNvPicPr preferRelativeResize="0"/>
          <p:nvPr/>
        </p:nvPicPr>
        <p:blipFill rotWithShape="1">
          <a:blip r:embed="rId3">
            <a:alphaModFix/>
          </a:blip>
          <a:srcRect b="0" l="0" r="0" t="30858"/>
          <a:stretch/>
        </p:blipFill>
        <p:spPr>
          <a:xfrm>
            <a:off x="641350" y="291500"/>
            <a:ext cx="6580226" cy="44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7718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3785850" y="1983450"/>
            <a:ext cx="15723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570375" y="1341250"/>
            <a:ext cx="82308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3"/>
              </a:rPr>
              <a:t>https://www.tutorialspoint.com/design_pattern/iterator_pattern.htm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4"/>
              </a:rPr>
              <a:t>https://refactoring.guru/design-patterns/iterator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5"/>
              </a:rPr>
              <a:t>https://sourcemaking.com/design_patterns/iterator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6"/>
              </a:rPr>
              <a:t>https://learn-us-east-1-prod-fleet02-xythos.content.blackboardcdn.com/5f5fe08e84e1e/2818733?X-Blackboard-Expiration=1649030400000&amp;X-Blackboard-Signature=5rBhdTFleUdct8H81GiAMK6hHWsryDpiNWLjT1CBrgY%3D&amp;X-Blackboard-Client-Id=787702&amp;response-cache-control=private%2C%20max-age%3D21600&amp;response-content-disposition=inline%3B%20filename%2A%3DUTF-8%27%27Iterator.pdf&amp;response-content-type=application%2Fpdf&amp;X-Amz-Security-Token=IQoJb3JpZ2luX2VjEMz%2F%2F%2F%2F%2F%2F%2F%2F%2F%2FwEaCXVzLWVhc3QtMSJIMEYCIQDO9Tlidxa1an2qEdnYeMBKYQAsj5hcJM6ljSBYEEyUjwIhAKp%2BwoCCJw2nztRu1FPUWOrMNjOkLDLBruFZzFdAumagKvoDCGUQAhoMNjM1NTY3OTI0MTgzIgwCvmv9iMfl57lMQgoq1wM3f8riXpij9NtzM7kVSHvjG0xyFKComfGXZ4z27axQCRi7fDH%2Fj%2BjxFeVIADVF0%2BN378nLQVf%2BrmIdSGqlkRL1EQWD8zLFZAJAfvpkTK3PLDY2V%2BRTnt0cZXCrv0mGJZdr3hz1z3o4h2zriQ%2BtAb%2F9Era%2FKoO7h%2B2FCfrZsA60A%2F%2BkXy8I1c4blmOomkUh3jJwr0wxT%2FCxa4Un2InBIPOpPoYYTbTB1HkdNaUjq0dS%2FvuILUYN%2BtifIN2tV658IwNZH17CE%2F2XImZ1hWhTJ8uWmdRpeg1vh0rCdBQwFb6CXf1sfDx3i72RvXEZJgZtLlKxfYmvCvMQ8J7nD%2F4MNPCcyg%2FQwGd8dSWdK8cusyq7dv%2B0VvjRFHscE4BwsjwLXQ1xCKlfDiYf5LYtgNmBDyv6wkrNGVu7hXCyUcrpdHFCCyDZmXN1O4EgDMI9moU0mXFaFrMVgAT03aTqQEC5ouaookFUrlNVM8FDMmZMTCgbFjP3RJtnpfusRmn2naT%2BCzy3yaF33tmh%2F30o26N7me%2F29TiF8BxE5vBmI6X9oQPI3VlxOTWfCXSWkx%2BgHl0YPSkx0oteesBnsoCIB%2FfIB6u4quGj%2BYNqWW8Ok1tK01MRzXZk20gBWZ8wsPunkgY6pAEevTZak1%2Fw6AbEY%2FOWAw2XvmzbmEcn%2BcTK%2BTTul8vHe2jjZ0BxMuKnOcnT9r0Zdc9tgq%2B3jV8tBD7RTg16vOdRlkoNjAFuY8XkVOh%2FMchfmUzoP4TKrJIc7K0ibZ%2FHP%2FJg3GOUmIKiNIjxafamoX7UajN%2FXVukz9mOLCBjE8%2BgYeCJ4OmavNZYBAltRxG07E7hGVzjqvNcYD3D1nd8mrvBdWTgyg%3D%3D&amp;X-Amz-Algorithm=AWS4-HMAC-SHA256&amp;X-Amz-Date=20220403T180000Z&amp;X-Amz-SignedHeaders=host&amp;X-Amz-Expires=21600&amp;X-Amz-Credential=ASIAZH6WM4PL4BKJ7RHB%2F20220403%2Fus-east-1%2Fs3%2Faws4_request&amp;X-Amz-Signature=58f0dd678e38cc6e994a45924aa758a37c690cd45652b5d1219a1cac84741119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0950"/>
            <a:ext cx="339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</a:rPr>
              <a:t>Object Behavioral</a:t>
            </a:r>
            <a:r>
              <a:rPr lang="en"/>
              <a:t> Design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known as the </a:t>
            </a:r>
            <a:r>
              <a:rPr lang="en">
                <a:solidFill>
                  <a:srgbClr val="0000FF"/>
                </a:solidFill>
              </a:rPr>
              <a:t>Cursor </a:t>
            </a:r>
            <a:r>
              <a:rPr lang="en">
                <a:solidFill>
                  <a:srgbClr val="000000"/>
                </a:solidFill>
              </a:rPr>
              <a:t>Design Pattern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the traversal of elements of a </a:t>
            </a:r>
            <a:r>
              <a:rPr lang="en">
                <a:solidFill>
                  <a:srgbClr val="0000FF"/>
                </a:solidFill>
              </a:rPr>
              <a:t>collection</a:t>
            </a:r>
            <a:r>
              <a:rPr lang="en"/>
              <a:t> without exposing the underlying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in Object-Oriented systems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79" y="2321475"/>
            <a:ext cx="4271400" cy="26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45189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Design Patterns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Composite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Iterators are often applied to recursive structures such as Composite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Polymorphic iterators rely on factory methods to instantiate the appropriate Iterator subclass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Iterator can use a Memento to capture the state of an iteration. The Iterator stores the Memento internally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Visitor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with Iterator to traverse complex data structures and execute some operation over the elements even if they have different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51525" y="1300950"/>
            <a:ext cx="74925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</a:rPr>
              <a:t>Collections</a:t>
            </a:r>
            <a:r>
              <a:rPr lang="en"/>
              <a:t> must supply some way of accessing the elements so that the code can utilize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more traversal algorithms to get the elements of a collection blurs its primary responsibility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algorithms might be tailored for a specific application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2950"/>
            <a:ext cx="9144000" cy="19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130825"/>
            <a:ext cx="70305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application that </a:t>
            </a:r>
            <a:r>
              <a:rPr lang="en"/>
              <a:t>goes through each element of a collection without accessing the elements repeatedly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 to traverse the collection in different ways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be a way to access the elements of a collection object in a sequential manner without needing to know the underlying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uniform interface for traversing many types of aggregate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the duplication of the traversal code across a program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</a:t>
            </a:r>
            <a:r>
              <a:rPr lang="en"/>
              <a:t>important</a:t>
            </a:r>
            <a:r>
              <a:rPr lang="en"/>
              <a:t> consequences: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0000FF"/>
                </a:solidFill>
              </a:rPr>
              <a:t>Supports variations</a:t>
            </a:r>
            <a:r>
              <a:rPr lang="en"/>
              <a:t> in the traversal of an aggregate, meaning complex aggregates may be traversed in many ways.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0000FF"/>
                </a:solidFill>
              </a:rPr>
              <a:t>Iterators</a:t>
            </a:r>
            <a:r>
              <a:rPr lang="en"/>
              <a:t> simplify the Aggregate interface,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than one traversal can be pending on an aggregate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Design Pattern Pros and Cons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919500" y="1481425"/>
            <a:ext cx="4470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Pros</a:t>
            </a:r>
            <a:endParaRPr b="1" sz="2000" u="sng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Single Responsibility Principle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Allows for the cleanup of 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code and aggregates/collections by extracting bulky 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traversal algorithms into separate classes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Open/Closed Principle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Can implement new types of aggregates/ collections and iterators and pass them to existing code and not break anything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Can iterate over the same collection in parallel because each object contains its own iteration state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For the same reason, you can delay an iteration and continue when needed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5491500" y="1481425"/>
            <a:ext cx="365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Cons</a:t>
            </a:r>
            <a:endParaRPr b="1" u="sng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Applying the pattern can be overkill if the application only works with simple collections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Using the iterator may be less 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efficient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that just going through the elements of a collection directly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132700" y="1256275"/>
            <a:ext cx="50970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Extract the traversal behavior of a collection into a separate object - Iterator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Iterator object encapsulates all the traversal details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Generalize</a:t>
            </a:r>
            <a:r>
              <a:rPr lang="en"/>
              <a:t> the Iterator concept to support </a:t>
            </a:r>
            <a:r>
              <a:rPr b="1" lang="en">
                <a:solidFill>
                  <a:srgbClr val="0000FF"/>
                </a:solidFill>
              </a:rPr>
              <a:t>Polymorphic Iteration</a:t>
            </a:r>
            <a:endParaRPr b="1">
              <a:solidFill>
                <a:srgbClr val="0000FF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for </a:t>
            </a:r>
            <a:r>
              <a:rPr lang="en">
                <a:solidFill>
                  <a:srgbClr val="0000FF"/>
                </a:solidFill>
              </a:rPr>
              <a:t>multiple traversals</a:t>
            </a:r>
            <a:r>
              <a:rPr lang="en"/>
              <a:t> to occur at the same time independently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one primary method for fetching elements of the collection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iterators must implement the same </a:t>
            </a:r>
            <a:r>
              <a:rPr lang="en"/>
              <a:t>interface</a:t>
            </a:r>
            <a:r>
              <a:rPr lang="en"/>
              <a:t> 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77" y="1488037"/>
            <a:ext cx="2914223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153690"/>
            <a:ext cx="3717426" cy="183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276150"/>
            <a:ext cx="7030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and Collaborations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871950"/>
            <a:ext cx="3686100" cy="4102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Participants</a:t>
            </a:r>
            <a:endParaRPr b="1">
              <a:solidFill>
                <a:srgbClr val="0000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lang="en">
                <a:solidFill>
                  <a:srgbClr val="0000FF"/>
                </a:solidFill>
              </a:rPr>
              <a:t>Iterator</a:t>
            </a:r>
            <a:endParaRPr b="1">
              <a:solidFill>
                <a:srgbClr val="0000FF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Defines an interface for accessing and traversing elements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lang="en">
                <a:solidFill>
                  <a:srgbClr val="0000FF"/>
                </a:solidFill>
              </a:rPr>
              <a:t>Concrete Iterator</a:t>
            </a:r>
            <a:endParaRPr b="1">
              <a:solidFill>
                <a:srgbClr val="0000FF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Implements the Iterator interface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Keeps track of the current position in the traversal of the aggregate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lang="en">
                <a:solidFill>
                  <a:srgbClr val="0000FF"/>
                </a:solidFill>
              </a:rPr>
              <a:t>Aggregate/Collection</a:t>
            </a:r>
            <a:endParaRPr b="1">
              <a:solidFill>
                <a:srgbClr val="0000FF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Defines an interface for creating an Iterator object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lang="en">
                <a:solidFill>
                  <a:srgbClr val="0000FF"/>
                </a:solidFill>
              </a:rPr>
              <a:t>Concrete Aggregate/Collection</a:t>
            </a:r>
            <a:endParaRPr b="1">
              <a:solidFill>
                <a:srgbClr val="0000FF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Implements the iterator creation interface to return an instance of the proper </a:t>
            </a:r>
            <a:r>
              <a:rPr b="1" lang="en">
                <a:solidFill>
                  <a:srgbClr val="0000FF"/>
                </a:solidFill>
              </a:rPr>
              <a:t>Concrete Iterator</a:t>
            </a:r>
            <a:endParaRPr b="1">
              <a:solidFill>
                <a:srgbClr val="0000FF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○"/>
            </a:pPr>
            <a:r>
              <a:rPr b="1" lang="en">
                <a:solidFill>
                  <a:srgbClr val="0000FF"/>
                </a:solidFill>
              </a:rPr>
              <a:t>Client</a:t>
            </a:r>
            <a:endParaRPr b="1">
              <a:solidFill>
                <a:srgbClr val="0000FF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</a:t>
            </a:r>
            <a:r>
              <a:rPr lang="en"/>
              <a:t>orks with both Aggregates and Iterators via the interfaces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Not coupled to concrete classes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Collaborations</a:t>
            </a:r>
            <a:endParaRPr b="1" u="sng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</a:t>
            </a:r>
            <a:r>
              <a:rPr b="1" lang="en">
                <a:solidFill>
                  <a:srgbClr val="0000FF"/>
                </a:solidFill>
              </a:rPr>
              <a:t>Concrete Iterator</a:t>
            </a:r>
            <a:r>
              <a:rPr lang="en"/>
              <a:t> keeps track of the current </a:t>
            </a:r>
            <a:r>
              <a:rPr lang="en"/>
              <a:t>object in the aggregate and can compute the succeeding object in the traversal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25" y="871950"/>
            <a:ext cx="3465875" cy="22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