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QSdSSTLNCNCtotJr77gfVa3p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1"/>
          <p:cNvSpPr txBox="1"/>
          <p:nvPr>
            <p:ph idx="10" type="dt"/>
          </p:nvPr>
        </p:nvSpPr>
        <p:spPr>
          <a:xfrm>
            <a:off x="234712" y="2594429"/>
            <a:ext cx="1095324" cy="1490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1" type="ftr"/>
          </p:nvPr>
        </p:nvSpPr>
        <p:spPr>
          <a:xfrm>
            <a:off x="1603867" y="2594429"/>
            <a:ext cx="1486511" cy="14903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2" type="sldNum"/>
          </p:nvPr>
        </p:nvSpPr>
        <p:spPr>
          <a:xfrm>
            <a:off x="3364210" y="2594429"/>
            <a:ext cx="1095324" cy="14903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234712" y="112097"/>
            <a:ext cx="4224821" cy="466531"/>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0"/>
          <p:cNvSpPr txBox="1"/>
          <p:nvPr>
            <p:ph idx="1" type="body"/>
          </p:nvPr>
        </p:nvSpPr>
        <p:spPr>
          <a:xfrm>
            <a:off x="234712" y="653143"/>
            <a:ext cx="4224821" cy="184733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20"/>
          <p:cNvSpPr txBox="1"/>
          <p:nvPr>
            <p:ph idx="10" type="dt"/>
          </p:nvPr>
        </p:nvSpPr>
        <p:spPr>
          <a:xfrm>
            <a:off x="234712" y="2594429"/>
            <a:ext cx="1095324" cy="14903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9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0"/>
          <p:cNvSpPr txBox="1"/>
          <p:nvPr>
            <p:ph idx="11" type="ftr"/>
          </p:nvPr>
        </p:nvSpPr>
        <p:spPr>
          <a:xfrm>
            <a:off x="1603867" y="2594429"/>
            <a:ext cx="1486511" cy="14903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49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0"/>
          <p:cNvSpPr txBox="1"/>
          <p:nvPr>
            <p:ph idx="12" type="sldNum"/>
          </p:nvPr>
        </p:nvSpPr>
        <p:spPr>
          <a:xfrm>
            <a:off x="3364210" y="2594429"/>
            <a:ext cx="1095324" cy="14903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490">
                <a:solidFill>
                  <a:srgbClr val="888888"/>
                </a:solidFill>
                <a:latin typeface="Calibri"/>
                <a:ea typeface="Calibri"/>
                <a:cs typeface="Calibri"/>
                <a:sym typeface="Calibri"/>
              </a:defRPr>
            </a:lvl1pPr>
            <a:lvl2pPr indent="0" lvl="1" marL="0" marR="0" rtl="0" algn="r">
              <a:spcBef>
                <a:spcPts val="0"/>
              </a:spcBef>
              <a:buNone/>
              <a:defRPr sz="490">
                <a:solidFill>
                  <a:srgbClr val="888888"/>
                </a:solidFill>
                <a:latin typeface="Calibri"/>
                <a:ea typeface="Calibri"/>
                <a:cs typeface="Calibri"/>
                <a:sym typeface="Calibri"/>
              </a:defRPr>
            </a:lvl2pPr>
            <a:lvl3pPr indent="0" lvl="2" marL="0" marR="0" rtl="0" algn="r">
              <a:spcBef>
                <a:spcPts val="0"/>
              </a:spcBef>
              <a:buNone/>
              <a:defRPr sz="490">
                <a:solidFill>
                  <a:srgbClr val="888888"/>
                </a:solidFill>
                <a:latin typeface="Calibri"/>
                <a:ea typeface="Calibri"/>
                <a:cs typeface="Calibri"/>
                <a:sym typeface="Calibri"/>
              </a:defRPr>
            </a:lvl3pPr>
            <a:lvl4pPr indent="0" lvl="3" marL="0" marR="0" rtl="0" algn="r">
              <a:spcBef>
                <a:spcPts val="0"/>
              </a:spcBef>
              <a:buNone/>
              <a:defRPr sz="490">
                <a:solidFill>
                  <a:srgbClr val="888888"/>
                </a:solidFill>
                <a:latin typeface="Calibri"/>
                <a:ea typeface="Calibri"/>
                <a:cs typeface="Calibri"/>
                <a:sym typeface="Calibri"/>
              </a:defRPr>
            </a:lvl4pPr>
            <a:lvl5pPr indent="0" lvl="4" marL="0" marR="0" rtl="0" algn="r">
              <a:spcBef>
                <a:spcPts val="0"/>
              </a:spcBef>
              <a:buNone/>
              <a:defRPr sz="490">
                <a:solidFill>
                  <a:srgbClr val="888888"/>
                </a:solidFill>
                <a:latin typeface="Calibri"/>
                <a:ea typeface="Calibri"/>
                <a:cs typeface="Calibri"/>
                <a:sym typeface="Calibri"/>
              </a:defRPr>
            </a:lvl5pPr>
            <a:lvl6pPr indent="0" lvl="5" marL="0" marR="0" rtl="0" algn="r">
              <a:spcBef>
                <a:spcPts val="0"/>
              </a:spcBef>
              <a:buNone/>
              <a:defRPr sz="490">
                <a:solidFill>
                  <a:srgbClr val="888888"/>
                </a:solidFill>
                <a:latin typeface="Calibri"/>
                <a:ea typeface="Calibri"/>
                <a:cs typeface="Calibri"/>
                <a:sym typeface="Calibri"/>
              </a:defRPr>
            </a:lvl6pPr>
            <a:lvl7pPr indent="0" lvl="6" marL="0" marR="0" rtl="0" algn="r">
              <a:spcBef>
                <a:spcPts val="0"/>
              </a:spcBef>
              <a:buNone/>
              <a:defRPr sz="490">
                <a:solidFill>
                  <a:srgbClr val="888888"/>
                </a:solidFill>
                <a:latin typeface="Calibri"/>
                <a:ea typeface="Calibri"/>
                <a:cs typeface="Calibri"/>
                <a:sym typeface="Calibri"/>
              </a:defRPr>
            </a:lvl7pPr>
            <a:lvl8pPr indent="0" lvl="7" marL="0" marR="0" rtl="0" algn="r">
              <a:spcBef>
                <a:spcPts val="0"/>
              </a:spcBef>
              <a:buNone/>
              <a:defRPr sz="490">
                <a:solidFill>
                  <a:srgbClr val="888888"/>
                </a:solidFill>
                <a:latin typeface="Calibri"/>
                <a:ea typeface="Calibri"/>
                <a:cs typeface="Calibri"/>
                <a:sym typeface="Calibri"/>
              </a:defRPr>
            </a:lvl8pPr>
            <a:lvl9pPr indent="0" lvl="8" marL="0" marR="0" rtl="0" algn="r">
              <a:spcBef>
                <a:spcPts val="0"/>
              </a:spcBef>
              <a:buNone/>
              <a:defRPr sz="49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nvSpPr>
        <p:spPr>
          <a:xfrm>
            <a:off x="2177120" y="1431830"/>
            <a:ext cx="7723518" cy="1530110"/>
          </a:xfrm>
          <a:prstGeom prst="rect">
            <a:avLst/>
          </a:prstGeom>
          <a:noFill/>
          <a:ln>
            <a:noFill/>
          </a:ln>
        </p:spPr>
        <p:txBody>
          <a:bodyPr anchorCtr="0" anchor="ctr" bIns="45700" lIns="91425" spcFirstLastPara="1" rIns="91425" wrap="square" tIns="45700">
            <a:normAutofit fontScale="92500"/>
          </a:bodyPr>
          <a:lstStyle/>
          <a:p>
            <a:pPr indent="0" lvl="0" marL="0" marR="0" rtl="0" algn="ctr">
              <a:spcBef>
                <a:spcPts val="0"/>
              </a:spcBef>
              <a:spcAft>
                <a:spcPts val="0"/>
              </a:spcAft>
              <a:buNone/>
            </a:pPr>
            <a:r>
              <a:rPr b="0" i="0" lang="en-AU" sz="4000" u="none" cap="none" strike="noStrike">
                <a:solidFill>
                  <a:srgbClr val="FF0000"/>
                </a:solidFill>
                <a:latin typeface="Calibri"/>
                <a:ea typeface="Calibri"/>
                <a:cs typeface="Calibri"/>
                <a:sym typeface="Calibri"/>
              </a:rPr>
              <a:t>Generative Models with an Application for Professional Tennis Data</a:t>
            </a:r>
            <a:endParaRPr/>
          </a:p>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99" name="Google Shape;99;p1"/>
          <p:cNvSpPr txBox="1"/>
          <p:nvPr/>
        </p:nvSpPr>
        <p:spPr>
          <a:xfrm>
            <a:off x="2392705" y="3588283"/>
            <a:ext cx="4514492" cy="74136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AU" sz="4000">
                <a:solidFill>
                  <a:srgbClr val="FF0000"/>
                </a:solidFill>
                <a:latin typeface="Calibri"/>
                <a:ea typeface="Calibri"/>
                <a:cs typeface="Calibri"/>
                <a:sym typeface="Calibri"/>
              </a:rPr>
              <a:t>Dr </a:t>
            </a:r>
            <a:r>
              <a:rPr b="0" i="0" lang="en-AU" sz="4000" u="none" cap="none" strike="noStrike">
                <a:solidFill>
                  <a:srgbClr val="FF0000"/>
                </a:solidFill>
                <a:latin typeface="Calibri"/>
                <a:ea typeface="Calibri"/>
                <a:cs typeface="Calibri"/>
                <a:sym typeface="Calibri"/>
              </a:rPr>
              <a:t>Gavin Dowdell</a:t>
            </a:r>
            <a:endParaRPr/>
          </a:p>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Going to need Data and lots of it!!</a:t>
            </a:r>
            <a:endParaRPr/>
          </a:p>
        </p:txBody>
      </p:sp>
      <p:sp>
        <p:nvSpPr>
          <p:cNvPr id="161" name="Google Shape;161;p10"/>
          <p:cNvSpPr txBox="1"/>
          <p:nvPr>
            <p:ph idx="1" type="body"/>
          </p:nvPr>
        </p:nvSpPr>
        <p:spPr>
          <a:xfrm>
            <a:off x="589935" y="1825625"/>
            <a:ext cx="10763865"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AU"/>
              <a:t>Unfortunately the Hawkeye Data is not publicly available - yet</a:t>
            </a:r>
            <a:endParaRPr/>
          </a:p>
          <a:p>
            <a:pPr indent="-228600" lvl="0" marL="228600" rtl="0" algn="l">
              <a:lnSpc>
                <a:spcPct val="90000"/>
              </a:lnSpc>
              <a:spcBef>
                <a:spcPts val="1000"/>
              </a:spcBef>
              <a:spcAft>
                <a:spcPts val="0"/>
              </a:spcAft>
              <a:buClr>
                <a:schemeClr val="dk1"/>
              </a:buClr>
              <a:buSzPct val="100000"/>
              <a:buChar char="•"/>
            </a:pPr>
            <a:r>
              <a:rPr lang="en-AU"/>
              <a:t>However an amazing project at </a:t>
            </a:r>
            <a:r>
              <a:rPr lang="en-AU" u="sng"/>
              <a:t>github.com/JeffSackman </a:t>
            </a:r>
            <a:r>
              <a:rPr lang="en-AU"/>
              <a:t>runs a match charting project</a:t>
            </a:r>
            <a:endParaRPr/>
          </a:p>
          <a:p>
            <a:pPr indent="-228600" lvl="0" marL="228600" rtl="0" algn="l">
              <a:lnSpc>
                <a:spcPct val="90000"/>
              </a:lnSpc>
              <a:spcBef>
                <a:spcPts val="1000"/>
              </a:spcBef>
              <a:spcAft>
                <a:spcPts val="0"/>
              </a:spcAft>
              <a:buClr>
                <a:schemeClr val="dk1"/>
              </a:buClr>
              <a:buSzPct val="100000"/>
              <a:buChar char="•"/>
            </a:pPr>
            <a:r>
              <a:rPr lang="en-AU"/>
              <a:t>Each point is coded as a sequence of shots</a:t>
            </a:r>
            <a:endParaRPr/>
          </a:p>
          <a:p>
            <a:pPr indent="0" lvl="0" marL="0" rtl="0" algn="l">
              <a:lnSpc>
                <a:spcPct val="90000"/>
              </a:lnSpc>
              <a:spcBef>
                <a:spcPts val="1000"/>
              </a:spcBef>
              <a:spcAft>
                <a:spcPts val="0"/>
              </a:spcAft>
              <a:buClr>
                <a:schemeClr val="dk1"/>
              </a:buClr>
              <a:buSzPct val="100000"/>
              <a:buNone/>
            </a:pPr>
            <a:r>
              <a:rPr lang="en-AU"/>
              <a:t>	- shot type,direction,&lt;depth&gt;,&lt;outcome&gt; </a:t>
            </a:r>
            <a:endParaRPr/>
          </a:p>
          <a:p>
            <a:pPr indent="0" lvl="0" marL="0" rtl="0" algn="l">
              <a:lnSpc>
                <a:spcPct val="90000"/>
              </a:lnSpc>
              <a:spcBef>
                <a:spcPts val="1000"/>
              </a:spcBef>
              <a:spcAft>
                <a:spcPts val="0"/>
              </a:spcAft>
              <a:buClr>
                <a:schemeClr val="dk1"/>
              </a:buClr>
              <a:buSzPct val="100000"/>
              <a:buNone/>
            </a:pPr>
            <a:r>
              <a:rPr lang="en-AU"/>
              <a:t>	- 1 f/h side, 2 middle, 3 b/h side </a:t>
            </a:r>
            <a:endParaRPr/>
          </a:p>
          <a:p>
            <a:pPr indent="0" lvl="0" marL="0" rtl="0" algn="l">
              <a:lnSpc>
                <a:spcPct val="90000"/>
              </a:lnSpc>
              <a:spcBef>
                <a:spcPts val="1000"/>
              </a:spcBef>
              <a:spcAft>
                <a:spcPts val="0"/>
              </a:spcAft>
              <a:buClr>
                <a:schemeClr val="dk1"/>
              </a:buClr>
              <a:buSzPct val="100000"/>
              <a:buNone/>
            </a:pPr>
            <a:r>
              <a:rPr lang="en-AU"/>
              <a:t>	- f1 -&gt; forehand hit to forehand side</a:t>
            </a:r>
            <a:endParaRPr/>
          </a:p>
          <a:p>
            <a:pPr indent="0" lvl="0" marL="0" rtl="0" algn="l">
              <a:lnSpc>
                <a:spcPct val="90000"/>
              </a:lnSpc>
              <a:spcBef>
                <a:spcPts val="1000"/>
              </a:spcBef>
              <a:spcAft>
                <a:spcPts val="0"/>
              </a:spcAft>
              <a:buClr>
                <a:schemeClr val="dk1"/>
              </a:buClr>
              <a:buSzPct val="100000"/>
              <a:buNone/>
            </a:pPr>
            <a:r>
              <a:rPr lang="en-AU"/>
              <a:t>	- b3* -&gt; backhand cross court winner</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AU"/>
              <a:t>A point is a series of shots, with a beginning (serves a?? and an ending ??*/@/#</a:t>
            </a:r>
            <a:endParaRPr/>
          </a:p>
          <a:p>
            <a:pPr indent="0" lvl="0" marL="0" rtl="0" algn="l">
              <a:lnSpc>
                <a:spcPct val="90000"/>
              </a:lnSpc>
              <a:spcBef>
                <a:spcPts val="1000"/>
              </a:spcBef>
              <a:spcAft>
                <a:spcPts val="0"/>
              </a:spcAft>
              <a:buClr>
                <a:schemeClr val="dk1"/>
              </a:buClr>
              <a:buSzPct val="100000"/>
              <a:buNone/>
            </a:pPr>
            <a:r>
              <a:rPr lang="en-AU"/>
              <a:t>	a214,b28,f1*</a:t>
            </a:r>
            <a:endParaRPr/>
          </a:p>
          <a:p>
            <a:pPr indent="0" lvl="0" marL="0" rtl="0" algn="l">
              <a:lnSpc>
                <a:spcPct val="90000"/>
              </a:lnSpc>
              <a:spcBef>
                <a:spcPts val="1000"/>
              </a:spcBef>
              <a:spcAft>
                <a:spcPts val="0"/>
              </a:spcAft>
              <a:buClr>
                <a:schemeClr val="dk1"/>
              </a:buClr>
              <a:buSzPct val="100000"/>
              <a:buNone/>
            </a:pPr>
            <a:r>
              <a:rPr lang="en-AU"/>
              <a:t>	a116,b29,f1,f1,b2,b2n@</a:t>
            </a:r>
            <a:endParaRPr/>
          </a:p>
          <a:p>
            <a:pPr indent="-228600" lvl="0" marL="228600" rtl="0" algn="l">
              <a:lnSpc>
                <a:spcPct val="90000"/>
              </a:lnSpc>
              <a:spcBef>
                <a:spcPts val="1000"/>
              </a:spcBef>
              <a:spcAft>
                <a:spcPts val="0"/>
              </a:spcAft>
              <a:buClr>
                <a:schemeClr val="dk1"/>
              </a:buClr>
              <a:buSzPct val="100000"/>
              <a:buChar char="•"/>
            </a:pPr>
            <a:r>
              <a:rPr lang="en-AU"/>
              <a:t>The important point is that there is some sequential structure over a series of shots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3670041" y="103673"/>
            <a:ext cx="4851918"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48">
              <a:solidFill>
                <a:schemeClr val="dk1"/>
              </a:solidFill>
              <a:latin typeface="Calibri"/>
              <a:ea typeface="Calibri"/>
              <a:cs typeface="Calibri"/>
              <a:sym typeface="Calibri"/>
            </a:endParaRPr>
          </a:p>
        </p:txBody>
      </p:sp>
      <p:pic>
        <p:nvPicPr>
          <p:cNvPr id="167" name="Google Shape;167;p11"/>
          <p:cNvPicPr preferRelativeResize="0"/>
          <p:nvPr/>
        </p:nvPicPr>
        <p:blipFill rotWithShape="1">
          <a:blip r:embed="rId3">
            <a:alphaModFix/>
          </a:blip>
          <a:srcRect b="0" l="0" r="0" t="0"/>
          <a:stretch/>
        </p:blipFill>
        <p:spPr>
          <a:xfrm>
            <a:off x="6096000" y="1078678"/>
            <a:ext cx="5816082" cy="6858000"/>
          </a:xfrm>
          <a:prstGeom prst="rect">
            <a:avLst/>
          </a:prstGeom>
          <a:noFill/>
          <a:ln>
            <a:noFill/>
          </a:ln>
        </p:spPr>
      </p:pic>
      <p:sp>
        <p:nvSpPr>
          <p:cNvPr id="168" name="Google Shape;168;p11"/>
          <p:cNvSpPr txBox="1"/>
          <p:nvPr/>
        </p:nvSpPr>
        <p:spPr>
          <a:xfrm>
            <a:off x="665633" y="1198062"/>
            <a:ext cx="5323500" cy="528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1. 	Assume the data vocab has been extracted from 	the dataset. In this case 257 discrete values in the 	Vocab</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2. 	Use the Vocab to numericalise the data and add 	&lt;bos&gt; and &lt;eos&gt; tokens to understand start and 	finish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3. 	The key is how to prepare the training dataset</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	Could build the training dataset this way</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	0 🡪 22</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	0,22 🡪 54</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	0,22,54 🡪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4. 	But </a:t>
            </a:r>
            <a:r>
              <a:rPr lang="en-AU" sz="1800">
                <a:solidFill>
                  <a:srgbClr val="FF0000"/>
                </a:solidFill>
                <a:latin typeface="Calibri"/>
                <a:ea typeface="Calibri"/>
                <a:cs typeface="Calibri"/>
                <a:sym typeface="Calibri"/>
              </a:rPr>
              <a:t>seq2seq</a:t>
            </a:r>
            <a:r>
              <a:rPr lang="en-AU" sz="1800">
                <a:solidFill>
                  <a:schemeClr val="dk1"/>
                </a:solidFill>
                <a:latin typeface="Calibri"/>
                <a:ea typeface="Calibri"/>
                <a:cs typeface="Calibri"/>
                <a:sym typeface="Calibri"/>
              </a:rPr>
              <a:t> model is more efficient. During 	training use autoregressive teacher forcing which 	means that the correct answer is fed back in even 	if it is not the predicted value. During inference feed the predicted value in as the next value.</a:t>
            </a:r>
            <a:endParaRPr/>
          </a:p>
          <a:p>
            <a:pPr indent="0" lvl="0" marL="0" marR="0" rtl="0" algn="l">
              <a:spcBef>
                <a:spcPts val="0"/>
              </a:spcBef>
              <a:spcAft>
                <a:spcPts val="0"/>
              </a:spcAft>
              <a:buNone/>
            </a:pPr>
            <a:r>
              <a:t/>
            </a:r>
            <a:endParaRPr sz="1306">
              <a:solidFill>
                <a:srgbClr val="FF0000"/>
              </a:solidFill>
              <a:latin typeface="Calibri"/>
              <a:ea typeface="Calibri"/>
              <a:cs typeface="Calibri"/>
              <a:sym typeface="Calibri"/>
            </a:endParaRPr>
          </a:p>
        </p:txBody>
      </p:sp>
      <p:sp>
        <p:nvSpPr>
          <p:cNvPr id="169" name="Google Shape;169;p11"/>
          <p:cNvSpPr txBox="1"/>
          <p:nvPr/>
        </p:nvSpPr>
        <p:spPr>
          <a:xfrm>
            <a:off x="2008674" y="260388"/>
            <a:ext cx="67715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AU" sz="3600">
                <a:solidFill>
                  <a:schemeClr val="dk1"/>
                </a:solidFill>
                <a:latin typeface="Calibri"/>
                <a:ea typeface="Calibri"/>
                <a:cs typeface="Calibri"/>
                <a:sym typeface="Calibri"/>
              </a:rPr>
              <a:t>How is the data prepared??</a:t>
            </a:r>
            <a:endParaRPr/>
          </a:p>
        </p:txBody>
      </p:sp>
      <p:cxnSp>
        <p:nvCxnSpPr>
          <p:cNvPr id="170" name="Google Shape;170;p11"/>
          <p:cNvCxnSpPr/>
          <p:nvPr/>
        </p:nvCxnSpPr>
        <p:spPr>
          <a:xfrm rot="10800000">
            <a:off x="7160217" y="4370522"/>
            <a:ext cx="69742" cy="844658"/>
          </a:xfrm>
          <a:prstGeom prst="straightConnector1">
            <a:avLst/>
          </a:prstGeom>
          <a:noFill/>
          <a:ln cap="flat" cmpd="sng" w="9525">
            <a:solidFill>
              <a:srgbClr val="4A7DBA"/>
            </a:solidFill>
            <a:prstDash val="solid"/>
            <a:round/>
            <a:headEnd len="sm" w="sm" type="none"/>
            <a:tailEnd len="med" w="med" type="triangle"/>
          </a:ln>
        </p:spPr>
      </p:cxnSp>
      <p:cxnSp>
        <p:nvCxnSpPr>
          <p:cNvPr id="171" name="Google Shape;171;p11"/>
          <p:cNvCxnSpPr/>
          <p:nvPr/>
        </p:nvCxnSpPr>
        <p:spPr>
          <a:xfrm rot="10800000">
            <a:off x="7772608" y="4457309"/>
            <a:ext cx="69742" cy="844658"/>
          </a:xfrm>
          <a:prstGeom prst="straightConnector1">
            <a:avLst/>
          </a:prstGeom>
          <a:noFill/>
          <a:ln cap="flat" cmpd="sng" w="9525">
            <a:solidFill>
              <a:srgbClr val="4A7DBA"/>
            </a:solidFill>
            <a:prstDash val="solid"/>
            <a:round/>
            <a:headEnd len="sm" w="sm" type="none"/>
            <a:tailEnd len="med" w="med" type="triangle"/>
          </a:ln>
        </p:spPr>
      </p:cxnSp>
      <p:sp>
        <p:nvSpPr>
          <p:cNvPr id="172" name="Google Shape;172;p11"/>
          <p:cNvSpPr txBox="1"/>
          <p:nvPr/>
        </p:nvSpPr>
        <p:spPr>
          <a:xfrm>
            <a:off x="6042633" y="2638224"/>
            <a:ext cx="8756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400">
                <a:solidFill>
                  <a:srgbClr val="FF0000"/>
                </a:solidFill>
                <a:latin typeface="Calibri"/>
                <a:ea typeface="Calibri"/>
                <a:cs typeface="Calibri"/>
                <a:sym typeface="Calibri"/>
              </a:rPr>
              <a:t>Input seq</a:t>
            </a:r>
            <a:endParaRPr/>
          </a:p>
        </p:txBody>
      </p:sp>
      <p:sp>
        <p:nvSpPr>
          <p:cNvPr id="173" name="Google Shape;173;p11"/>
          <p:cNvSpPr txBox="1"/>
          <p:nvPr/>
        </p:nvSpPr>
        <p:spPr>
          <a:xfrm>
            <a:off x="5989267" y="2060209"/>
            <a:ext cx="98238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400">
                <a:solidFill>
                  <a:srgbClr val="FF0000"/>
                </a:solidFill>
                <a:latin typeface="Calibri"/>
                <a:ea typeface="Calibri"/>
                <a:cs typeface="Calibri"/>
                <a:sym typeface="Calibri"/>
              </a:rPr>
              <a:t>Target seq</a:t>
            </a:r>
            <a:endParaRPr/>
          </a:p>
        </p:txBody>
      </p:sp>
      <p:sp>
        <p:nvSpPr>
          <p:cNvPr id="174" name="Google Shape;174;p11"/>
          <p:cNvSpPr/>
          <p:nvPr/>
        </p:nvSpPr>
        <p:spPr>
          <a:xfrm>
            <a:off x="6895332" y="1899562"/>
            <a:ext cx="513308" cy="1347333"/>
          </a:xfrm>
          <a:custGeom>
            <a:rect b="b" l="l" r="r" t="t"/>
            <a:pathLst>
              <a:path extrusionOk="0" h="1347333" w="513308">
                <a:moveTo>
                  <a:pt x="1414" y="91970"/>
                </a:moveTo>
                <a:cubicBezTo>
                  <a:pt x="-2460" y="159129"/>
                  <a:pt x="2115" y="355605"/>
                  <a:pt x="9163" y="487177"/>
                </a:cubicBezTo>
                <a:cubicBezTo>
                  <a:pt x="9907" y="501067"/>
                  <a:pt x="21077" y="512483"/>
                  <a:pt x="24661" y="525923"/>
                </a:cubicBezTo>
                <a:cubicBezTo>
                  <a:pt x="31448" y="551375"/>
                  <a:pt x="34994" y="577584"/>
                  <a:pt x="40160" y="603414"/>
                </a:cubicBezTo>
                <a:cubicBezTo>
                  <a:pt x="42743" y="616329"/>
                  <a:pt x="42019" y="630379"/>
                  <a:pt x="47909" y="642160"/>
                </a:cubicBezTo>
                <a:cubicBezTo>
                  <a:pt x="67327" y="680998"/>
                  <a:pt x="64542" y="671773"/>
                  <a:pt x="78905" y="719652"/>
                </a:cubicBezTo>
                <a:cubicBezTo>
                  <a:pt x="81965" y="729853"/>
                  <a:pt x="82914" y="740676"/>
                  <a:pt x="86654" y="750648"/>
                </a:cubicBezTo>
                <a:cubicBezTo>
                  <a:pt x="90710" y="761464"/>
                  <a:pt x="96987" y="771313"/>
                  <a:pt x="102153" y="781645"/>
                </a:cubicBezTo>
                <a:cubicBezTo>
                  <a:pt x="105760" y="817711"/>
                  <a:pt x="111674" y="902316"/>
                  <a:pt x="125400" y="936628"/>
                </a:cubicBezTo>
                <a:cubicBezTo>
                  <a:pt x="145189" y="986099"/>
                  <a:pt x="134678" y="962932"/>
                  <a:pt x="156397" y="1006370"/>
                </a:cubicBezTo>
                <a:cubicBezTo>
                  <a:pt x="158980" y="1019285"/>
                  <a:pt x="160361" y="1032500"/>
                  <a:pt x="164146" y="1045116"/>
                </a:cubicBezTo>
                <a:cubicBezTo>
                  <a:pt x="168143" y="1058440"/>
                  <a:pt x="174760" y="1070837"/>
                  <a:pt x="179644" y="1083862"/>
                </a:cubicBezTo>
                <a:cubicBezTo>
                  <a:pt x="182512" y="1091510"/>
                  <a:pt x="185149" y="1099255"/>
                  <a:pt x="187393" y="1107109"/>
                </a:cubicBezTo>
                <a:cubicBezTo>
                  <a:pt x="190319" y="1117350"/>
                  <a:pt x="190817" y="1128374"/>
                  <a:pt x="195143" y="1138106"/>
                </a:cubicBezTo>
                <a:cubicBezTo>
                  <a:pt x="201260" y="1151869"/>
                  <a:pt x="211076" y="1163686"/>
                  <a:pt x="218390" y="1176852"/>
                </a:cubicBezTo>
                <a:cubicBezTo>
                  <a:pt x="224000" y="1186950"/>
                  <a:pt x="229196" y="1197292"/>
                  <a:pt x="233888" y="1207848"/>
                </a:cubicBezTo>
                <a:cubicBezTo>
                  <a:pt x="239538" y="1220559"/>
                  <a:pt x="243737" y="1233883"/>
                  <a:pt x="249387" y="1246594"/>
                </a:cubicBezTo>
                <a:cubicBezTo>
                  <a:pt x="254079" y="1257150"/>
                  <a:pt x="260335" y="1266973"/>
                  <a:pt x="264885" y="1277591"/>
                </a:cubicBezTo>
                <a:cubicBezTo>
                  <a:pt x="268103" y="1285099"/>
                  <a:pt x="267531" y="1294460"/>
                  <a:pt x="272634" y="1300838"/>
                </a:cubicBezTo>
                <a:cubicBezTo>
                  <a:pt x="278452" y="1308110"/>
                  <a:pt x="288811" y="1310275"/>
                  <a:pt x="295882" y="1316336"/>
                </a:cubicBezTo>
                <a:cubicBezTo>
                  <a:pt x="306976" y="1325845"/>
                  <a:pt x="316546" y="1337001"/>
                  <a:pt x="326878" y="1347333"/>
                </a:cubicBezTo>
                <a:cubicBezTo>
                  <a:pt x="348243" y="1344662"/>
                  <a:pt x="388230" y="1343780"/>
                  <a:pt x="412119" y="1331835"/>
                </a:cubicBezTo>
                <a:cubicBezTo>
                  <a:pt x="420449" y="1327670"/>
                  <a:pt x="427617" y="1321502"/>
                  <a:pt x="435366" y="1316336"/>
                </a:cubicBezTo>
                <a:lnTo>
                  <a:pt x="466363" y="1254343"/>
                </a:lnTo>
                <a:lnTo>
                  <a:pt x="481861" y="1223346"/>
                </a:lnTo>
                <a:cubicBezTo>
                  <a:pt x="487190" y="1196703"/>
                  <a:pt x="490062" y="1179148"/>
                  <a:pt x="497360" y="1153604"/>
                </a:cubicBezTo>
                <a:cubicBezTo>
                  <a:pt x="499604" y="1145750"/>
                  <a:pt x="502526" y="1138106"/>
                  <a:pt x="505109" y="1130357"/>
                </a:cubicBezTo>
                <a:cubicBezTo>
                  <a:pt x="518354" y="997904"/>
                  <a:pt x="513459" y="1085750"/>
                  <a:pt x="505109" y="897882"/>
                </a:cubicBezTo>
                <a:cubicBezTo>
                  <a:pt x="496727" y="709275"/>
                  <a:pt x="505313" y="759926"/>
                  <a:pt x="489610" y="642160"/>
                </a:cubicBezTo>
                <a:cubicBezTo>
                  <a:pt x="481694" y="582795"/>
                  <a:pt x="487195" y="603917"/>
                  <a:pt x="474112" y="564669"/>
                </a:cubicBezTo>
                <a:cubicBezTo>
                  <a:pt x="471529" y="523340"/>
                  <a:pt x="468795" y="482020"/>
                  <a:pt x="466363" y="440682"/>
                </a:cubicBezTo>
                <a:cubicBezTo>
                  <a:pt x="457564" y="291098"/>
                  <a:pt x="484552" y="340102"/>
                  <a:pt x="443115" y="277950"/>
                </a:cubicBezTo>
                <a:cubicBezTo>
                  <a:pt x="440632" y="268017"/>
                  <a:pt x="433176" y="234824"/>
                  <a:pt x="427617" y="223706"/>
                </a:cubicBezTo>
                <a:cubicBezTo>
                  <a:pt x="423452" y="215376"/>
                  <a:pt x="417285" y="208207"/>
                  <a:pt x="412119" y="200458"/>
                </a:cubicBezTo>
                <a:cubicBezTo>
                  <a:pt x="409536" y="190126"/>
                  <a:pt x="409133" y="178988"/>
                  <a:pt x="404370" y="169462"/>
                </a:cubicBezTo>
                <a:cubicBezTo>
                  <a:pt x="396040" y="152802"/>
                  <a:pt x="385009" y="137512"/>
                  <a:pt x="373373" y="122967"/>
                </a:cubicBezTo>
                <a:cubicBezTo>
                  <a:pt x="347952" y="91191"/>
                  <a:pt x="311963" y="43281"/>
                  <a:pt x="280383" y="22228"/>
                </a:cubicBezTo>
                <a:lnTo>
                  <a:pt x="257136" y="6730"/>
                </a:lnTo>
                <a:cubicBezTo>
                  <a:pt x="34728" y="16400"/>
                  <a:pt x="121377" y="-33389"/>
                  <a:pt x="55658" y="45475"/>
                </a:cubicBezTo>
                <a:cubicBezTo>
                  <a:pt x="50981" y="51088"/>
                  <a:pt x="45326" y="55808"/>
                  <a:pt x="40160" y="60974"/>
                </a:cubicBezTo>
                <a:cubicBezTo>
                  <a:pt x="37577" y="68723"/>
                  <a:pt x="37513" y="77843"/>
                  <a:pt x="32410" y="84221"/>
                </a:cubicBezTo>
                <a:cubicBezTo>
                  <a:pt x="26592" y="91493"/>
                  <a:pt x="5288" y="24811"/>
                  <a:pt x="1414" y="91970"/>
                </a:cubicBezTo>
                <a:close/>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1"/>
          <p:cNvSpPr/>
          <p:nvPr/>
        </p:nvSpPr>
        <p:spPr>
          <a:xfrm>
            <a:off x="6943241" y="1929539"/>
            <a:ext cx="1534332" cy="1270861"/>
          </a:xfrm>
          <a:custGeom>
            <a:rect b="b" l="l" r="r" t="t"/>
            <a:pathLst>
              <a:path extrusionOk="0" h="1270861" w="1534332">
                <a:moveTo>
                  <a:pt x="1038386" y="209227"/>
                </a:moveTo>
                <a:cubicBezTo>
                  <a:pt x="1033220" y="266054"/>
                  <a:pt x="1029334" y="338495"/>
                  <a:pt x="1022888" y="402956"/>
                </a:cubicBezTo>
                <a:cubicBezTo>
                  <a:pt x="1019253" y="439311"/>
                  <a:pt x="1015760" y="435657"/>
                  <a:pt x="1007390" y="464949"/>
                </a:cubicBezTo>
                <a:cubicBezTo>
                  <a:pt x="1004464" y="475190"/>
                  <a:pt x="1002566" y="485705"/>
                  <a:pt x="999640" y="495946"/>
                </a:cubicBezTo>
                <a:cubicBezTo>
                  <a:pt x="995518" y="510374"/>
                  <a:pt x="985249" y="539858"/>
                  <a:pt x="976393" y="550190"/>
                </a:cubicBezTo>
                <a:cubicBezTo>
                  <a:pt x="967988" y="559996"/>
                  <a:pt x="955728" y="565688"/>
                  <a:pt x="945396" y="573437"/>
                </a:cubicBezTo>
                <a:cubicBezTo>
                  <a:pt x="942813" y="581186"/>
                  <a:pt x="944025" y="591582"/>
                  <a:pt x="937647" y="596685"/>
                </a:cubicBezTo>
                <a:cubicBezTo>
                  <a:pt x="929331" y="603338"/>
                  <a:pt x="916852" y="601374"/>
                  <a:pt x="906651" y="604434"/>
                </a:cubicBezTo>
                <a:cubicBezTo>
                  <a:pt x="891003" y="609128"/>
                  <a:pt x="875654" y="614766"/>
                  <a:pt x="860156" y="619932"/>
                </a:cubicBezTo>
                <a:lnTo>
                  <a:pt x="836908" y="627681"/>
                </a:lnTo>
                <a:cubicBezTo>
                  <a:pt x="808494" y="625098"/>
                  <a:pt x="779911" y="623967"/>
                  <a:pt x="751667" y="619932"/>
                </a:cubicBezTo>
                <a:cubicBezTo>
                  <a:pt x="743581" y="618777"/>
                  <a:pt x="736588" y="612183"/>
                  <a:pt x="728420" y="612183"/>
                </a:cubicBezTo>
                <a:cubicBezTo>
                  <a:pt x="614736" y="612183"/>
                  <a:pt x="501111" y="617349"/>
                  <a:pt x="387457" y="619932"/>
                </a:cubicBezTo>
                <a:cubicBezTo>
                  <a:pt x="361627" y="622515"/>
                  <a:pt x="335368" y="622333"/>
                  <a:pt x="309966" y="627681"/>
                </a:cubicBezTo>
                <a:cubicBezTo>
                  <a:pt x="285986" y="632729"/>
                  <a:pt x="263997" y="644986"/>
                  <a:pt x="240223" y="650929"/>
                </a:cubicBezTo>
                <a:lnTo>
                  <a:pt x="178230" y="666427"/>
                </a:lnTo>
                <a:lnTo>
                  <a:pt x="147234" y="674176"/>
                </a:lnTo>
                <a:lnTo>
                  <a:pt x="116237" y="681925"/>
                </a:lnTo>
                <a:cubicBezTo>
                  <a:pt x="108488" y="687091"/>
                  <a:pt x="100262" y="691606"/>
                  <a:pt x="92990" y="697424"/>
                </a:cubicBezTo>
                <a:cubicBezTo>
                  <a:pt x="87285" y="701988"/>
                  <a:pt x="83756" y="709163"/>
                  <a:pt x="77491" y="712922"/>
                </a:cubicBezTo>
                <a:cubicBezTo>
                  <a:pt x="70487" y="717124"/>
                  <a:pt x="61993" y="718088"/>
                  <a:pt x="54244" y="720671"/>
                </a:cubicBezTo>
                <a:cubicBezTo>
                  <a:pt x="46495" y="728420"/>
                  <a:pt x="40115" y="737840"/>
                  <a:pt x="30996" y="743919"/>
                </a:cubicBezTo>
                <a:cubicBezTo>
                  <a:pt x="24200" y="748450"/>
                  <a:pt x="12280" y="744872"/>
                  <a:pt x="7749" y="751668"/>
                </a:cubicBezTo>
                <a:cubicBezTo>
                  <a:pt x="443" y="762627"/>
                  <a:pt x="2583" y="777499"/>
                  <a:pt x="0" y="790414"/>
                </a:cubicBezTo>
                <a:cubicBezTo>
                  <a:pt x="2583" y="878238"/>
                  <a:pt x="649" y="966311"/>
                  <a:pt x="7749" y="1053885"/>
                </a:cubicBezTo>
                <a:cubicBezTo>
                  <a:pt x="8502" y="1063168"/>
                  <a:pt x="17834" y="1069554"/>
                  <a:pt x="23247" y="1077132"/>
                </a:cubicBezTo>
                <a:cubicBezTo>
                  <a:pt x="30754" y="1087642"/>
                  <a:pt x="37914" y="1098476"/>
                  <a:pt x="46495" y="1108129"/>
                </a:cubicBezTo>
                <a:cubicBezTo>
                  <a:pt x="58629" y="1121780"/>
                  <a:pt x="75108" y="1131678"/>
                  <a:pt x="85240" y="1146875"/>
                </a:cubicBezTo>
                <a:cubicBezTo>
                  <a:pt x="103520" y="1174293"/>
                  <a:pt x="102508" y="1176067"/>
                  <a:pt x="131735" y="1201119"/>
                </a:cubicBezTo>
                <a:cubicBezTo>
                  <a:pt x="138806" y="1207180"/>
                  <a:pt x="147234" y="1211451"/>
                  <a:pt x="154983" y="1216617"/>
                </a:cubicBezTo>
                <a:cubicBezTo>
                  <a:pt x="182223" y="1257476"/>
                  <a:pt x="154774" y="1227598"/>
                  <a:pt x="201478" y="1247614"/>
                </a:cubicBezTo>
                <a:cubicBezTo>
                  <a:pt x="270813" y="1277330"/>
                  <a:pt x="159839" y="1252298"/>
                  <a:pt x="271220" y="1270861"/>
                </a:cubicBezTo>
                <a:cubicBezTo>
                  <a:pt x="297051" y="1268278"/>
                  <a:pt x="323054" y="1267059"/>
                  <a:pt x="348712" y="1263112"/>
                </a:cubicBezTo>
                <a:cubicBezTo>
                  <a:pt x="356785" y="1261870"/>
                  <a:pt x="363819" y="1256041"/>
                  <a:pt x="371959" y="1255363"/>
                </a:cubicBezTo>
                <a:cubicBezTo>
                  <a:pt x="426077" y="1250853"/>
                  <a:pt x="480447" y="1250197"/>
                  <a:pt x="534691" y="1247614"/>
                </a:cubicBezTo>
                <a:cubicBezTo>
                  <a:pt x="547606" y="1242448"/>
                  <a:pt x="560113" y="1236112"/>
                  <a:pt x="573437" y="1232115"/>
                </a:cubicBezTo>
                <a:cubicBezTo>
                  <a:pt x="586053" y="1228330"/>
                  <a:pt x="599326" y="1227223"/>
                  <a:pt x="612183" y="1224366"/>
                </a:cubicBezTo>
                <a:cubicBezTo>
                  <a:pt x="622579" y="1222056"/>
                  <a:pt x="632538" y="1217060"/>
                  <a:pt x="643179" y="1216617"/>
                </a:cubicBezTo>
                <a:cubicBezTo>
                  <a:pt x="756764" y="1211884"/>
                  <a:pt x="870488" y="1211451"/>
                  <a:pt x="984142" y="1208868"/>
                </a:cubicBezTo>
                <a:cubicBezTo>
                  <a:pt x="991891" y="1206285"/>
                  <a:pt x="999431" y="1202956"/>
                  <a:pt x="1007390" y="1201119"/>
                </a:cubicBezTo>
                <a:cubicBezTo>
                  <a:pt x="1139258" y="1170687"/>
                  <a:pt x="1132104" y="1184097"/>
                  <a:pt x="1325105" y="1177871"/>
                </a:cubicBezTo>
                <a:cubicBezTo>
                  <a:pt x="1335437" y="1175288"/>
                  <a:pt x="1345900" y="1173182"/>
                  <a:pt x="1356101" y="1170122"/>
                </a:cubicBezTo>
                <a:cubicBezTo>
                  <a:pt x="1371749" y="1165428"/>
                  <a:pt x="1386424" y="1156934"/>
                  <a:pt x="1402596" y="1154624"/>
                </a:cubicBezTo>
                <a:cubicBezTo>
                  <a:pt x="1467383" y="1145369"/>
                  <a:pt x="1439121" y="1151305"/>
                  <a:pt x="1487837" y="1139125"/>
                </a:cubicBezTo>
                <a:cubicBezTo>
                  <a:pt x="1495586" y="1131376"/>
                  <a:pt x="1504714" y="1124795"/>
                  <a:pt x="1511084" y="1115878"/>
                </a:cubicBezTo>
                <a:cubicBezTo>
                  <a:pt x="1528909" y="1090924"/>
                  <a:pt x="1528382" y="1075888"/>
                  <a:pt x="1534332" y="1046136"/>
                </a:cubicBezTo>
                <a:cubicBezTo>
                  <a:pt x="1531749" y="989309"/>
                  <a:pt x="1532643" y="932216"/>
                  <a:pt x="1526583" y="875654"/>
                </a:cubicBezTo>
                <a:cubicBezTo>
                  <a:pt x="1523972" y="851282"/>
                  <a:pt x="1506694" y="820380"/>
                  <a:pt x="1495586" y="798163"/>
                </a:cubicBezTo>
                <a:cubicBezTo>
                  <a:pt x="1493003" y="787831"/>
                  <a:pt x="1492032" y="776955"/>
                  <a:pt x="1487837" y="767166"/>
                </a:cubicBezTo>
                <a:cubicBezTo>
                  <a:pt x="1484168" y="758606"/>
                  <a:pt x="1476960" y="752005"/>
                  <a:pt x="1472339" y="743919"/>
                </a:cubicBezTo>
                <a:cubicBezTo>
                  <a:pt x="1438299" y="684350"/>
                  <a:pt x="1478043" y="741193"/>
                  <a:pt x="1433593" y="681925"/>
                </a:cubicBezTo>
                <a:cubicBezTo>
                  <a:pt x="1413940" y="583660"/>
                  <a:pt x="1440276" y="689770"/>
                  <a:pt x="1410345" y="619932"/>
                </a:cubicBezTo>
                <a:cubicBezTo>
                  <a:pt x="1406150" y="610143"/>
                  <a:pt x="1405656" y="599137"/>
                  <a:pt x="1402596" y="588936"/>
                </a:cubicBezTo>
                <a:cubicBezTo>
                  <a:pt x="1397902" y="573288"/>
                  <a:pt x="1392264" y="557939"/>
                  <a:pt x="1387098" y="542441"/>
                </a:cubicBezTo>
                <a:lnTo>
                  <a:pt x="1379349" y="519193"/>
                </a:lnTo>
                <a:lnTo>
                  <a:pt x="1363851" y="472698"/>
                </a:lnTo>
                <a:cubicBezTo>
                  <a:pt x="1358685" y="431369"/>
                  <a:pt x="1353126" y="390088"/>
                  <a:pt x="1348352" y="348712"/>
                </a:cubicBezTo>
                <a:cubicBezTo>
                  <a:pt x="1345376" y="322924"/>
                  <a:pt x="1344550" y="296878"/>
                  <a:pt x="1340603" y="271220"/>
                </a:cubicBezTo>
                <a:cubicBezTo>
                  <a:pt x="1336275" y="243089"/>
                  <a:pt x="1330126" y="250264"/>
                  <a:pt x="1317356" y="224725"/>
                </a:cubicBezTo>
                <a:cubicBezTo>
                  <a:pt x="1287773" y="165561"/>
                  <a:pt x="1342569" y="245431"/>
                  <a:pt x="1286359" y="170481"/>
                </a:cubicBezTo>
                <a:cubicBezTo>
                  <a:pt x="1283776" y="154983"/>
                  <a:pt x="1284653" y="138489"/>
                  <a:pt x="1278610" y="123986"/>
                </a:cubicBezTo>
                <a:cubicBezTo>
                  <a:pt x="1255105" y="67574"/>
                  <a:pt x="1256255" y="92169"/>
                  <a:pt x="1232115" y="61993"/>
                </a:cubicBezTo>
                <a:cubicBezTo>
                  <a:pt x="1226297" y="54721"/>
                  <a:pt x="1223772" y="44708"/>
                  <a:pt x="1216617" y="38746"/>
                </a:cubicBezTo>
                <a:cubicBezTo>
                  <a:pt x="1207743" y="31351"/>
                  <a:pt x="1195650" y="28978"/>
                  <a:pt x="1185620" y="23247"/>
                </a:cubicBezTo>
                <a:cubicBezTo>
                  <a:pt x="1143999" y="-537"/>
                  <a:pt x="1182286" y="12727"/>
                  <a:pt x="1131376" y="0"/>
                </a:cubicBezTo>
                <a:cubicBezTo>
                  <a:pt x="1115878" y="2583"/>
                  <a:pt x="1098616" y="118"/>
                  <a:pt x="1084881" y="7749"/>
                </a:cubicBezTo>
                <a:cubicBezTo>
                  <a:pt x="1065691" y="18410"/>
                  <a:pt x="1060053" y="43488"/>
                  <a:pt x="1053884" y="61993"/>
                </a:cubicBezTo>
                <a:cubicBezTo>
                  <a:pt x="1038055" y="236113"/>
                  <a:pt x="1043552" y="152400"/>
                  <a:pt x="1038386" y="209227"/>
                </a:cubicBezTo>
                <a:close/>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838200" y="10165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AU"/>
              <a:t>	The transformer architecture - briefly</a:t>
            </a:r>
            <a:endParaRPr/>
          </a:p>
        </p:txBody>
      </p:sp>
      <p:sp>
        <p:nvSpPr>
          <p:cNvPr id="181" name="Google Shape;181;p12"/>
          <p:cNvSpPr txBox="1"/>
          <p:nvPr>
            <p:ph idx="1" type="body"/>
          </p:nvPr>
        </p:nvSpPr>
        <p:spPr>
          <a:xfrm>
            <a:off x="348712" y="1208868"/>
            <a:ext cx="6005593" cy="544196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AU"/>
              <a:t>Transformers within the recent language models so quite famous now.</a:t>
            </a:r>
            <a:endParaRPr/>
          </a:p>
          <a:p>
            <a:pPr indent="-228600" lvl="0" marL="228600" rtl="0" algn="l">
              <a:lnSpc>
                <a:spcPct val="90000"/>
              </a:lnSpc>
              <a:spcBef>
                <a:spcPts val="1000"/>
              </a:spcBef>
              <a:spcAft>
                <a:spcPts val="0"/>
              </a:spcAft>
              <a:buClr>
                <a:schemeClr val="dk1"/>
              </a:buClr>
              <a:buSzPct val="100000"/>
              <a:buChar char="•"/>
            </a:pPr>
            <a:r>
              <a:rPr lang="en-AU"/>
              <a:t>“Attention is all you need” – Vaswani et. al. adapted to language models</a:t>
            </a:r>
            <a:endParaRPr/>
          </a:p>
          <a:p>
            <a:pPr indent="-228600" lvl="0" marL="228600" rtl="0" algn="l">
              <a:lnSpc>
                <a:spcPct val="90000"/>
              </a:lnSpc>
              <a:spcBef>
                <a:spcPts val="1000"/>
              </a:spcBef>
              <a:spcAft>
                <a:spcPts val="0"/>
              </a:spcAft>
              <a:buClr>
                <a:schemeClr val="dk1"/>
              </a:buClr>
              <a:buSzPct val="100000"/>
              <a:buChar char="•"/>
            </a:pPr>
            <a:r>
              <a:rPr lang="en-AU"/>
              <a:t>A single block does a few things but well known for self attention which produces layers of contextualised representations by attending to different parts of the input </a:t>
            </a:r>
            <a:r>
              <a:rPr lang="en-AU">
                <a:solidFill>
                  <a:srgbClr val="FF0000"/>
                </a:solidFill>
              </a:rPr>
              <a:t>with the target in mind.</a:t>
            </a:r>
            <a:endParaRPr/>
          </a:p>
          <a:p>
            <a:pPr indent="-228600" lvl="0" marL="228600" rtl="0" algn="l">
              <a:lnSpc>
                <a:spcPct val="90000"/>
              </a:lnSpc>
              <a:spcBef>
                <a:spcPts val="1000"/>
              </a:spcBef>
              <a:spcAft>
                <a:spcPts val="0"/>
              </a:spcAft>
              <a:buClr>
                <a:srgbClr val="7030A0"/>
              </a:buClr>
              <a:buSzPct val="100000"/>
              <a:buChar char="•"/>
            </a:pPr>
            <a:r>
              <a:rPr lang="en-AU">
                <a:solidFill>
                  <a:srgbClr val="7030A0"/>
                </a:solidFill>
              </a:rPr>
              <a:t>Parallel computation and long-range dependencies subject to context length</a:t>
            </a:r>
            <a:endParaRPr/>
          </a:p>
          <a:p>
            <a:pPr indent="-228600" lvl="0" marL="228600" rtl="0" algn="l">
              <a:lnSpc>
                <a:spcPct val="90000"/>
              </a:lnSpc>
              <a:spcBef>
                <a:spcPts val="1000"/>
              </a:spcBef>
              <a:spcAft>
                <a:spcPts val="0"/>
              </a:spcAft>
              <a:buClr>
                <a:srgbClr val="FF0000"/>
              </a:buClr>
              <a:buSzPct val="100000"/>
              <a:buChar char="•"/>
            </a:pPr>
            <a:r>
              <a:rPr lang="en-AU">
                <a:solidFill>
                  <a:srgbClr val="FF0000"/>
                </a:solidFill>
              </a:rPr>
              <a:t>The goal is simple to produce better representations to predict the target.</a:t>
            </a:r>
            <a:endParaRPr/>
          </a:p>
          <a:p>
            <a:pPr indent="-228600" lvl="0" marL="228600" rtl="0" algn="l">
              <a:lnSpc>
                <a:spcPct val="90000"/>
              </a:lnSpc>
              <a:spcBef>
                <a:spcPts val="1000"/>
              </a:spcBef>
              <a:spcAft>
                <a:spcPts val="0"/>
              </a:spcAft>
              <a:buClr>
                <a:schemeClr val="dk1"/>
              </a:buClr>
              <a:buSzPct val="100000"/>
              <a:buChar char="•"/>
            </a:pPr>
            <a:r>
              <a:rPr lang="en-AU"/>
              <a:t>1. Better prediction = better generative model or </a:t>
            </a:r>
            <a:endParaRPr/>
          </a:p>
          <a:p>
            <a:pPr indent="0" lvl="0" marL="0" rtl="0" algn="l">
              <a:lnSpc>
                <a:spcPct val="90000"/>
              </a:lnSpc>
              <a:spcBef>
                <a:spcPts val="1000"/>
              </a:spcBef>
              <a:spcAft>
                <a:spcPts val="0"/>
              </a:spcAft>
              <a:buClr>
                <a:schemeClr val="dk1"/>
              </a:buClr>
              <a:buSzPct val="100000"/>
              <a:buNone/>
            </a:pPr>
            <a:r>
              <a:rPr lang="en-AU"/>
              <a:t>    2. maybe we just want the representation?</a:t>
            </a:r>
            <a:endParaRPr/>
          </a:p>
        </p:txBody>
      </p:sp>
      <p:pic>
        <p:nvPicPr>
          <p:cNvPr id="182" name="Google Shape;182;p12"/>
          <p:cNvPicPr preferRelativeResize="0"/>
          <p:nvPr>
            <p:ph idx="2" type="body"/>
          </p:nvPr>
        </p:nvPicPr>
        <p:blipFill rotWithShape="1">
          <a:blip r:embed="rId3">
            <a:alphaModFix/>
          </a:blip>
          <a:srcRect b="0" l="0" r="0" t="0"/>
          <a:stretch/>
        </p:blipFill>
        <p:spPr>
          <a:xfrm>
            <a:off x="6780508" y="1825625"/>
            <a:ext cx="4486760" cy="45519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Lets see how it works</a:t>
            </a:r>
            <a:endParaRPr/>
          </a:p>
        </p:txBody>
      </p:sp>
      <p:sp>
        <p:nvSpPr>
          <p:cNvPr id="188" name="Google Shape;18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AU"/>
              <a:t> All code is in Python/Pytorch but there are many ways to do it – Keras, Tensorflow, Hugginface, FASTAI, OPENAI etc depending upon whether you want to work with low level code or a higher level API. The code is adapted from nanoGPT https://github.com/karpathy/nanoGPT</a:t>
            </a:r>
            <a:endParaRPr/>
          </a:p>
          <a:p>
            <a:pPr indent="-228600" lvl="0" marL="228600" rtl="0" algn="l">
              <a:lnSpc>
                <a:spcPct val="90000"/>
              </a:lnSpc>
              <a:spcBef>
                <a:spcPts val="1000"/>
              </a:spcBef>
              <a:spcAft>
                <a:spcPts val="0"/>
              </a:spcAft>
              <a:buClr>
                <a:schemeClr val="dk1"/>
              </a:buClr>
              <a:buSzPts val="2800"/>
              <a:buChar char="•"/>
            </a:pPr>
            <a:r>
              <a:rPr lang="en-AU"/>
              <a:t>What can go wrong with a real time demo ha?</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AU"/>
              <a:t>Run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	In Conclusion</a:t>
            </a:r>
            <a:endParaRPr/>
          </a:p>
        </p:txBody>
      </p:sp>
      <p:sp>
        <p:nvSpPr>
          <p:cNvPr id="194" name="Google Shape;1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AU"/>
              <a:t>Hopefully this example demonstrates how to apply the learning from Generative Language Models to other areas that have sequential discrete data. Of course it is still mostly used for NLP. </a:t>
            </a:r>
            <a:endParaRPr/>
          </a:p>
          <a:p>
            <a:pPr indent="-228600" lvl="0" marL="228600" rtl="0" algn="l">
              <a:lnSpc>
                <a:spcPct val="90000"/>
              </a:lnSpc>
              <a:spcBef>
                <a:spcPts val="1000"/>
              </a:spcBef>
              <a:spcAft>
                <a:spcPts val="0"/>
              </a:spcAft>
              <a:buClr>
                <a:schemeClr val="dk1"/>
              </a:buClr>
              <a:buSzPct val="100000"/>
              <a:buChar char="•"/>
            </a:pPr>
            <a:r>
              <a:rPr lang="en-AU"/>
              <a:t>Other examples include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AU"/>
              <a:t>Medical Codes. Medical patients/injured workers tend to receive a time indexed set of medical treatments identified by discrete treatment codes which form a language like sequence – embeddings and semantic search could be useful to identify effective treatment patterns?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AU"/>
              <a:t>Biology – a lot of biological structures are discrete and sequential. Some people think it will revolutionise the area.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AU"/>
              <a:t>Anything you can think of, if you have a good idea give it a try!!</a:t>
            </a:r>
            <a:endParaRPr/>
          </a:p>
          <a:p>
            <a:pPr indent="-349885" lvl="0" marL="514350" rtl="0" algn="l">
              <a:lnSpc>
                <a:spcPct val="90000"/>
              </a:lnSpc>
              <a:spcBef>
                <a:spcPts val="1000"/>
              </a:spcBef>
              <a:spcAft>
                <a:spcPts val="0"/>
              </a:spcAft>
              <a:buClr>
                <a:schemeClr val="dk1"/>
              </a:buClr>
              <a:buSzPct val="1000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AU"/>
              <a:t>Why Machine Learning is great area</a:t>
            </a:r>
            <a:endParaRPr/>
          </a:p>
        </p:txBody>
      </p:sp>
      <p:sp>
        <p:nvSpPr>
          <p:cNvPr id="105" name="Google Shape;10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AU"/>
              <a:t>Always new things to learn</a:t>
            </a:r>
            <a:endParaRPr/>
          </a:p>
          <a:p>
            <a:pPr indent="-228600" lvl="0" marL="228600" rtl="0" algn="l">
              <a:lnSpc>
                <a:spcPct val="90000"/>
              </a:lnSpc>
              <a:spcBef>
                <a:spcPts val="1000"/>
              </a:spcBef>
              <a:spcAft>
                <a:spcPts val="0"/>
              </a:spcAft>
              <a:buClr>
                <a:schemeClr val="dk1"/>
              </a:buClr>
              <a:buSzPts val="2800"/>
              <a:buChar char="•"/>
            </a:pPr>
            <a:r>
              <a:rPr lang="en-AU"/>
              <a:t>Always new areas of application</a:t>
            </a:r>
            <a:endParaRPr/>
          </a:p>
          <a:p>
            <a:pPr indent="-228600" lvl="0" marL="228600" rtl="0" algn="l">
              <a:lnSpc>
                <a:spcPct val="90000"/>
              </a:lnSpc>
              <a:spcBef>
                <a:spcPts val="1000"/>
              </a:spcBef>
              <a:spcAft>
                <a:spcPts val="0"/>
              </a:spcAft>
              <a:buClr>
                <a:schemeClr val="dk1"/>
              </a:buClr>
              <a:buSzPts val="2800"/>
              <a:buChar char="•"/>
            </a:pPr>
            <a:r>
              <a:rPr lang="en-AU"/>
              <a:t>I was asked to talk about a technical area of interest so I thought this area may interest the group.</a:t>
            </a:r>
            <a:endParaRPr/>
          </a:p>
          <a:p>
            <a:pPr indent="-228600" lvl="0" marL="228600" rtl="0" algn="l">
              <a:lnSpc>
                <a:spcPct val="90000"/>
              </a:lnSpc>
              <a:spcBef>
                <a:spcPts val="1000"/>
              </a:spcBef>
              <a:spcAft>
                <a:spcPts val="0"/>
              </a:spcAft>
              <a:buClr>
                <a:schemeClr val="dk1"/>
              </a:buClr>
              <a:buSzPts val="2800"/>
              <a:buChar char="•"/>
            </a:pPr>
            <a:r>
              <a:rPr lang="en-AU"/>
              <a:t>Outline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AU"/>
              <a:t>Quickly describe the Language Modelling problem via Generative Models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AU"/>
              <a:t>Show an application from a personal project of mine. Personal projects are great opportunities to learn and good fun</a:t>
            </a:r>
            <a:endParaRPr/>
          </a:p>
          <a:p>
            <a:pPr indent="0" lvl="0" marL="0" rtl="0" algn="l">
              <a:lnSpc>
                <a:spcPct val="90000"/>
              </a:lnSpc>
              <a:spcBef>
                <a:spcPts val="1000"/>
              </a:spcBef>
              <a:spcAft>
                <a:spcPts val="0"/>
              </a:spcAft>
              <a:buClr>
                <a:schemeClr val="dk1"/>
              </a:buClr>
              <a:buSzPts val="2800"/>
              <a:buNone/>
            </a:pPr>
            <a:r>
              <a:rPr lang="en-AU"/>
              <a:t>Maybe it will generate some ideas for your own projects!!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19464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What are generative models</a:t>
            </a:r>
            <a:endParaRPr/>
          </a:p>
        </p:txBody>
      </p:sp>
      <p:sp>
        <p:nvSpPr>
          <p:cNvPr id="111" name="Google Shape;111;p3"/>
          <p:cNvSpPr txBox="1"/>
          <p:nvPr>
            <p:ph idx="1" type="body"/>
          </p:nvPr>
        </p:nvSpPr>
        <p:spPr>
          <a:xfrm>
            <a:off x="838199" y="1394847"/>
            <a:ext cx="10746783" cy="50980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AU"/>
              <a:t>Generative Models are models that generate synthetic probable realisations </a:t>
            </a:r>
            <a:endParaRPr/>
          </a:p>
          <a:p>
            <a:pPr indent="-228600" lvl="0" marL="228600" rtl="0" algn="l">
              <a:lnSpc>
                <a:spcPct val="90000"/>
              </a:lnSpc>
              <a:spcBef>
                <a:spcPts val="1000"/>
              </a:spcBef>
              <a:spcAft>
                <a:spcPts val="0"/>
              </a:spcAft>
              <a:buClr>
                <a:schemeClr val="dk1"/>
              </a:buClr>
              <a:buSzPts val="2800"/>
              <a:buChar char="•"/>
            </a:pPr>
            <a:r>
              <a:rPr lang="en-AU"/>
              <a:t>The models to do so are still essentially Machine Learning models except the target variable is interpreted as a parameter of a probability distribution and can therefore be sampled for realisations.</a:t>
            </a:r>
            <a:endParaRPr/>
          </a:p>
          <a:p>
            <a:pPr indent="-228600" lvl="0" marL="228600" rtl="0" algn="l">
              <a:lnSpc>
                <a:spcPct val="90000"/>
              </a:lnSpc>
              <a:spcBef>
                <a:spcPts val="1000"/>
              </a:spcBef>
              <a:spcAft>
                <a:spcPts val="0"/>
              </a:spcAft>
              <a:buClr>
                <a:schemeClr val="dk1"/>
              </a:buClr>
              <a:buSzPts val="2800"/>
              <a:buChar char="•"/>
            </a:pPr>
            <a:r>
              <a:rPr lang="en-AU"/>
              <a:t>For discrete distributions such as language commonly p(t;</a:t>
            </a:r>
            <a:r>
              <a:rPr b="1" lang="en-AU"/>
              <a:t>θ</a:t>
            </a:r>
            <a:r>
              <a:rPr lang="en-AU"/>
              <a:t>) = Cat(</a:t>
            </a:r>
            <a:r>
              <a:rPr b="1" lang="en-AU"/>
              <a:t>θ</a:t>
            </a:r>
            <a:r>
              <a:rPr lang="en-AU"/>
              <a:t>)</a:t>
            </a:r>
            <a:endParaRPr/>
          </a:p>
          <a:p>
            <a:pPr indent="-228600" lvl="0" marL="228600" rtl="0" algn="l">
              <a:lnSpc>
                <a:spcPct val="90000"/>
              </a:lnSpc>
              <a:spcBef>
                <a:spcPts val="1000"/>
              </a:spcBef>
              <a:spcAft>
                <a:spcPts val="0"/>
              </a:spcAft>
              <a:buClr>
                <a:schemeClr val="dk1"/>
              </a:buClr>
              <a:buSzPts val="2800"/>
              <a:buChar char="•"/>
            </a:pPr>
            <a:r>
              <a:rPr lang="en-AU"/>
              <a:t>E[</a:t>
            </a:r>
            <a:r>
              <a:rPr b="1" lang="en-AU"/>
              <a:t>θ</a:t>
            </a:r>
            <a:r>
              <a:rPr lang="en-AU"/>
              <a:t>]= f(</a:t>
            </a:r>
            <a:r>
              <a:rPr b="1" lang="en-AU"/>
              <a:t>x</a:t>
            </a:r>
            <a:r>
              <a:rPr lang="en-AU"/>
              <a:t>;</a:t>
            </a:r>
            <a:r>
              <a:rPr b="1" lang="en-AU"/>
              <a:t>ω</a:t>
            </a:r>
            <a:r>
              <a:rPr lang="en-AU"/>
              <a:t>) via a particular ML model and then sample from p()</a:t>
            </a:r>
            <a:endParaRPr/>
          </a:p>
          <a:p>
            <a:pPr indent="0" lvl="0" marL="0" rtl="0" algn="l">
              <a:lnSpc>
                <a:spcPct val="90000"/>
              </a:lnSpc>
              <a:spcBef>
                <a:spcPts val="1000"/>
              </a:spcBef>
              <a:spcAft>
                <a:spcPts val="0"/>
              </a:spcAft>
              <a:buClr>
                <a:srgbClr val="FF0000"/>
              </a:buClr>
              <a:buSzPts val="2800"/>
              <a:buNone/>
            </a:pPr>
            <a:r>
              <a:rPr lang="en-AU">
                <a:solidFill>
                  <a:srgbClr val="FF0000"/>
                </a:solidFill>
              </a:rPr>
              <a:t>Good to remember we are sampling from probability distributions even though the applications are incredibly good and look like magic!</a:t>
            </a:r>
            <a:endParaRPr/>
          </a:p>
          <a:p>
            <a:pPr indent="-228600" lvl="0" marL="228600" rtl="0" algn="l">
              <a:lnSpc>
                <a:spcPct val="90000"/>
              </a:lnSpc>
              <a:spcBef>
                <a:spcPts val="1000"/>
              </a:spcBef>
              <a:spcAft>
                <a:spcPts val="0"/>
              </a:spcAft>
              <a:buClr>
                <a:schemeClr val="dk1"/>
              </a:buClr>
              <a:buSzPts val="2800"/>
              <a:buChar char="•"/>
            </a:pPr>
            <a:r>
              <a:rPr lang="en-AU"/>
              <a:t>The challenging part isn’t really to generate the realisation, as much fun as it is, but to find a good use case for doing so.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10515600" cy="789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Generative Models are not new!!</a:t>
            </a:r>
            <a:endParaRPr/>
          </a:p>
        </p:txBody>
      </p:sp>
      <p:sp>
        <p:nvSpPr>
          <p:cNvPr id="117" name="Google Shape;117;p4"/>
          <p:cNvSpPr txBox="1"/>
          <p:nvPr>
            <p:ph idx="1" type="body"/>
          </p:nvPr>
        </p:nvSpPr>
        <p:spPr>
          <a:xfrm>
            <a:off x="302217" y="1154624"/>
            <a:ext cx="11553985" cy="50223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24753"/>
              </a:buClr>
              <a:buSzPts val="2800"/>
              <a:buNone/>
            </a:pPr>
            <a:r>
              <a:rPr b="0" i="0" lang="en-AU">
                <a:solidFill>
                  <a:srgbClr val="424753"/>
                </a:solidFill>
                <a:latin typeface="Arial"/>
                <a:ea typeface="Arial"/>
                <a:cs typeface="Arial"/>
                <a:sym typeface="Arial"/>
              </a:rPr>
              <a:t>Many years ago I was employed to price Energy options which involved generating many synthetic price distributions – over a continuous distribution.</a:t>
            </a:r>
            <a:endParaRPr/>
          </a:p>
          <a:p>
            <a:pPr indent="0" lvl="0" marL="0" rtl="0" algn="l">
              <a:lnSpc>
                <a:spcPct val="90000"/>
              </a:lnSpc>
              <a:spcBef>
                <a:spcPts val="1000"/>
              </a:spcBef>
              <a:spcAft>
                <a:spcPts val="0"/>
              </a:spcAft>
              <a:buClr>
                <a:srgbClr val="424753"/>
              </a:buClr>
              <a:buSzPts val="2800"/>
              <a:buNone/>
            </a:pPr>
            <a:r>
              <a:rPr b="0" i="0" lang="en-AU">
                <a:solidFill>
                  <a:srgbClr val="424753"/>
                </a:solidFill>
                <a:latin typeface="Arial"/>
                <a:ea typeface="Arial"/>
                <a:cs typeface="Arial"/>
                <a:sym typeface="Arial"/>
              </a:rPr>
              <a:t>Pricing Options. </a:t>
            </a:r>
            <a:r>
              <a:rPr lang="en-AU">
                <a:solidFill>
                  <a:srgbClr val="424753"/>
                </a:solidFill>
                <a:latin typeface="Arial"/>
                <a:ea typeface="Arial"/>
                <a:cs typeface="Arial"/>
                <a:sym typeface="Arial"/>
              </a:rPr>
              <a:t>Price approx = </a:t>
            </a:r>
            <a:r>
              <a:rPr b="0" i="0" lang="en-AU">
                <a:solidFill>
                  <a:srgbClr val="424753"/>
                </a:solidFill>
                <a:latin typeface="Arial"/>
                <a:ea typeface="Arial"/>
                <a:cs typeface="Arial"/>
                <a:sym typeface="Arial"/>
              </a:rPr>
              <a:t> the discounted expected payoff  for strike K. </a:t>
            </a:r>
            <a:endParaRPr/>
          </a:p>
          <a:p>
            <a:pPr indent="0" lvl="0" marL="0" rtl="0" algn="l">
              <a:lnSpc>
                <a:spcPct val="90000"/>
              </a:lnSpc>
              <a:spcBef>
                <a:spcPts val="1000"/>
              </a:spcBef>
              <a:spcAft>
                <a:spcPts val="0"/>
              </a:spcAft>
              <a:buClr>
                <a:schemeClr val="dk1"/>
              </a:buClr>
              <a:buSzPts val="2800"/>
              <a:buNone/>
            </a:pPr>
            <a:r>
              <a:t/>
            </a:r>
            <a:endParaRPr>
              <a:solidFill>
                <a:srgbClr val="424753"/>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solidFill>
                <a:srgbClr val="424753"/>
              </a:solidFill>
              <a:latin typeface="Arial"/>
              <a:ea typeface="Arial"/>
              <a:cs typeface="Arial"/>
              <a:sym typeface="Arial"/>
            </a:endParaRPr>
          </a:p>
        </p:txBody>
      </p:sp>
      <p:pic>
        <p:nvPicPr>
          <p:cNvPr id="118" name="Google Shape;118;p4"/>
          <p:cNvPicPr preferRelativeResize="0"/>
          <p:nvPr/>
        </p:nvPicPr>
        <p:blipFill rotWithShape="1">
          <a:blip r:embed="rId3">
            <a:alphaModFix/>
          </a:blip>
          <a:srcRect b="0" l="0" r="0" t="0"/>
          <a:stretch/>
        </p:blipFill>
        <p:spPr>
          <a:xfrm>
            <a:off x="1829537" y="2832446"/>
            <a:ext cx="7543800" cy="3762375"/>
          </a:xfrm>
          <a:prstGeom prst="rect">
            <a:avLst/>
          </a:prstGeom>
          <a:noFill/>
          <a:ln>
            <a:noFill/>
          </a:ln>
        </p:spPr>
      </p:pic>
      <p:cxnSp>
        <p:nvCxnSpPr>
          <p:cNvPr id="119" name="Google Shape;119;p4"/>
          <p:cNvCxnSpPr/>
          <p:nvPr/>
        </p:nvCxnSpPr>
        <p:spPr>
          <a:xfrm>
            <a:off x="2931979" y="5799066"/>
            <a:ext cx="5338916" cy="0"/>
          </a:xfrm>
          <a:prstGeom prst="straightConnector1">
            <a:avLst/>
          </a:prstGeom>
          <a:noFill/>
          <a:ln cap="flat" cmpd="sng" w="38100">
            <a:solidFill>
              <a:schemeClr val="accent1"/>
            </a:solidFill>
            <a:prstDash val="solid"/>
            <a:miter lim="800000"/>
            <a:headEnd len="sm" w="sm" type="none"/>
            <a:tailEnd len="med" w="med" type="triangle"/>
          </a:ln>
        </p:spPr>
      </p:cxnSp>
      <p:sp>
        <p:nvSpPr>
          <p:cNvPr id="120" name="Google Shape;120;p4"/>
          <p:cNvSpPr txBox="1"/>
          <p:nvPr/>
        </p:nvSpPr>
        <p:spPr>
          <a:xfrm>
            <a:off x="8506870" y="4404637"/>
            <a:ext cx="209427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cap="none" strike="noStrike">
                <a:solidFill>
                  <a:srgbClr val="FF0000"/>
                </a:solidFill>
                <a:latin typeface="Calibri"/>
                <a:ea typeface="Calibri"/>
                <a:cs typeface="Calibri"/>
                <a:sym typeface="Calibri"/>
              </a:rPr>
              <a:t>Asymmetric </a:t>
            </a:r>
            <a:r>
              <a:rPr b="0" i="0" lang="en-AU" sz="1800" u="none" cap="none" strike="noStrike">
                <a:solidFill>
                  <a:schemeClr val="dk1"/>
                </a:solidFill>
                <a:latin typeface="Calibri"/>
                <a:ea typeface="Calibri"/>
                <a:cs typeface="Calibri"/>
                <a:sym typeface="Calibri"/>
              </a:rPr>
              <a:t>Payoff</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Max(S</a:t>
            </a:r>
            <a:r>
              <a:rPr baseline="-25000" lang="en-AU" sz="1800">
                <a:solidFill>
                  <a:schemeClr val="dk1"/>
                </a:solidFill>
                <a:latin typeface="Calibri"/>
                <a:ea typeface="Calibri"/>
                <a:cs typeface="Calibri"/>
                <a:sym typeface="Calibri"/>
              </a:rPr>
              <a:t>t</a:t>
            </a:r>
            <a:r>
              <a:rPr lang="en-AU" sz="1800">
                <a:solidFill>
                  <a:schemeClr val="dk1"/>
                </a:solidFill>
                <a:latin typeface="Calibri"/>
                <a:ea typeface="Calibri"/>
                <a:cs typeface="Calibri"/>
                <a:sym typeface="Calibri"/>
              </a:rPr>
              <a:t> – K,0)</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Need to generate a large number of possible price paths </a:t>
            </a:r>
            <a:endParaRPr/>
          </a:p>
        </p:txBody>
      </p:sp>
      <p:cxnSp>
        <p:nvCxnSpPr>
          <p:cNvPr id="121" name="Google Shape;121;p4"/>
          <p:cNvCxnSpPr/>
          <p:nvPr/>
        </p:nvCxnSpPr>
        <p:spPr>
          <a:xfrm flipH="1" rot="10800000">
            <a:off x="2312547" y="5810865"/>
            <a:ext cx="536841" cy="212376"/>
          </a:xfrm>
          <a:prstGeom prst="straightConnector1">
            <a:avLst/>
          </a:prstGeom>
          <a:noFill/>
          <a:ln cap="flat" cmpd="sng" w="9525">
            <a:solidFill>
              <a:schemeClr val="accent1"/>
            </a:solidFill>
            <a:prstDash val="solid"/>
            <a:miter lim="800000"/>
            <a:headEnd len="sm" w="sm" type="none"/>
            <a:tailEnd len="med" w="med" type="triangle"/>
          </a:ln>
        </p:spPr>
      </p:cxnSp>
      <p:sp>
        <p:nvSpPr>
          <p:cNvPr id="122" name="Google Shape;122;p4"/>
          <p:cNvSpPr txBox="1"/>
          <p:nvPr/>
        </p:nvSpPr>
        <p:spPr>
          <a:xfrm>
            <a:off x="1033002" y="5917053"/>
            <a:ext cx="1261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Strike = 14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AU" sz="3600"/>
              <a:t>Generative Models are not new but things are more difficult with discrete sequential data </a:t>
            </a:r>
            <a:endParaRPr/>
          </a:p>
        </p:txBody>
      </p:sp>
      <p:sp>
        <p:nvSpPr>
          <p:cNvPr id="128" name="Google Shape;128;p5"/>
          <p:cNvSpPr txBox="1"/>
          <p:nvPr>
            <p:ph idx="1" type="body"/>
          </p:nvPr>
        </p:nvSpPr>
        <p:spPr>
          <a:xfrm>
            <a:off x="395207" y="1825625"/>
            <a:ext cx="11213024"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AU"/>
              <a:t>For large discrete distributions such as Natural Text, where the distribution is now categorical over the size of the token Vocab (1000’s), then this becomes more difficult.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rgbClr val="FF0000"/>
              </a:buClr>
              <a:buSzPct val="100000"/>
              <a:buChar char="•"/>
            </a:pPr>
            <a:r>
              <a:rPr lang="en-AU">
                <a:solidFill>
                  <a:srgbClr val="FF0000"/>
                </a:solidFill>
              </a:rPr>
              <a:t>As if things weren’t hard enough</a:t>
            </a:r>
            <a:r>
              <a:rPr lang="en-AU"/>
              <a:t>, if the data is sequential such that values are dependent upon the previous values, hence non IID or autoregressive, then this becomes much, much more difficult unless you make assumptions such as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AU"/>
              <a:t>p(y</a:t>
            </a:r>
            <a:r>
              <a:rPr baseline="-25000" lang="en-AU"/>
              <a:t>n</a:t>
            </a:r>
            <a:r>
              <a:rPr lang="en-AU"/>
              <a:t>|</a:t>
            </a:r>
            <a:r>
              <a:rPr b="1" lang="en-AU"/>
              <a:t>y</a:t>
            </a:r>
            <a:r>
              <a:rPr b="1" baseline="-25000" lang="en-AU"/>
              <a:t>n-1</a:t>
            </a:r>
            <a:r>
              <a:rPr lang="en-AU"/>
              <a:t>) = p(y</a:t>
            </a:r>
            <a:r>
              <a:rPr baseline="-25000" lang="en-AU"/>
              <a:t>n</a:t>
            </a:r>
            <a:r>
              <a:rPr lang="en-AU"/>
              <a:t>|y</a:t>
            </a:r>
            <a:r>
              <a:rPr baseline="-25000" lang="en-AU"/>
              <a:t>n-1</a:t>
            </a:r>
            <a:r>
              <a:rPr lang="en-AU"/>
              <a:t>,y</a:t>
            </a:r>
            <a:r>
              <a:rPr baseline="-25000" lang="en-AU"/>
              <a:t>n-2  </a:t>
            </a:r>
            <a:r>
              <a:rPr lang="en-AU"/>
              <a:t>…</a:t>
            </a:r>
            <a:r>
              <a:rPr baseline="-25000" lang="en-AU"/>
              <a:t> </a:t>
            </a:r>
            <a:r>
              <a:rPr lang="en-AU"/>
              <a:t>y</a:t>
            </a:r>
            <a:r>
              <a:rPr baseline="-25000" lang="en-AU"/>
              <a:t>1</a:t>
            </a:r>
            <a:r>
              <a:rPr lang="en-AU"/>
              <a:t>) = p(y</a:t>
            </a:r>
            <a:r>
              <a:rPr baseline="-25000" lang="en-AU"/>
              <a:t>n</a:t>
            </a:r>
            <a:r>
              <a:rPr lang="en-AU"/>
              <a:t>|y</a:t>
            </a:r>
            <a:r>
              <a:rPr baseline="-25000" lang="en-AU"/>
              <a:t>n-1</a:t>
            </a:r>
            <a:r>
              <a:rPr lang="en-AU"/>
              <a:t>,y</a:t>
            </a:r>
            <a:r>
              <a:rPr baseline="-25000" lang="en-AU"/>
              <a:t>n-2 </a:t>
            </a:r>
            <a:r>
              <a:rPr lang="en-AU"/>
              <a:t>)  - trigrams -&gt; limited context</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AU"/>
              <a:t>Language is not IID – a word distribution is based upon the previous words</a:t>
            </a:r>
            <a:endParaRPr/>
          </a:p>
          <a:p>
            <a:pPr indent="0" lvl="0" marL="0" rtl="0" algn="l">
              <a:lnSpc>
                <a:spcPct val="90000"/>
              </a:lnSpc>
              <a:spcBef>
                <a:spcPts val="1000"/>
              </a:spcBef>
              <a:spcAft>
                <a:spcPts val="0"/>
              </a:spcAft>
              <a:buClr>
                <a:schemeClr val="dk1"/>
              </a:buClr>
              <a:buSzPct val="100000"/>
              <a:buNone/>
            </a:pPr>
            <a:r>
              <a:rPr lang="en-AU"/>
              <a:t>“</a:t>
            </a:r>
            <a:r>
              <a:rPr lang="en-AU">
                <a:solidFill>
                  <a:srgbClr val="FF0000"/>
                </a:solidFill>
              </a:rPr>
              <a:t>Someone</a:t>
            </a:r>
            <a:r>
              <a:rPr lang="en-AU"/>
              <a:t> making others do Maths on a Friday afternoon is </a:t>
            </a:r>
            <a:r>
              <a:rPr lang="en-AU">
                <a:solidFill>
                  <a:srgbClr val="FF0000"/>
                </a:solidFill>
              </a:rPr>
              <a:t>????</a:t>
            </a:r>
            <a:r>
              <a:rPr lang="en-AU"/>
              <a:t>”</a:t>
            </a:r>
            <a:endParaRPr/>
          </a:p>
          <a:p>
            <a:pPr indent="-228600" lvl="0" marL="228600" rtl="0" algn="l">
              <a:lnSpc>
                <a:spcPct val="90000"/>
              </a:lnSpc>
              <a:spcBef>
                <a:spcPts val="1000"/>
              </a:spcBef>
              <a:spcAft>
                <a:spcPts val="0"/>
              </a:spcAft>
              <a:buClr>
                <a:schemeClr val="dk1"/>
              </a:buClr>
              <a:buSzPct val="100000"/>
              <a:buChar char="•"/>
            </a:pPr>
            <a:r>
              <a:rPr lang="en-AU"/>
              <a:t>The sampling distribution for ???? Is dependent on the whole sentence/prompt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Everyone is familiar now with the success around language models</a:t>
            </a:r>
            <a:endParaRPr/>
          </a:p>
        </p:txBody>
      </p:sp>
      <p:sp>
        <p:nvSpPr>
          <p:cNvPr id="134" name="Google Shape;134;p6"/>
          <p:cNvSpPr txBox="1"/>
          <p:nvPr/>
        </p:nvSpPr>
        <p:spPr>
          <a:xfrm>
            <a:off x="226143" y="1774315"/>
            <a:ext cx="4807974"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Language tends to have long-term dependencies as words really only have their meaning derived from a longer context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A few pretraining options but a self- supervised Language Model (aka predict the next word model) is a popular pretraining architecture. Don’t have to worry about collecting targets for a self-supervised model – game changer. </a:t>
            </a:r>
            <a:endParaRPr/>
          </a:p>
          <a:p>
            <a:pPr indent="0" lvl="0" marL="0" marR="0" rtl="0" algn="l">
              <a:spcBef>
                <a:spcPts val="0"/>
              </a:spcBef>
              <a:spcAft>
                <a:spcPts val="0"/>
              </a:spcAft>
              <a:buNone/>
            </a:pPr>
            <a:r>
              <a:t/>
            </a:r>
            <a:endParaRPr sz="1800" u="sng">
              <a:solidFill>
                <a:srgbClr val="FF0000"/>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Generative Pretrained Models (including the GPT family), which implement Language Models, have been particularly successful because of their architecture and the vast quantity of data they were trained 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lang="en-AU" sz="1800">
                <a:solidFill>
                  <a:srgbClr val="FF0000"/>
                </a:solidFill>
                <a:latin typeface="Calibri"/>
                <a:ea typeface="Calibri"/>
                <a:cs typeface="Calibri"/>
                <a:sym typeface="Calibri"/>
              </a:rPr>
              <a:t>Emergent -&gt;Works better than expected!!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35" name="Google Shape;135;p6"/>
          <p:cNvPicPr preferRelativeResize="0"/>
          <p:nvPr/>
        </p:nvPicPr>
        <p:blipFill rotWithShape="1">
          <a:blip r:embed="rId3">
            <a:alphaModFix/>
          </a:blip>
          <a:srcRect b="0" l="0" r="0" t="0"/>
          <a:stretch/>
        </p:blipFill>
        <p:spPr>
          <a:xfrm>
            <a:off x="4955458" y="1927123"/>
            <a:ext cx="7120973" cy="4495800"/>
          </a:xfrm>
          <a:prstGeom prst="rect">
            <a:avLst/>
          </a:prstGeom>
          <a:noFill/>
          <a:ln>
            <a:noFill/>
          </a:ln>
        </p:spPr>
      </p:pic>
      <p:cxnSp>
        <p:nvCxnSpPr>
          <p:cNvPr id="136" name="Google Shape;136;p6"/>
          <p:cNvCxnSpPr/>
          <p:nvPr/>
        </p:nvCxnSpPr>
        <p:spPr>
          <a:xfrm>
            <a:off x="4804475" y="3936569"/>
            <a:ext cx="627681" cy="0"/>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AU"/>
              <a:t>However what about autoregressive sequential data that has some similarities with language?</a:t>
            </a:r>
            <a:endParaRPr/>
          </a:p>
        </p:txBody>
      </p:sp>
      <p:pic>
        <p:nvPicPr>
          <p:cNvPr id="142" name="Google Shape;142;p7"/>
          <p:cNvPicPr preferRelativeResize="0"/>
          <p:nvPr>
            <p:ph idx="1" type="body"/>
          </p:nvPr>
        </p:nvPicPr>
        <p:blipFill rotWithShape="1">
          <a:blip r:embed="rId3">
            <a:alphaModFix/>
          </a:blip>
          <a:srcRect b="0" l="0" r="0" t="0"/>
          <a:stretch/>
        </p:blipFill>
        <p:spPr>
          <a:xfrm>
            <a:off x="574250" y="2393898"/>
            <a:ext cx="5181600" cy="3516708"/>
          </a:xfrm>
          <a:prstGeom prst="rect">
            <a:avLst/>
          </a:prstGeom>
          <a:noFill/>
          <a:ln>
            <a:noFill/>
          </a:ln>
        </p:spPr>
      </p:pic>
      <p:sp>
        <p:nvSpPr>
          <p:cNvPr id="143" name="Google Shape;143;p7"/>
          <p:cNvSpPr txBox="1"/>
          <p:nvPr>
            <p:ph idx="2" type="body"/>
          </p:nvPr>
        </p:nvSpPr>
        <p:spPr>
          <a:xfrm>
            <a:off x="5672380" y="2393898"/>
            <a:ext cx="5681420" cy="477182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AU"/>
              <a:t>Music notation is an example that is structured like language</a:t>
            </a:r>
            <a:endParaRPr/>
          </a:p>
          <a:p>
            <a:pPr indent="-228600" lvl="0" marL="228600" rtl="0" algn="l">
              <a:lnSpc>
                <a:spcPct val="90000"/>
              </a:lnSpc>
              <a:spcBef>
                <a:spcPts val="1000"/>
              </a:spcBef>
              <a:spcAft>
                <a:spcPts val="0"/>
              </a:spcAft>
              <a:buClr>
                <a:schemeClr val="dk1"/>
              </a:buClr>
              <a:buSzPct val="100000"/>
              <a:buChar char="•"/>
            </a:pPr>
            <a:r>
              <a:rPr lang="en-AU"/>
              <a:t>The current note is not independent of the previous notes</a:t>
            </a:r>
            <a:endParaRPr/>
          </a:p>
          <a:p>
            <a:pPr indent="-228600" lvl="0" marL="228600" rtl="0" algn="l">
              <a:lnSpc>
                <a:spcPct val="90000"/>
              </a:lnSpc>
              <a:spcBef>
                <a:spcPts val="1000"/>
              </a:spcBef>
              <a:spcAft>
                <a:spcPts val="0"/>
              </a:spcAft>
              <a:buClr>
                <a:schemeClr val="dk1"/>
              </a:buClr>
              <a:buSzPct val="100000"/>
              <a:buChar char="•"/>
            </a:pPr>
            <a:r>
              <a:rPr lang="en-AU"/>
              <a:t>I am not musical but I like sports so I was interested in understanding it’s sequential structure</a:t>
            </a:r>
            <a:endParaRPr/>
          </a:p>
          <a:p>
            <a:pPr indent="-228600" lvl="0" marL="228600" rtl="0" algn="l">
              <a:lnSpc>
                <a:spcPct val="90000"/>
              </a:lnSpc>
              <a:spcBef>
                <a:spcPts val="1000"/>
              </a:spcBef>
              <a:spcAft>
                <a:spcPts val="0"/>
              </a:spcAft>
              <a:buClr>
                <a:schemeClr val="dk1"/>
              </a:buClr>
              <a:buSzPct val="100000"/>
              <a:buChar char="•"/>
            </a:pPr>
            <a:r>
              <a:rPr lang="en-AU"/>
              <a:t>Hence many NLP techniques and architectures can be applied, </a:t>
            </a:r>
            <a:r>
              <a:rPr lang="en-AU">
                <a:solidFill>
                  <a:srgbClr val="FF0000"/>
                </a:solidFill>
              </a:rPr>
              <a:t>although not usually pretrained models which are specific to language</a:t>
            </a:r>
            <a:endParaRPr/>
          </a:p>
          <a:p>
            <a:pPr indent="0" lvl="0" marL="0" rtl="0" algn="l">
              <a:lnSpc>
                <a:spcPct val="90000"/>
              </a:lnSpc>
              <a:spcBef>
                <a:spcPts val="1000"/>
              </a:spcBef>
              <a:spcAft>
                <a:spcPts val="0"/>
              </a:spcAft>
              <a:buClr>
                <a:schemeClr val="dk1"/>
              </a:buClr>
              <a:buSzPct val="100000"/>
              <a:buNone/>
            </a:pPr>
            <a:r>
              <a:rPr lang="en-AU"/>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Shots within a tennis point as like words in a sentence</a:t>
            </a:r>
            <a:endParaRPr/>
          </a:p>
        </p:txBody>
      </p:sp>
      <p:sp>
        <p:nvSpPr>
          <p:cNvPr id="149" name="Google Shape;14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AU"/>
              <a:t>Professional Tennis players are like chess players – setting up strategies many shots ahead.</a:t>
            </a:r>
            <a:endParaRPr/>
          </a:p>
          <a:p>
            <a:pPr indent="-228600" lvl="0" marL="228600" rtl="0" algn="l">
              <a:lnSpc>
                <a:spcPct val="90000"/>
              </a:lnSpc>
              <a:spcBef>
                <a:spcPts val="1000"/>
              </a:spcBef>
              <a:spcAft>
                <a:spcPts val="0"/>
              </a:spcAft>
              <a:buClr>
                <a:schemeClr val="dk1"/>
              </a:buClr>
              <a:buSzPts val="2800"/>
              <a:buChar char="•"/>
            </a:pPr>
            <a:r>
              <a:rPr lang="en-AU"/>
              <a:t>Unlike us their play is not random – Rafa Nadal a great example.</a:t>
            </a:r>
            <a:endParaRPr/>
          </a:p>
          <a:p>
            <a:pPr indent="-228600" lvl="0" marL="228600" rtl="0" algn="l">
              <a:lnSpc>
                <a:spcPct val="90000"/>
              </a:lnSpc>
              <a:spcBef>
                <a:spcPts val="1000"/>
              </a:spcBef>
              <a:spcAft>
                <a:spcPts val="0"/>
              </a:spcAft>
              <a:buClr>
                <a:schemeClr val="dk1"/>
              </a:buClr>
              <a:buSzPts val="2800"/>
              <a:buChar char="•"/>
            </a:pPr>
            <a:r>
              <a:rPr lang="en-AU"/>
              <a:t>Play Video</a:t>
            </a:r>
            <a:endParaRPr/>
          </a:p>
          <a:p>
            <a:pPr indent="-228600" lvl="0" marL="228600" rtl="0" algn="l">
              <a:lnSpc>
                <a:spcPct val="90000"/>
              </a:lnSpc>
              <a:spcBef>
                <a:spcPts val="1000"/>
              </a:spcBef>
              <a:spcAft>
                <a:spcPts val="0"/>
              </a:spcAft>
              <a:buClr>
                <a:schemeClr val="dk1"/>
              </a:buClr>
              <a:buSzPts val="2800"/>
              <a:buChar char="•"/>
            </a:pPr>
            <a:r>
              <a:rPr lang="en-AU"/>
              <a:t>It ties into a core concept in Machine Learning – observable vs latent. What we see during a sporting event looks quite unstructured however it is more likely to be a </a:t>
            </a:r>
            <a:r>
              <a:rPr lang="en-AU" u="sng">
                <a:solidFill>
                  <a:srgbClr val="FF0000"/>
                </a:solidFill>
              </a:rPr>
              <a:t>noisy representation of some much simpler latent behaviour</a:t>
            </a:r>
            <a:r>
              <a:rPr lang="en-AU"/>
              <a:t>.</a:t>
            </a:r>
            <a:endParaRPr/>
          </a:p>
          <a:p>
            <a:pPr indent="-228600" lvl="0" marL="228600" rtl="0" algn="l">
              <a:lnSpc>
                <a:spcPct val="90000"/>
              </a:lnSpc>
              <a:spcBef>
                <a:spcPts val="1000"/>
              </a:spcBef>
              <a:spcAft>
                <a:spcPts val="0"/>
              </a:spcAft>
              <a:buClr>
                <a:schemeClr val="dk1"/>
              </a:buClr>
              <a:buSzPts val="2800"/>
              <a:buChar char="•"/>
            </a:pPr>
            <a:r>
              <a:rPr lang="en-AU"/>
              <a:t>Can we discover that latent behaviour with a language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AU"/>
              <a:t>What are we actually trying to achieve here?</a:t>
            </a:r>
            <a:endParaRPr/>
          </a:p>
        </p:txBody>
      </p:sp>
      <p:sp>
        <p:nvSpPr>
          <p:cNvPr id="155" name="Google Shape;15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lnSpc>
                <a:spcPct val="90000"/>
              </a:lnSpc>
              <a:spcBef>
                <a:spcPts val="0"/>
              </a:spcBef>
              <a:spcAft>
                <a:spcPts val="0"/>
              </a:spcAft>
              <a:buClr>
                <a:srgbClr val="FF0000"/>
              </a:buClr>
              <a:buSzPct val="100000"/>
              <a:buFont typeface="Calibri"/>
              <a:buAutoNum type="arabicPeriod"/>
            </a:pPr>
            <a:r>
              <a:rPr lang="en-AU">
                <a:solidFill>
                  <a:srgbClr val="FF0000"/>
                </a:solidFill>
              </a:rPr>
              <a:t>Generate</a:t>
            </a:r>
            <a:r>
              <a:rPr lang="en-AU"/>
              <a:t> new points data </a:t>
            </a:r>
            <a:r>
              <a:rPr lang="en-AU">
                <a:solidFill>
                  <a:srgbClr val="FF0000"/>
                </a:solidFill>
              </a:rPr>
              <a:t>with and without prompts</a:t>
            </a:r>
            <a:r>
              <a:rPr lang="en-AU"/>
              <a:t>. This is the impressive part – think of ChatGPT. Prompting is the upside of this sequential sturcture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AU"/>
              <a:t>To extract point embeddings – like document embeddings so we can cluster and extract similar points by semantic search. It may ultimately help us uncover latent strategies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AU"/>
              <a:t>The Generation part is what is getting all of the attention now, particularly with the emergent capabilities of these Super Large Language Models – simply doing things no one really expected.</a:t>
            </a:r>
            <a:endParaRPr/>
          </a:p>
          <a:p>
            <a:pPr indent="0" lvl="0" marL="0" rtl="0" algn="l">
              <a:lnSpc>
                <a:spcPct val="90000"/>
              </a:lnSpc>
              <a:spcBef>
                <a:spcPts val="1000"/>
              </a:spcBef>
              <a:spcAft>
                <a:spcPts val="0"/>
              </a:spcAft>
              <a:buClr>
                <a:schemeClr val="dk1"/>
              </a:buClr>
              <a:buSzPct val="100000"/>
              <a:buNone/>
            </a:pPr>
            <a:r>
              <a:rPr lang="en-AU"/>
              <a:t>However long term the ability of these models to uncover latent structure via the embeddings may prove just as useful.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2023-07-31T01:32:57Z</dcterms:created>
  <dc:creator>Gavin Dowdell</dc:creator>
</cp:coreProperties>
</file>