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0" r:id="rId4"/>
    <p:sldId id="258" r:id="rId5"/>
    <p:sldId id="261"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9199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4572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969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814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8616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1436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690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429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386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8/10/2021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922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767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8/10/2021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788764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3" r:id="rId5"/>
    <p:sldLayoutId id="2147483688"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business graph and charts">
            <a:extLst>
              <a:ext uri="{FF2B5EF4-FFF2-40B4-BE49-F238E27FC236}">
                <a16:creationId xmlns:a16="http://schemas.microsoft.com/office/drawing/2014/main" id="{6CE4D229-2C28-404C-A1EF-BEA046FB22D1}"/>
              </a:ext>
            </a:extLst>
          </p:cNvPr>
          <p:cNvPicPr>
            <a:picLocks noChangeAspect="1"/>
          </p:cNvPicPr>
          <p:nvPr/>
        </p:nvPicPr>
        <p:blipFill rotWithShape="1">
          <a:blip r:embed="rId2"/>
          <a:srcRect l="13563" r="1549" b="1"/>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17BAB45-29A8-4D14-B459-1891E4309C4E}"/>
              </a:ext>
            </a:extLst>
          </p:cNvPr>
          <p:cNvSpPr>
            <a:spLocks noGrp="1"/>
          </p:cNvSpPr>
          <p:nvPr>
            <p:ph type="ctrTitle"/>
          </p:nvPr>
        </p:nvSpPr>
        <p:spPr>
          <a:xfrm>
            <a:off x="6033793" y="2355458"/>
            <a:ext cx="4775075" cy="1630907"/>
          </a:xfrm>
        </p:spPr>
        <p:txBody>
          <a:bodyPr>
            <a:normAutofit/>
          </a:bodyPr>
          <a:lstStyle/>
          <a:p>
            <a:r>
              <a:rPr lang="en-US" sz="4400" i="0" dirty="0">
                <a:solidFill>
                  <a:schemeClr val="tx1"/>
                </a:solidFill>
              </a:rPr>
              <a:t>Final Project Presentation</a:t>
            </a:r>
          </a:p>
        </p:txBody>
      </p:sp>
      <p:sp>
        <p:nvSpPr>
          <p:cNvPr id="3" name="Subtitle 2">
            <a:extLst>
              <a:ext uri="{FF2B5EF4-FFF2-40B4-BE49-F238E27FC236}">
                <a16:creationId xmlns:a16="http://schemas.microsoft.com/office/drawing/2014/main" id="{1BF05397-0AD1-493B-A747-F712C517FD38}"/>
              </a:ext>
            </a:extLst>
          </p:cNvPr>
          <p:cNvSpPr>
            <a:spLocks noGrp="1"/>
          </p:cNvSpPr>
          <p:nvPr>
            <p:ph type="subTitle" idx="1"/>
          </p:nvPr>
        </p:nvSpPr>
        <p:spPr>
          <a:xfrm>
            <a:off x="6033793" y="3995988"/>
            <a:ext cx="4775075" cy="559656"/>
          </a:xfrm>
        </p:spPr>
        <p:txBody>
          <a:bodyPr>
            <a:normAutofit fontScale="92500" lnSpcReduction="20000"/>
          </a:bodyPr>
          <a:lstStyle/>
          <a:p>
            <a:r>
              <a:rPr lang="en-US" dirty="0">
                <a:solidFill>
                  <a:schemeClr val="tx1"/>
                </a:solidFill>
              </a:rPr>
              <a:t>By: Gavin Binder, Joshua Mammah, Charles Ireland, and George Roig</a:t>
            </a:r>
          </a:p>
        </p:txBody>
      </p:sp>
    </p:spTree>
    <p:extLst>
      <p:ext uri="{BB962C8B-B14F-4D97-AF65-F5344CB8AC3E}">
        <p14:creationId xmlns:p14="http://schemas.microsoft.com/office/powerpoint/2010/main" val="1233014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369E-2716-455C-8186-41F6475F6F59}"/>
              </a:ext>
            </a:extLst>
          </p:cNvPr>
          <p:cNvSpPr>
            <a:spLocks noGrp="1"/>
          </p:cNvSpPr>
          <p:nvPr>
            <p:ph type="title"/>
          </p:nvPr>
        </p:nvSpPr>
        <p:spPr/>
        <p:txBody>
          <a:bodyPr/>
          <a:lstStyle/>
          <a:p>
            <a:r>
              <a:rPr lang="en-US" i="0" dirty="0"/>
              <a:t>Conclusion</a:t>
            </a:r>
          </a:p>
        </p:txBody>
      </p:sp>
      <p:sp>
        <p:nvSpPr>
          <p:cNvPr id="3" name="Content Placeholder 2">
            <a:extLst>
              <a:ext uri="{FF2B5EF4-FFF2-40B4-BE49-F238E27FC236}">
                <a16:creationId xmlns:a16="http://schemas.microsoft.com/office/drawing/2014/main" id="{333559E1-8319-4F4F-BC67-0748AF03771D}"/>
              </a:ext>
            </a:extLst>
          </p:cNvPr>
          <p:cNvSpPr>
            <a:spLocks noGrp="1"/>
          </p:cNvSpPr>
          <p:nvPr>
            <p:ph idx="1"/>
          </p:nvPr>
        </p:nvSpPr>
        <p:spPr/>
        <p:txBody>
          <a:bodyPr>
            <a:normAutofit/>
          </a:bodyPr>
          <a:lstStyle/>
          <a:p>
            <a:pPr marL="0" indent="0">
              <a:buNone/>
            </a:pPr>
            <a:r>
              <a:rPr lang="en-US" sz="2200" dirty="0"/>
              <a:t>In our research, we have learned that price </a:t>
            </a:r>
            <a:r>
              <a:rPr lang="en-US" sz="2200" b="0" i="0" dirty="0">
                <a:solidFill>
                  <a:srgbClr val="333333"/>
                </a:solidFill>
                <a:effectLst/>
              </a:rPr>
              <a:t>had little to no correlation on metascore, but as the years progressed the prices for games have greatly risen with no signs of stopping. We have also learned how to improve our research to possibly use for a project for next time, such as improving the way that we use graphs by adding better aesthetics or including more multivariate exploration to ask more complex questions and understand our data more.</a:t>
            </a:r>
            <a:endParaRPr lang="en-US" sz="2200" dirty="0"/>
          </a:p>
        </p:txBody>
      </p:sp>
    </p:spTree>
    <p:extLst>
      <p:ext uri="{BB962C8B-B14F-4D97-AF65-F5344CB8AC3E}">
        <p14:creationId xmlns:p14="http://schemas.microsoft.com/office/powerpoint/2010/main" val="7330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0EF2-97FE-4C82-945F-F3A6E9F9C1E5}"/>
              </a:ext>
            </a:extLst>
          </p:cNvPr>
          <p:cNvSpPr>
            <a:spLocks noGrp="1"/>
          </p:cNvSpPr>
          <p:nvPr>
            <p:ph type="title"/>
          </p:nvPr>
        </p:nvSpPr>
        <p:spPr/>
        <p:txBody>
          <a:bodyPr/>
          <a:lstStyle/>
          <a:p>
            <a:r>
              <a:rPr lang="en-US" i="0" dirty="0"/>
              <a:t>Introduction</a:t>
            </a:r>
          </a:p>
        </p:txBody>
      </p:sp>
      <p:sp>
        <p:nvSpPr>
          <p:cNvPr id="3" name="Content Placeholder 2">
            <a:extLst>
              <a:ext uri="{FF2B5EF4-FFF2-40B4-BE49-F238E27FC236}">
                <a16:creationId xmlns:a16="http://schemas.microsoft.com/office/drawing/2014/main" id="{EAA3ED95-73B8-4142-A608-837AA86B9884}"/>
              </a:ext>
            </a:extLst>
          </p:cNvPr>
          <p:cNvSpPr>
            <a:spLocks noGrp="1"/>
          </p:cNvSpPr>
          <p:nvPr>
            <p:ph idx="1"/>
          </p:nvPr>
        </p:nvSpPr>
        <p:spPr/>
        <p:txBody>
          <a:bodyPr/>
          <a:lstStyle/>
          <a:p>
            <a:pPr marL="0" indent="0">
              <a:buNone/>
            </a:pPr>
            <a:r>
              <a:rPr lang="en-US" sz="2200" b="0" i="0" dirty="0">
                <a:solidFill>
                  <a:srgbClr val="24292E"/>
                </a:solidFill>
                <a:effectLst/>
              </a:rPr>
              <a:t>The video games industry has become so large that its revenues pull in more than movies and music combined, making it an essential part to our society. Using the </a:t>
            </a:r>
            <a:r>
              <a:rPr lang="en-US" sz="2200" b="0" i="0" dirty="0">
                <a:effectLst/>
              </a:rPr>
              <a:t>`video_games.csv`</a:t>
            </a:r>
            <a:r>
              <a:rPr lang="en-US" sz="2200" b="0" i="0" dirty="0">
                <a:solidFill>
                  <a:srgbClr val="24292E"/>
                </a:solidFill>
                <a:effectLst/>
              </a:rPr>
              <a:t> data set from TidyTuesday, we are going explore some characteristics of video games including</a:t>
            </a:r>
            <a:r>
              <a:rPr lang="en-US" sz="2200" b="0" i="0" dirty="0">
                <a:solidFill>
                  <a:srgbClr val="24292E"/>
                </a:solidFill>
                <a:effectLst/>
                <a:latin typeface="ui-monospace"/>
              </a:rPr>
              <a:t>:</a:t>
            </a:r>
          </a:p>
          <a:p>
            <a:r>
              <a:rPr lang="en-US" sz="2200" dirty="0">
                <a:solidFill>
                  <a:srgbClr val="24292E"/>
                </a:solidFill>
              </a:rPr>
              <a:t>How does price affect metacritic score?</a:t>
            </a:r>
          </a:p>
          <a:p>
            <a:r>
              <a:rPr lang="en-US" sz="2200" dirty="0">
                <a:solidFill>
                  <a:srgbClr val="24292E"/>
                </a:solidFill>
              </a:rPr>
              <a:t>What are the correlations between the year a game was released and the price of a game?</a:t>
            </a:r>
            <a:r>
              <a:rPr lang="en-US" dirty="0">
                <a:solidFill>
                  <a:srgbClr val="24292E"/>
                </a:solidFill>
              </a:rPr>
              <a:t> </a:t>
            </a:r>
            <a:endParaRPr lang="en-US" dirty="0"/>
          </a:p>
        </p:txBody>
      </p:sp>
    </p:spTree>
    <p:extLst>
      <p:ext uri="{BB962C8B-B14F-4D97-AF65-F5344CB8AC3E}">
        <p14:creationId xmlns:p14="http://schemas.microsoft.com/office/powerpoint/2010/main" val="345526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6551-42A4-4970-9288-5D5CB581CE95}"/>
              </a:ext>
            </a:extLst>
          </p:cNvPr>
          <p:cNvSpPr>
            <a:spLocks noGrp="1"/>
          </p:cNvSpPr>
          <p:nvPr>
            <p:ph type="title"/>
          </p:nvPr>
        </p:nvSpPr>
        <p:spPr/>
        <p:txBody>
          <a:bodyPr/>
          <a:lstStyle/>
          <a:p>
            <a:r>
              <a:rPr lang="en-US" i="0" dirty="0"/>
              <a:t>Background knowledge  </a:t>
            </a:r>
          </a:p>
        </p:txBody>
      </p:sp>
      <p:sp>
        <p:nvSpPr>
          <p:cNvPr id="3" name="Content Placeholder 2">
            <a:extLst>
              <a:ext uri="{FF2B5EF4-FFF2-40B4-BE49-F238E27FC236}">
                <a16:creationId xmlns:a16="http://schemas.microsoft.com/office/drawing/2014/main" id="{353755E0-EDFB-46BE-99D1-950953EBDE92}"/>
              </a:ext>
            </a:extLst>
          </p:cNvPr>
          <p:cNvSpPr>
            <a:spLocks noGrp="1"/>
          </p:cNvSpPr>
          <p:nvPr>
            <p:ph sz="half" idx="1"/>
          </p:nvPr>
        </p:nvSpPr>
        <p:spPr/>
        <p:txBody>
          <a:bodyPr>
            <a:normAutofit/>
          </a:bodyPr>
          <a:lstStyle/>
          <a:p>
            <a:pPr marL="0" indent="0">
              <a:buNone/>
            </a:pPr>
            <a:r>
              <a:rPr lang="en-US" sz="2200" dirty="0"/>
              <a:t>Our data set put together by TidyTuesday and includes roughly 9000 video game titles, alongside their price, owners (sales), developer, developer, publisher, average and median playtimes, and metascore. </a:t>
            </a:r>
          </a:p>
        </p:txBody>
      </p:sp>
      <p:sp>
        <p:nvSpPr>
          <p:cNvPr id="4" name="Content Placeholder 3">
            <a:extLst>
              <a:ext uri="{FF2B5EF4-FFF2-40B4-BE49-F238E27FC236}">
                <a16:creationId xmlns:a16="http://schemas.microsoft.com/office/drawing/2014/main" id="{76745E4E-7A85-4FDF-AFE6-9FAF051E1049}"/>
              </a:ext>
            </a:extLst>
          </p:cNvPr>
          <p:cNvSpPr>
            <a:spLocks noGrp="1"/>
          </p:cNvSpPr>
          <p:nvPr>
            <p:ph sz="half" idx="2"/>
          </p:nvPr>
        </p:nvSpPr>
        <p:spPr/>
        <p:txBody>
          <a:bodyPr>
            <a:normAutofit/>
          </a:bodyPr>
          <a:lstStyle/>
          <a:p>
            <a:pPr marL="0" indent="0">
              <a:buNone/>
            </a:pPr>
            <a:r>
              <a:rPr lang="en-US" dirty="0"/>
              <a:t>We used the following packages for our project:</a:t>
            </a:r>
          </a:p>
          <a:p>
            <a:r>
              <a:rPr lang="en-US" dirty="0"/>
              <a:t>Tidyverse</a:t>
            </a:r>
          </a:p>
          <a:p>
            <a:pPr lvl="1"/>
            <a:r>
              <a:rPr lang="en-US" dirty="0"/>
              <a:t>deplyr </a:t>
            </a:r>
          </a:p>
          <a:p>
            <a:pPr lvl="1"/>
            <a:r>
              <a:rPr lang="en-US" dirty="0"/>
              <a:t>ggplot2</a:t>
            </a:r>
          </a:p>
          <a:p>
            <a:r>
              <a:rPr lang="en-US" dirty="0"/>
              <a:t>Lubridate</a:t>
            </a:r>
          </a:p>
        </p:txBody>
      </p:sp>
    </p:spTree>
    <p:extLst>
      <p:ext uri="{BB962C8B-B14F-4D97-AF65-F5344CB8AC3E}">
        <p14:creationId xmlns:p14="http://schemas.microsoft.com/office/powerpoint/2010/main" val="215055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B9F5-A513-4E0A-9F67-5C867E2962FB}"/>
              </a:ext>
            </a:extLst>
          </p:cNvPr>
          <p:cNvSpPr>
            <a:spLocks noGrp="1"/>
          </p:cNvSpPr>
          <p:nvPr>
            <p:ph type="title"/>
          </p:nvPr>
        </p:nvSpPr>
        <p:spPr/>
        <p:txBody>
          <a:bodyPr/>
          <a:lstStyle/>
          <a:p>
            <a:r>
              <a:rPr lang="en-US" i="0" dirty="0"/>
              <a:t>Data Set</a:t>
            </a:r>
          </a:p>
        </p:txBody>
      </p:sp>
      <p:sp>
        <p:nvSpPr>
          <p:cNvPr id="3" name="Content Placeholder 2">
            <a:extLst>
              <a:ext uri="{FF2B5EF4-FFF2-40B4-BE49-F238E27FC236}">
                <a16:creationId xmlns:a16="http://schemas.microsoft.com/office/drawing/2014/main" id="{EFA41F56-B558-40FF-9F6B-E6D0EF28A49E}"/>
              </a:ext>
            </a:extLst>
          </p:cNvPr>
          <p:cNvSpPr>
            <a:spLocks noGrp="1"/>
          </p:cNvSpPr>
          <p:nvPr>
            <p:ph sz="half" idx="1"/>
          </p:nvPr>
        </p:nvSpPr>
        <p:spPr/>
        <p:txBody>
          <a:bodyPr>
            <a:normAutofit lnSpcReduction="10000"/>
          </a:bodyPr>
          <a:lstStyle/>
          <a:p>
            <a:pPr marL="0" indent="0">
              <a:buNone/>
            </a:pPr>
            <a:r>
              <a:rPr lang="en-US" dirty="0"/>
              <a:t>First, we imported the data set from TidyTuesday, setting it to `games` and then we created a new column called ‘meta_rating_class’ to give the meta rating alongside the games with an available metascore. The classification system goes by the following:</a:t>
            </a:r>
          </a:p>
          <a:p>
            <a:r>
              <a:rPr lang="en-US" dirty="0"/>
              <a:t>Universal Acclaim: 90-100</a:t>
            </a:r>
          </a:p>
          <a:p>
            <a:r>
              <a:rPr lang="en-US" dirty="0"/>
              <a:t>Generally Favorable: 75-89</a:t>
            </a:r>
          </a:p>
          <a:p>
            <a:r>
              <a:rPr lang="en-US" dirty="0"/>
              <a:t>Mixed/Average: 50-74</a:t>
            </a:r>
          </a:p>
          <a:p>
            <a:r>
              <a:rPr lang="en-US" dirty="0"/>
              <a:t>Generally Unfavorable: 20-49</a:t>
            </a:r>
          </a:p>
          <a:p>
            <a:r>
              <a:rPr lang="en-US" dirty="0"/>
              <a:t>Overwhelming dislike: 0-19  </a:t>
            </a:r>
          </a:p>
        </p:txBody>
      </p:sp>
      <p:sp>
        <p:nvSpPr>
          <p:cNvPr id="4" name="Content Placeholder 3">
            <a:extLst>
              <a:ext uri="{FF2B5EF4-FFF2-40B4-BE49-F238E27FC236}">
                <a16:creationId xmlns:a16="http://schemas.microsoft.com/office/drawing/2014/main" id="{07B212FD-AD5B-4B61-9683-53B4A4B40272}"/>
              </a:ext>
            </a:extLst>
          </p:cNvPr>
          <p:cNvSpPr>
            <a:spLocks noGrp="1"/>
          </p:cNvSpPr>
          <p:nvPr>
            <p:ph sz="half" idx="2"/>
          </p:nvPr>
        </p:nvSpPr>
        <p:spPr/>
        <p:txBody>
          <a:bodyPr>
            <a:noAutofit/>
          </a:bodyPr>
          <a:lstStyle/>
          <a:p>
            <a:pPr marL="0" indent="0">
              <a:buNone/>
            </a:pPr>
            <a:r>
              <a:rPr lang="en-US" sz="1700" dirty="0"/>
              <a:t>We also had to use mutate to split the release date column into three new columns, year, month, and day to make it easier when answering our second question. </a:t>
            </a:r>
          </a:p>
        </p:txBody>
      </p:sp>
    </p:spTree>
    <p:extLst>
      <p:ext uri="{BB962C8B-B14F-4D97-AF65-F5344CB8AC3E}">
        <p14:creationId xmlns:p14="http://schemas.microsoft.com/office/powerpoint/2010/main" val="101805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112A8-152E-474E-9DCC-3144CB85774C}"/>
              </a:ext>
            </a:extLst>
          </p:cNvPr>
          <p:cNvSpPr>
            <a:spLocks noGrp="1"/>
          </p:cNvSpPr>
          <p:nvPr>
            <p:ph type="title"/>
          </p:nvPr>
        </p:nvSpPr>
        <p:spPr>
          <a:xfrm>
            <a:off x="557720" y="612843"/>
            <a:ext cx="2312480" cy="1499738"/>
          </a:xfrm>
        </p:spPr>
        <p:txBody>
          <a:bodyPr anchor="b">
            <a:normAutofit fontScale="90000"/>
          </a:bodyPr>
          <a:lstStyle/>
          <a:p>
            <a:r>
              <a:rPr lang="en-US" sz="2800" i="0" dirty="0"/>
              <a:t>Data Exploration for metascore distribution</a:t>
            </a:r>
          </a:p>
        </p:txBody>
      </p:sp>
      <p:sp>
        <p:nvSpPr>
          <p:cNvPr id="3" name="Content Placeholder 2">
            <a:extLst>
              <a:ext uri="{FF2B5EF4-FFF2-40B4-BE49-F238E27FC236}">
                <a16:creationId xmlns:a16="http://schemas.microsoft.com/office/drawing/2014/main" id="{C13E4615-A12B-45A0-AF46-265CFE51D52D}"/>
              </a:ext>
            </a:extLst>
          </p:cNvPr>
          <p:cNvSpPr>
            <a:spLocks noGrp="1"/>
          </p:cNvSpPr>
          <p:nvPr>
            <p:ph idx="1"/>
          </p:nvPr>
        </p:nvSpPr>
        <p:spPr>
          <a:xfrm>
            <a:off x="557720" y="2149813"/>
            <a:ext cx="2312479" cy="3854197"/>
          </a:xfrm>
        </p:spPr>
        <p:txBody>
          <a:bodyPr>
            <a:normAutofit/>
          </a:bodyPr>
          <a:lstStyle/>
          <a:p>
            <a:pPr marL="0" indent="0">
              <a:buNone/>
            </a:pPr>
            <a:r>
              <a:rPr lang="en-US" sz="2000" dirty="0">
                <a:solidFill>
                  <a:schemeClr val="tx1">
                    <a:lumMod val="85000"/>
                    <a:lumOff val="15000"/>
                  </a:schemeClr>
                </a:solidFill>
              </a:rPr>
              <a:t>As we can see from the bar plot, most of the games tend to be in mixed/average or generally favorable, with very few games being generally unfavorable or universally acclaimed:</a:t>
            </a:r>
          </a:p>
        </p:txBody>
      </p:sp>
      <p:sp>
        <p:nvSpPr>
          <p:cNvPr id="77" name="Rectangle 7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3074" name="Picture 2" descr="Chart, histogram&#10;&#10;Description automatically generated">
            <a:extLst>
              <a:ext uri="{FF2B5EF4-FFF2-40B4-BE49-F238E27FC236}">
                <a16:creationId xmlns:a16="http://schemas.microsoft.com/office/drawing/2014/main" id="{11E8F19A-FC33-4EDB-9D9B-CD14E8DC7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49422" y="1209802"/>
            <a:ext cx="7237877" cy="446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2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2CD91-E36D-4395-B1F7-1886FA415B0E}"/>
              </a:ext>
            </a:extLst>
          </p:cNvPr>
          <p:cNvSpPr>
            <a:spLocks noGrp="1"/>
          </p:cNvSpPr>
          <p:nvPr>
            <p:ph type="title"/>
          </p:nvPr>
        </p:nvSpPr>
        <p:spPr>
          <a:xfrm>
            <a:off x="6846137" y="804073"/>
            <a:ext cx="4602152" cy="1345449"/>
          </a:xfrm>
        </p:spPr>
        <p:txBody>
          <a:bodyPr>
            <a:noAutofit/>
          </a:bodyPr>
          <a:lstStyle/>
          <a:p>
            <a:r>
              <a:rPr lang="en-US" sz="3200" i="0" dirty="0"/>
              <a:t>Data Exploration for Distribution of Top 10 Publishers and Developers</a:t>
            </a:r>
          </a:p>
        </p:txBody>
      </p:sp>
      <p:pic>
        <p:nvPicPr>
          <p:cNvPr id="1032" name="Picture 8" descr="Chart&#10;&#10;Description automatically generated">
            <a:extLst>
              <a:ext uri="{FF2B5EF4-FFF2-40B4-BE49-F238E27FC236}">
                <a16:creationId xmlns:a16="http://schemas.microsoft.com/office/drawing/2014/main" id="{1A957ECA-5057-4F6D-95A0-2D03F56538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2777" y="619331"/>
            <a:ext cx="4422373" cy="27292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10;&#10;Description automatically generated">
            <a:extLst>
              <a:ext uri="{FF2B5EF4-FFF2-40B4-BE49-F238E27FC236}">
                <a16:creationId xmlns:a16="http://schemas.microsoft.com/office/drawing/2014/main" id="{061D1B1D-5D3A-4CA3-B746-CA3C6C0B415D}"/>
              </a:ext>
            </a:extLst>
          </p:cNvPr>
          <p:cNvPicPr>
            <a:picLocks noChangeAspect="1"/>
          </p:cNvPicPr>
          <p:nvPr/>
        </p:nvPicPr>
        <p:blipFill>
          <a:blip r:embed="rId3"/>
          <a:stretch>
            <a:fillRect/>
          </a:stretch>
        </p:blipFill>
        <p:spPr>
          <a:xfrm>
            <a:off x="928297" y="3509433"/>
            <a:ext cx="4491334" cy="2771795"/>
          </a:xfrm>
          <a:prstGeom prst="rect">
            <a:avLst/>
          </a:prstGeom>
        </p:spPr>
      </p:pic>
      <p:sp>
        <p:nvSpPr>
          <p:cNvPr id="3" name="Content Placeholder 2">
            <a:extLst>
              <a:ext uri="{FF2B5EF4-FFF2-40B4-BE49-F238E27FC236}">
                <a16:creationId xmlns:a16="http://schemas.microsoft.com/office/drawing/2014/main" id="{5C6E9A8D-3150-4574-8ACC-BF9EA94AEEED}"/>
              </a:ext>
            </a:extLst>
          </p:cNvPr>
          <p:cNvSpPr>
            <a:spLocks noGrp="1"/>
          </p:cNvSpPr>
          <p:nvPr>
            <p:ph idx="1"/>
          </p:nvPr>
        </p:nvSpPr>
        <p:spPr>
          <a:xfrm>
            <a:off x="6846137" y="2303563"/>
            <a:ext cx="4602152" cy="3715424"/>
          </a:xfrm>
        </p:spPr>
        <p:txBody>
          <a:bodyPr>
            <a:normAutofit/>
          </a:bodyPr>
          <a:lstStyle/>
          <a:p>
            <a:pPr marL="0" indent="0">
              <a:buNone/>
            </a:pPr>
            <a:r>
              <a:rPr lang="en-US" sz="2000" dirty="0"/>
              <a:t>We then looked at the distribution of games by developer and found that Ubisoft Montreal has developed a substantial number of games. We also looked at the distribution for publishers and found that Ubisoft stays on top for both number of games developed and published.</a:t>
            </a:r>
          </a:p>
        </p:txBody>
      </p:sp>
    </p:spTree>
    <p:extLst>
      <p:ext uri="{BB962C8B-B14F-4D97-AF65-F5344CB8AC3E}">
        <p14:creationId xmlns:p14="http://schemas.microsoft.com/office/powerpoint/2010/main" val="128248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C23F8-5894-49CF-9BF2-36CEC3FFD06B}"/>
              </a:ext>
            </a:extLst>
          </p:cNvPr>
          <p:cNvSpPr>
            <a:spLocks noGrp="1"/>
          </p:cNvSpPr>
          <p:nvPr>
            <p:ph type="title"/>
          </p:nvPr>
        </p:nvSpPr>
        <p:spPr>
          <a:xfrm>
            <a:off x="557720" y="612843"/>
            <a:ext cx="2312480" cy="1499738"/>
          </a:xfrm>
        </p:spPr>
        <p:txBody>
          <a:bodyPr anchor="b">
            <a:normAutofit/>
          </a:bodyPr>
          <a:lstStyle/>
          <a:p>
            <a:r>
              <a:rPr lang="en-US" sz="2800" i="0" dirty="0"/>
              <a:t>Exploring Game’s Price by Metascore</a:t>
            </a:r>
          </a:p>
        </p:txBody>
      </p:sp>
      <p:sp>
        <p:nvSpPr>
          <p:cNvPr id="3" name="Content Placeholder 2">
            <a:extLst>
              <a:ext uri="{FF2B5EF4-FFF2-40B4-BE49-F238E27FC236}">
                <a16:creationId xmlns:a16="http://schemas.microsoft.com/office/drawing/2014/main" id="{384879C4-016D-43D0-884E-7A48415873D4}"/>
              </a:ext>
            </a:extLst>
          </p:cNvPr>
          <p:cNvSpPr>
            <a:spLocks noGrp="1"/>
          </p:cNvSpPr>
          <p:nvPr>
            <p:ph idx="1"/>
          </p:nvPr>
        </p:nvSpPr>
        <p:spPr>
          <a:xfrm>
            <a:off x="557720" y="2149813"/>
            <a:ext cx="2312479" cy="3854197"/>
          </a:xfrm>
        </p:spPr>
        <p:txBody>
          <a:bodyPr>
            <a:normAutofit/>
          </a:bodyPr>
          <a:lstStyle/>
          <a:p>
            <a:pPr marL="0" indent="0">
              <a:buNone/>
            </a:pPr>
            <a:r>
              <a:rPr lang="en-US" sz="2000" dirty="0">
                <a:solidFill>
                  <a:schemeClr val="tx1">
                    <a:lumMod val="85000"/>
                    <a:lumOff val="15000"/>
                  </a:schemeClr>
                </a:solidFill>
              </a:rPr>
              <a:t>Here, we did some multivariate exploration to visualize the correlation between price and metascore. We had to use the slice function to reduce the number of games to about 300 to lessen clutter.</a:t>
            </a:r>
          </a:p>
        </p:txBody>
      </p:sp>
      <p:sp>
        <p:nvSpPr>
          <p:cNvPr id="77" name="Rectangle 7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098" name="Picture 2" descr="Chart, scatter chart&#10;&#10;Description automatically generated">
            <a:extLst>
              <a:ext uri="{FF2B5EF4-FFF2-40B4-BE49-F238E27FC236}">
                <a16:creationId xmlns:a16="http://schemas.microsoft.com/office/drawing/2014/main" id="{FB84D048-53EA-4E78-A45E-6C751CC80A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49422" y="1209802"/>
            <a:ext cx="7237877" cy="446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91098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F3789-F99F-458A-92F6-77F913A67D68}"/>
              </a:ext>
            </a:extLst>
          </p:cNvPr>
          <p:cNvSpPr>
            <a:spLocks noGrp="1"/>
          </p:cNvSpPr>
          <p:nvPr>
            <p:ph type="title"/>
          </p:nvPr>
        </p:nvSpPr>
        <p:spPr>
          <a:xfrm>
            <a:off x="552334" y="413053"/>
            <a:ext cx="2312480" cy="902779"/>
          </a:xfrm>
        </p:spPr>
        <p:txBody>
          <a:bodyPr anchor="b">
            <a:normAutofit/>
          </a:bodyPr>
          <a:lstStyle/>
          <a:p>
            <a:r>
              <a:rPr lang="en-US" sz="2800" i="0" dirty="0"/>
              <a:t>Analysis for question 1</a:t>
            </a:r>
          </a:p>
        </p:txBody>
      </p:sp>
      <p:sp>
        <p:nvSpPr>
          <p:cNvPr id="3" name="Content Placeholder 2">
            <a:extLst>
              <a:ext uri="{FF2B5EF4-FFF2-40B4-BE49-F238E27FC236}">
                <a16:creationId xmlns:a16="http://schemas.microsoft.com/office/drawing/2014/main" id="{532D3504-79D4-4A50-9FF2-F0EB8C475CA0}"/>
              </a:ext>
            </a:extLst>
          </p:cNvPr>
          <p:cNvSpPr>
            <a:spLocks noGrp="1"/>
          </p:cNvSpPr>
          <p:nvPr>
            <p:ph idx="1"/>
          </p:nvPr>
        </p:nvSpPr>
        <p:spPr>
          <a:xfrm>
            <a:off x="552335" y="1315832"/>
            <a:ext cx="2312479" cy="5129115"/>
          </a:xfrm>
        </p:spPr>
        <p:txBody>
          <a:bodyPr>
            <a:noAutofit/>
          </a:bodyPr>
          <a:lstStyle/>
          <a:p>
            <a:pPr marL="0" indent="0">
              <a:buNone/>
            </a:pPr>
            <a:r>
              <a:rPr lang="en-US" sz="1600" dirty="0">
                <a:solidFill>
                  <a:schemeClr val="tx1">
                    <a:lumMod val="85000"/>
                    <a:lumOff val="15000"/>
                  </a:schemeClr>
                </a:solidFill>
              </a:rPr>
              <a:t>To answer the question “How does price affect metacritic score?”, we used the same scatter plot that we analyzed during our multivariate exploratory data analysis. From a sample size of 500, we can see that generally price doesn’t affect metascore that much. Just looking at a price of 20, we can see games both above 90 and blow 40. However, there is a small correlation in that generally unfavorable games do not go past 20, while some other rankings do.    </a:t>
            </a:r>
          </a:p>
        </p:txBody>
      </p:sp>
      <p:sp>
        <p:nvSpPr>
          <p:cNvPr id="77" name="Rectangle 7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122" name="Picture 2" descr="Chart, scatter chart&#10;&#10;Description automatically generated">
            <a:extLst>
              <a:ext uri="{FF2B5EF4-FFF2-40B4-BE49-F238E27FC236}">
                <a16:creationId xmlns:a16="http://schemas.microsoft.com/office/drawing/2014/main" id="{47BB62F7-0E25-4FC9-8D08-9DA152B8FE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49422" y="1209802"/>
            <a:ext cx="7237877" cy="446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44647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alendar&#10;&#10;Description automatically generated with low confidence">
            <a:extLst>
              <a:ext uri="{FF2B5EF4-FFF2-40B4-BE49-F238E27FC236}">
                <a16:creationId xmlns:a16="http://schemas.microsoft.com/office/drawing/2014/main" id="{9056B616-0E8A-4F4B-A5D7-882BFC29E1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1556330"/>
            <a:ext cx="6068838" cy="374533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565D3-82DC-4E04-8E9A-FB240A663FFE}"/>
              </a:ext>
            </a:extLst>
          </p:cNvPr>
          <p:cNvSpPr>
            <a:spLocks noGrp="1"/>
          </p:cNvSpPr>
          <p:nvPr>
            <p:ph type="title"/>
          </p:nvPr>
        </p:nvSpPr>
        <p:spPr>
          <a:xfrm>
            <a:off x="7064082" y="642594"/>
            <a:ext cx="4472921" cy="1371600"/>
          </a:xfrm>
        </p:spPr>
        <p:txBody>
          <a:bodyPr>
            <a:normAutofit/>
          </a:bodyPr>
          <a:lstStyle/>
          <a:p>
            <a:r>
              <a:rPr lang="en-US" sz="4400" i="0"/>
              <a:t>Analysis for question 2</a:t>
            </a:r>
          </a:p>
        </p:txBody>
      </p:sp>
      <p:sp>
        <p:nvSpPr>
          <p:cNvPr id="3" name="Content Placeholder 2">
            <a:extLst>
              <a:ext uri="{FF2B5EF4-FFF2-40B4-BE49-F238E27FC236}">
                <a16:creationId xmlns:a16="http://schemas.microsoft.com/office/drawing/2014/main" id="{B2A26824-CD70-4870-AFFE-C4585F1F5842}"/>
              </a:ext>
            </a:extLst>
          </p:cNvPr>
          <p:cNvSpPr>
            <a:spLocks noGrp="1"/>
          </p:cNvSpPr>
          <p:nvPr>
            <p:ph idx="1"/>
          </p:nvPr>
        </p:nvSpPr>
        <p:spPr>
          <a:xfrm>
            <a:off x="7064082" y="2103120"/>
            <a:ext cx="4472922" cy="3931920"/>
          </a:xfrm>
        </p:spPr>
        <p:txBody>
          <a:bodyPr>
            <a:normAutofit/>
          </a:bodyPr>
          <a:lstStyle/>
          <a:p>
            <a:pPr marL="0" indent="0">
              <a:buNone/>
            </a:pPr>
            <a:r>
              <a:rPr lang="en-US" sz="2000" dirty="0"/>
              <a:t>For the question “What are the correlations between the year a game was released and the price of the game?”, we created a scatter plot and found that there is a clear correlation between the year a game was released and its price. Prices for games have gotten significantly higher due to increased costs in game development over the years. This results in many more games at much higher price points towards 2017 and 2018.</a:t>
            </a:r>
          </a:p>
        </p:txBody>
      </p:sp>
    </p:spTree>
    <p:extLst>
      <p:ext uri="{BB962C8B-B14F-4D97-AF65-F5344CB8AC3E}">
        <p14:creationId xmlns:p14="http://schemas.microsoft.com/office/powerpoint/2010/main" val="319814710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C2732"/>
      </a:dk2>
      <a:lt2>
        <a:srgbClr val="F1F3F0"/>
      </a:lt2>
      <a:accent1>
        <a:srgbClr val="A24DC3"/>
      </a:accent1>
      <a:accent2>
        <a:srgbClr val="623FB3"/>
      </a:accent2>
      <a:accent3>
        <a:srgbClr val="4D5AC3"/>
      </a:accent3>
      <a:accent4>
        <a:srgbClr val="3B7AB1"/>
      </a:accent4>
      <a:accent5>
        <a:srgbClr val="4DBDC3"/>
      </a:accent5>
      <a:accent6>
        <a:srgbClr val="3BB186"/>
      </a:accent6>
      <a:hlink>
        <a:srgbClr val="3A96B0"/>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387</TotalTime>
  <Words>657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Garamond</vt:lpstr>
      <vt:lpstr>Goudy Old Style</vt:lpstr>
      <vt:lpstr>ui-monospace</vt:lpstr>
      <vt:lpstr>SavonVTI</vt:lpstr>
      <vt:lpstr>Final Project Presentation</vt:lpstr>
      <vt:lpstr>Introduction</vt:lpstr>
      <vt:lpstr>Background knowledge  </vt:lpstr>
      <vt:lpstr>Data Set</vt:lpstr>
      <vt:lpstr>Data Exploration for metascore distribution</vt:lpstr>
      <vt:lpstr>Data Exploration for Distribution of Top 10 Publishers and Developers</vt:lpstr>
      <vt:lpstr>Exploring Game’s Price by Metascore</vt:lpstr>
      <vt:lpstr>Analysis for question 1</vt:lpstr>
      <vt:lpstr>Analysis for question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roig</dc:creator>
  <cp:lastModifiedBy>Gavin Binder</cp:lastModifiedBy>
  <cp:revision>35</cp:revision>
  <dcterms:created xsi:type="dcterms:W3CDTF">2021-08-09T17:38:05Z</dcterms:created>
  <dcterms:modified xsi:type="dcterms:W3CDTF">2021-08-10T22:58:34Z</dcterms:modified>
</cp:coreProperties>
</file>