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  <p:sldMasterId id="2147483698" r:id="rId3"/>
  </p:sldMasterIdLst>
  <p:notesMasterIdLst>
    <p:notesMasterId r:id="rId34"/>
  </p:notesMasterIdLst>
  <p:handoutMasterIdLst>
    <p:handoutMasterId r:id="rId35"/>
  </p:handoutMasterIdLst>
  <p:sldIdLst>
    <p:sldId id="350" r:id="rId4"/>
    <p:sldId id="306" r:id="rId5"/>
    <p:sldId id="316" r:id="rId6"/>
    <p:sldId id="375" r:id="rId7"/>
    <p:sldId id="327" r:id="rId8"/>
    <p:sldId id="352" r:id="rId9"/>
    <p:sldId id="351" r:id="rId10"/>
    <p:sldId id="353" r:id="rId11"/>
    <p:sldId id="376" r:id="rId12"/>
    <p:sldId id="354" r:id="rId13"/>
    <p:sldId id="355" r:id="rId14"/>
    <p:sldId id="377" r:id="rId15"/>
    <p:sldId id="356" r:id="rId16"/>
    <p:sldId id="358" r:id="rId17"/>
    <p:sldId id="359" r:id="rId18"/>
    <p:sldId id="361" r:id="rId19"/>
    <p:sldId id="362" r:id="rId20"/>
    <p:sldId id="378" r:id="rId21"/>
    <p:sldId id="365" r:id="rId22"/>
    <p:sldId id="366" r:id="rId23"/>
    <p:sldId id="363" r:id="rId24"/>
    <p:sldId id="364" r:id="rId25"/>
    <p:sldId id="367" r:id="rId26"/>
    <p:sldId id="379" r:id="rId27"/>
    <p:sldId id="369" r:id="rId28"/>
    <p:sldId id="370" r:id="rId29"/>
    <p:sldId id="380" r:id="rId30"/>
    <p:sldId id="373" r:id="rId31"/>
    <p:sldId id="374" r:id="rId32"/>
    <p:sldId id="321" r:id="rId3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da Guo" initials="" lastIdx="15" clrIdx="0"/>
  <p:cmAuthor id="1" name="Cs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FF5C00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8" autoAdjust="0"/>
    <p:restoredTop sz="80705" autoAdjust="0"/>
  </p:normalViewPr>
  <p:slideViewPr>
    <p:cSldViewPr snapToGrid="0" snapToObjects="1">
      <p:cViewPr>
        <p:scale>
          <a:sx n="32" d="100"/>
          <a:sy n="32" d="100"/>
        </p:scale>
        <p:origin x="-714" y="9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pPr/>
              <a:t>2015/8/10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kumimoji="1" lang="zh-CN" altLang="en-US" dirty="0" smtClean="0"/>
              <a:t>消息传递三种语义：</a:t>
            </a:r>
            <a:endParaRPr kumimoji="1" lang="en-US" altLang="zh-CN" dirty="0" smtClean="0"/>
          </a:p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）至多一次；</a:t>
            </a:r>
            <a:endParaRPr kumimoji="1" lang="en-US" altLang="zh-CN" dirty="0" smtClean="0"/>
          </a:p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）最少一次；</a:t>
            </a:r>
            <a:endParaRPr kumimoji="1" lang="en-US" altLang="zh-CN" dirty="0" smtClean="0"/>
          </a:p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）恰好一次；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90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15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469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74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30035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372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6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2015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071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1200" dirty="0" smtClean="0">
                <a:solidFill>
                  <a:srgbClr val="FFFFFF"/>
                </a:solidFill>
              </a:rPr>
              <a:t>单击此处编辑母版标题样式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单击此处编辑母版文本样式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第二级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第三级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第四级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第五级</a:t>
            </a:r>
            <a:endParaRPr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16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11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874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04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34422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58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59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15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083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555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  <p:sldLayoutId id="2147483708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680274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521858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基础实战：消费者和生产者实例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30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消费者编程模型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两种消费模型对比</a:t>
            </a: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53518" y="2802183"/>
            <a:ext cx="22201200" cy="643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zh-CN" altLang="en-US" dirty="0"/>
              <a:t>分区</a:t>
            </a:r>
            <a:r>
              <a:rPr lang="zh-CN" altLang="en-US" dirty="0" smtClean="0"/>
              <a:t>消费模型更加灵活但是：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）需要自己处理各种异常情况；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）需要自己管理</a:t>
            </a:r>
            <a:r>
              <a:rPr lang="en-US" altLang="zh-CN" dirty="0" smtClean="0"/>
              <a:t>offset(</a:t>
            </a:r>
            <a:r>
              <a:rPr lang="zh-CN" altLang="en-US" dirty="0" smtClean="0"/>
              <a:t>以实现消息传递的其他语义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组消费模型更加简单，但是不灵活：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）不需要自己处理异常情况，不需要自己管理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）只能实现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默认的最少一次消息传递语义；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207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基础实战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2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/>
              <a:t>消费者的</a:t>
            </a:r>
            <a:r>
              <a:rPr lang="en-US" altLang="zh-CN" dirty="0"/>
              <a:t>Python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客户端实现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Python</a:t>
            </a:r>
            <a:r>
              <a:rPr kumimoji="1" lang="zh-CN" altLang="en-US" dirty="0"/>
              <a:t>客户端</a:t>
            </a:r>
            <a:r>
              <a:rPr kumimoji="1" lang="zh-CN" altLang="en-US" dirty="0" smtClean="0"/>
              <a:t>实例讲解</a:t>
            </a:r>
            <a:endParaRPr kumimoji="1" lang="en-US" altLang="zh-CN" dirty="0" smtClean="0"/>
          </a:p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客户端参数调优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</a:t>
            </a:r>
            <a:r>
              <a:rPr kumimoji="1" lang="zh-CN" altLang="en-US" dirty="0"/>
              <a:t>客户端</a:t>
            </a:r>
            <a:r>
              <a:rPr kumimoji="1" lang="zh-CN" altLang="en-US" dirty="0" smtClean="0"/>
              <a:t>实例讲解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客户端参数调优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50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客户端实现</a:t>
            </a:r>
            <a:r>
              <a:rPr lang="en-US" altLang="zh-CN" dirty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Python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客户端实例讲解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097972" y="4107591"/>
            <a:ext cx="13892168" cy="2440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036090" y="3696698"/>
            <a:ext cx="18346182" cy="6273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需要</a:t>
            </a:r>
            <a:r>
              <a:rPr lang="zh-CN" altLang="en-US" dirty="0"/>
              <a:t>的</a:t>
            </a:r>
            <a:r>
              <a:rPr lang="zh-CN" altLang="en-US" dirty="0" smtClean="0"/>
              <a:t>软件环境</a:t>
            </a:r>
            <a:r>
              <a:rPr lang="en-US" altLang="zh-CN" dirty="0" smtClean="0"/>
              <a:t>:</a:t>
            </a:r>
          </a:p>
          <a:p>
            <a:pPr marL="190800">
              <a:buClr>
                <a:srgbClr val="35B558"/>
              </a:buClr>
              <a:buSzPct val="105000"/>
              <a:defRPr/>
            </a:pPr>
            <a:r>
              <a:rPr lang="zh-CN" altLang="en-US" dirty="0" smtClean="0"/>
              <a:t>     已</a:t>
            </a:r>
            <a:r>
              <a:rPr lang="zh-CN" altLang="en-US" dirty="0"/>
              <a:t>搭建好的</a:t>
            </a:r>
            <a:r>
              <a:rPr lang="en-US" altLang="zh-CN" dirty="0" err="1"/>
              <a:t>kafka</a:t>
            </a:r>
            <a:r>
              <a:rPr lang="zh-CN" altLang="en-US" dirty="0"/>
              <a:t>集群、</a:t>
            </a:r>
            <a:r>
              <a:rPr lang="en-US" altLang="zh-CN" dirty="0"/>
              <a:t>Linux</a:t>
            </a:r>
            <a:r>
              <a:rPr lang="zh-CN" altLang="en-US" dirty="0"/>
              <a:t>服务器一台、</a:t>
            </a:r>
            <a:r>
              <a:rPr lang="en-US" altLang="zh-CN" dirty="0"/>
              <a:t>Python2.7.6 </a:t>
            </a:r>
            <a:r>
              <a:rPr lang="zh-CN" altLang="en-US" dirty="0" smtClean="0"/>
              <a:t>、         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-Python</a:t>
            </a:r>
            <a:r>
              <a:rPr lang="zh-CN" altLang="en-US" dirty="0"/>
              <a:t>软件包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分区</a:t>
            </a:r>
            <a:r>
              <a:rPr lang="zh-CN" altLang="en-US" dirty="0"/>
              <a:t>消费模型的</a:t>
            </a:r>
            <a:r>
              <a:rPr lang="en-US" altLang="zh-CN" dirty="0"/>
              <a:t>Python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组</a:t>
            </a:r>
            <a:r>
              <a:rPr lang="en-US" altLang="zh-CN" dirty="0"/>
              <a:t>(Group)</a:t>
            </a:r>
            <a:r>
              <a:rPr lang="zh-CN" altLang="en-US" dirty="0"/>
              <a:t>消费模型的</a:t>
            </a:r>
            <a:r>
              <a:rPr lang="en-US" altLang="zh-CN" dirty="0"/>
              <a:t>Python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客户端实现</a:t>
            </a:r>
            <a:r>
              <a:rPr lang="en-US" altLang="zh-CN" dirty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Python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客户端参数调优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097972" y="4107591"/>
            <a:ext cx="13892168" cy="2440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682129" y="3418179"/>
            <a:ext cx="17254800" cy="4427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fetch_size_bytes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从服务器获取单包大小</a:t>
            </a:r>
            <a:r>
              <a:rPr lang="en-US" altLang="zh-CN" dirty="0" smtClean="0"/>
              <a:t>;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buffer_size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客户端缓冲区大小</a:t>
            </a:r>
            <a:r>
              <a:rPr lang="en-US" altLang="zh-CN" dirty="0" smtClean="0"/>
              <a:t>;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Group:</a:t>
            </a:r>
            <a:r>
              <a:rPr lang="zh-CN" altLang="en-US" dirty="0"/>
              <a:t>分组消费时分组名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auto_commit</a:t>
            </a:r>
            <a:r>
              <a:rPr lang="en-US" altLang="zh-CN" dirty="0" smtClean="0"/>
              <a:t>: offset</a:t>
            </a:r>
            <a:r>
              <a:rPr lang="zh-CN" altLang="en-US" dirty="0" smtClean="0"/>
              <a:t>是否自动提交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62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客户端实现</a:t>
            </a:r>
            <a:r>
              <a:rPr lang="en-US" altLang="zh-CN" dirty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Java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客户端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实例讲解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097972" y="4107591"/>
            <a:ext cx="13892168" cy="2440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2036090" y="3165752"/>
            <a:ext cx="18346182" cy="6273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需要</a:t>
            </a:r>
            <a:r>
              <a:rPr lang="zh-CN" altLang="en-US" dirty="0"/>
              <a:t>的</a:t>
            </a:r>
            <a:r>
              <a:rPr lang="zh-CN" altLang="en-US" dirty="0" smtClean="0"/>
              <a:t>软件环境</a:t>
            </a:r>
            <a:r>
              <a:rPr lang="en-US" altLang="zh-CN" dirty="0" smtClean="0"/>
              <a:t>:</a:t>
            </a:r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     已</a:t>
            </a:r>
            <a:r>
              <a:rPr lang="zh-CN" altLang="en-US" dirty="0"/>
              <a:t>搭建好的</a:t>
            </a:r>
            <a:r>
              <a:rPr lang="en-US" altLang="zh-CN" dirty="0" err="1"/>
              <a:t>kafka</a:t>
            </a:r>
            <a:r>
              <a:rPr lang="zh-CN" altLang="en-US" dirty="0"/>
              <a:t>集群、</a:t>
            </a:r>
            <a:r>
              <a:rPr lang="en-US" altLang="zh-CN" dirty="0"/>
              <a:t>Linux</a:t>
            </a:r>
            <a:r>
              <a:rPr lang="zh-CN" altLang="en-US" dirty="0"/>
              <a:t>服务器一台</a:t>
            </a:r>
            <a:r>
              <a:rPr lang="zh-CN" altLang="en-US" dirty="0" smtClean="0"/>
              <a:t>、</a:t>
            </a:r>
            <a:r>
              <a:rPr lang="en-US" altLang="zh-CN" dirty="0"/>
              <a:t>Apache Maven 3.2.3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 </a:t>
            </a:r>
            <a:r>
              <a:rPr lang="en-US" altLang="zh-CN" dirty="0"/>
              <a:t>0.8.1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分区</a:t>
            </a:r>
            <a:r>
              <a:rPr lang="zh-CN" altLang="en-US" dirty="0"/>
              <a:t>消费模型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组</a:t>
            </a:r>
            <a:r>
              <a:rPr lang="en-US" altLang="zh-CN" dirty="0"/>
              <a:t>(Group)</a:t>
            </a:r>
            <a:r>
              <a:rPr lang="zh-CN" altLang="en-US" dirty="0"/>
              <a:t>消费模型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66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客户端实现</a:t>
            </a:r>
            <a:r>
              <a:rPr lang="en-US" altLang="zh-CN" dirty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ava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客户端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参数调优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097972" y="4107591"/>
            <a:ext cx="13892168" cy="2440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682129" y="3654155"/>
            <a:ext cx="17254800" cy="345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/>
              <a:t>fetchSize</a:t>
            </a:r>
            <a:r>
              <a:rPr lang="en-US" altLang="zh-CN" dirty="0"/>
              <a:t>: </a:t>
            </a:r>
            <a:r>
              <a:rPr lang="zh-CN" altLang="en-US" dirty="0" smtClean="0"/>
              <a:t>从服务器获取单包大小</a:t>
            </a:r>
            <a:r>
              <a:rPr lang="en-US" altLang="zh-CN" dirty="0" smtClean="0"/>
              <a:t>;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/>
              <a:t>bufferSize</a:t>
            </a:r>
            <a:r>
              <a:rPr lang="en-US" altLang="zh-CN" dirty="0"/>
              <a:t>: 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客户端缓冲区大小</a:t>
            </a:r>
            <a:r>
              <a:rPr lang="en-US" altLang="zh-CN" dirty="0" smtClean="0"/>
              <a:t>;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group.id:  </a:t>
            </a:r>
            <a:r>
              <a:rPr lang="zh-CN" altLang="en-US" dirty="0" smtClean="0"/>
              <a:t>分组消费时分组名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045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基础实战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生产者编程模型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9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生产者编程</a:t>
            </a:r>
            <a:r>
              <a:rPr lang="zh-CN" altLang="en-US" dirty="0"/>
              <a:t>模型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同步生产模型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异步生产模型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两种生产模型伪代码描述</a:t>
            </a:r>
            <a:endParaRPr kumimoji="1" lang="en-US" altLang="zh-CN" dirty="0" smtClean="0"/>
          </a:p>
          <a:p>
            <a:r>
              <a:rPr kumimoji="1" lang="zh-CN" altLang="en-US" dirty="0" smtClean="0"/>
              <a:t>两种生产模型对比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0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生产者编程模型</a:t>
            </a:r>
            <a:r>
              <a:rPr lang="en-US" altLang="zh-CN" dirty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同步生产模型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01" y="1821888"/>
            <a:ext cx="11159922" cy="11127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41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基础实战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消费者编程模型</a:t>
            </a:r>
            <a:endParaRPr lang="en-US" altLang="zh-CN" dirty="0" smtClean="0"/>
          </a:p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/>
              <a:t>J</a:t>
            </a:r>
            <a:r>
              <a:rPr lang="en-US" altLang="zh-CN" dirty="0" smtClean="0"/>
              <a:t>ava</a:t>
            </a:r>
            <a:r>
              <a:rPr lang="zh-CN" altLang="en-US" dirty="0" smtClean="0"/>
              <a:t>客户端实现</a:t>
            </a:r>
            <a:endParaRPr lang="en-US" altLang="zh-CN" dirty="0" smtClean="0"/>
          </a:p>
          <a:p>
            <a:r>
              <a:rPr lang="en-US" altLang="zh-CN" dirty="0" smtClean="0"/>
              <a:t>Kafka</a:t>
            </a:r>
            <a:r>
              <a:rPr lang="zh-CN" altLang="en-US" dirty="0" smtClean="0"/>
              <a:t>生产者编程模型</a:t>
            </a:r>
            <a:endParaRPr lang="en-US" altLang="zh-CN" dirty="0" smtClean="0"/>
          </a:p>
          <a:p>
            <a:r>
              <a:rPr lang="en-US" altLang="zh-CN" dirty="0" smtClean="0"/>
              <a:t>Kafka</a:t>
            </a:r>
            <a:r>
              <a:rPr lang="zh-CN" altLang="en-US" dirty="0" smtClean="0"/>
              <a:t>生产者的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客户端实现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生产者编程模型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异步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生产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模型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96" y="2282082"/>
            <a:ext cx="12724630" cy="978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10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生产者编程模型</a:t>
            </a:r>
            <a:r>
              <a:rPr lang="en-US" altLang="zh-CN" dirty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两种生产模型伪代码描述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51865" y="3106323"/>
            <a:ext cx="13067071" cy="7119898"/>
          </a:xfrm>
          <a:prstGeom prst="rect">
            <a:avLst/>
          </a:prstGeom>
          <a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main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()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  创建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到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kafka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broker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的连接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: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KafkaClient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(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host,port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)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选择或者自定义生产者负载均衡算法 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partitioner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设置生产者参数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根据负载均衡算法和设置的生产者参数构造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Producer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对象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while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True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  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getMessage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：从上游获得一条消息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 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按照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kafka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要求的消息格式构造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kafka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消息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	 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根据分区算法得到分区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    发送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消息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    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处理异常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</a:t>
            </a:r>
            <a:endParaRPr lang="en-US" altLang="zh-CN" sz="3600" dirty="0"/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157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生产者编程模型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两种生产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模型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对比</a:t>
            </a: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53518" y="2743188"/>
            <a:ext cx="22201200" cy="828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zh-CN" altLang="en-US" dirty="0" smtClean="0"/>
              <a:t>同步生产模型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）低消息丢失率；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）高消息重复率</a:t>
            </a:r>
            <a:r>
              <a:rPr lang="en-US" altLang="zh-CN" dirty="0" smtClean="0"/>
              <a:t>(</a:t>
            </a:r>
            <a:r>
              <a:rPr lang="zh-CN" altLang="en-US" dirty="0" smtClean="0"/>
              <a:t>由于网络原因，回复确认未收到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）高延迟</a:t>
            </a:r>
            <a:endParaRPr lang="en-US" altLang="zh-CN" dirty="0" smtClean="0"/>
          </a:p>
          <a:p>
            <a:r>
              <a:rPr lang="zh-CN" altLang="en-US" dirty="0" smtClean="0"/>
              <a:t>异步生产模型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）低延迟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）高发送性能；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高</a:t>
            </a:r>
            <a:r>
              <a:rPr lang="zh-CN" altLang="en-US" dirty="0" smtClean="0"/>
              <a:t>消息丢失率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无确认机制，发送端队列满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5558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基础实战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/>
              <a:t>生产者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88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生产者的</a:t>
            </a:r>
            <a:r>
              <a:rPr lang="en-US" altLang="zh-CN" dirty="0"/>
              <a:t>Python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客户端实现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Python</a:t>
            </a:r>
            <a:r>
              <a:rPr kumimoji="1" lang="zh-CN" altLang="en-US" dirty="0"/>
              <a:t>客户端</a:t>
            </a:r>
            <a:r>
              <a:rPr kumimoji="1" lang="zh-CN" altLang="en-US" dirty="0" smtClean="0"/>
              <a:t>实例讲解</a:t>
            </a:r>
            <a:endParaRPr kumimoji="1" lang="en-US" altLang="zh-CN" dirty="0" smtClean="0"/>
          </a:p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客户端参数调优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</a:t>
            </a:r>
            <a:r>
              <a:rPr kumimoji="1" lang="zh-CN" altLang="en-US" dirty="0"/>
              <a:t>客户端</a:t>
            </a:r>
            <a:r>
              <a:rPr kumimoji="1" lang="zh-CN" altLang="en-US" dirty="0" smtClean="0"/>
              <a:t>实例讲解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客户端参数调优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生产者的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客户端实现</a:t>
            </a:r>
            <a:r>
              <a:rPr lang="en-US" altLang="zh-CN" dirty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Python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客户端实例讲解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711613" y="4107591"/>
            <a:ext cx="13892168" cy="2440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682129" y="3425728"/>
            <a:ext cx="17254800" cy="6042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需要的软件环境</a:t>
            </a:r>
            <a:r>
              <a:rPr lang="en-US" altLang="zh-CN" dirty="0"/>
              <a:t>:</a:t>
            </a:r>
          </a:p>
          <a:p>
            <a:pPr marL="190800">
              <a:buClr>
                <a:srgbClr val="35B558"/>
              </a:buClr>
              <a:buSzPct val="105000"/>
              <a:defRPr/>
            </a:pPr>
            <a:r>
              <a:rPr lang="zh-CN" altLang="en-US" dirty="0"/>
              <a:t>     已搭建好的</a:t>
            </a:r>
            <a:r>
              <a:rPr lang="en-US" altLang="zh-CN" dirty="0" err="1"/>
              <a:t>kafka</a:t>
            </a:r>
            <a:r>
              <a:rPr lang="zh-CN" altLang="en-US" dirty="0"/>
              <a:t>集群、</a:t>
            </a:r>
            <a:r>
              <a:rPr lang="en-US" altLang="zh-CN" dirty="0"/>
              <a:t>Linux</a:t>
            </a:r>
            <a:r>
              <a:rPr lang="zh-CN" altLang="en-US" dirty="0"/>
              <a:t>服务器一台、</a:t>
            </a:r>
            <a:r>
              <a:rPr lang="en-US" altLang="zh-CN" dirty="0"/>
              <a:t>Python2.7.6 </a:t>
            </a:r>
            <a:r>
              <a:rPr lang="zh-CN" altLang="en-US" dirty="0"/>
              <a:t>、          </a:t>
            </a:r>
            <a:r>
              <a:rPr lang="en-US" altLang="zh-CN" dirty="0"/>
              <a:t>	</a:t>
            </a:r>
            <a:r>
              <a:rPr lang="en-US" altLang="zh-CN" dirty="0" err="1"/>
              <a:t>kafka</a:t>
            </a:r>
            <a:r>
              <a:rPr lang="en-US" altLang="zh-CN" dirty="0"/>
              <a:t>-Python</a:t>
            </a:r>
            <a:r>
              <a:rPr lang="zh-CN" altLang="en-US" dirty="0" smtClean="0"/>
              <a:t>软件包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同步</a:t>
            </a:r>
            <a:r>
              <a:rPr lang="zh-CN" altLang="en-US" dirty="0"/>
              <a:t>生产</a:t>
            </a:r>
            <a:r>
              <a:rPr lang="zh-CN" altLang="en-US" dirty="0" smtClean="0"/>
              <a:t>模型的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异步</a:t>
            </a:r>
            <a:r>
              <a:rPr lang="zh-CN" altLang="en-US" dirty="0"/>
              <a:t>生产</a:t>
            </a:r>
            <a:r>
              <a:rPr lang="zh-CN" altLang="en-US" dirty="0" smtClean="0"/>
              <a:t>模型的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9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生产者的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客户端实现</a:t>
            </a:r>
            <a:r>
              <a:rPr lang="en-US" altLang="zh-CN" dirty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Python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客户端参数调优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097972" y="4107591"/>
            <a:ext cx="13892168" cy="2440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036091" y="2946241"/>
            <a:ext cx="17254800" cy="540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/>
              <a:t>req_acks</a:t>
            </a:r>
            <a:r>
              <a:rPr lang="en-US" altLang="zh-CN" dirty="0" smtClean="0"/>
              <a:t>:</a:t>
            </a:r>
            <a:r>
              <a:rPr lang="zh-CN" altLang="en-US" dirty="0" smtClean="0"/>
              <a:t>发送失败重试次数</a:t>
            </a:r>
            <a:r>
              <a:rPr lang="en-US" altLang="zh-CN" dirty="0" smtClean="0"/>
              <a:t>;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/>
              <a:t>ack_timeout</a:t>
            </a:r>
            <a:r>
              <a:rPr lang="en-US" altLang="zh-CN" dirty="0" smtClean="0"/>
              <a:t>: </a:t>
            </a:r>
            <a:r>
              <a:rPr lang="zh-CN" altLang="en-US" dirty="0"/>
              <a:t> </a:t>
            </a:r>
            <a:r>
              <a:rPr lang="zh-CN" altLang="en-US" dirty="0" smtClean="0"/>
              <a:t>未接到确认，认为发送失败的时间</a:t>
            </a:r>
            <a:r>
              <a:rPr lang="en-US" altLang="zh-CN" dirty="0" smtClean="0"/>
              <a:t>;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/>
              <a:t>a</a:t>
            </a:r>
            <a:r>
              <a:rPr lang="en-US" altLang="zh-CN" dirty="0" err="1" smtClean="0"/>
              <a:t>sync</a:t>
            </a:r>
            <a:r>
              <a:rPr lang="en-US" altLang="zh-CN" dirty="0" smtClean="0"/>
              <a:t> :  </a:t>
            </a:r>
            <a:r>
              <a:rPr lang="zh-CN" altLang="en-US" dirty="0" smtClean="0"/>
              <a:t>是否异步发送；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batch_send_every_n</a:t>
            </a:r>
            <a:r>
              <a:rPr lang="en-US" altLang="zh-CN" dirty="0" smtClean="0"/>
              <a:t>:  </a:t>
            </a:r>
            <a:r>
              <a:rPr lang="zh-CN" altLang="en-US" dirty="0" smtClean="0"/>
              <a:t>异步发送时，累计最大消息数；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batch_send_every_t</a:t>
            </a:r>
            <a:r>
              <a:rPr lang="en-US" altLang="zh-CN" dirty="0" smtClean="0"/>
              <a:t>:</a:t>
            </a:r>
            <a:r>
              <a:rPr lang="zh-CN" altLang="en-US" dirty="0"/>
              <a:t>异步发送时，累计</a:t>
            </a:r>
            <a:r>
              <a:rPr lang="zh-CN" altLang="en-US" dirty="0" smtClean="0"/>
              <a:t>最大</a:t>
            </a:r>
            <a:r>
              <a:rPr lang="zh-CN" altLang="en-US" dirty="0"/>
              <a:t>时间</a:t>
            </a:r>
            <a:r>
              <a:rPr lang="zh-CN" altLang="en-US" dirty="0" smtClean="0"/>
              <a:t>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38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生产者的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客户端实现</a:t>
            </a:r>
            <a:r>
              <a:rPr lang="en-US" altLang="zh-CN" dirty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Java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客户端实例讲解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097972" y="4107591"/>
            <a:ext cx="13892168" cy="2440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682129" y="3064215"/>
            <a:ext cx="19083600" cy="5814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需要的软件环境</a:t>
            </a:r>
            <a:r>
              <a:rPr lang="en-US" altLang="zh-CN" dirty="0"/>
              <a:t>:</a:t>
            </a:r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/>
              <a:t>     已搭建好的</a:t>
            </a:r>
            <a:r>
              <a:rPr lang="en-US" altLang="zh-CN" dirty="0" err="1"/>
              <a:t>kafka</a:t>
            </a:r>
            <a:r>
              <a:rPr lang="zh-CN" altLang="en-US" dirty="0"/>
              <a:t>集群、</a:t>
            </a:r>
            <a:r>
              <a:rPr lang="en-US" altLang="zh-CN" dirty="0"/>
              <a:t>Linux</a:t>
            </a:r>
            <a:r>
              <a:rPr lang="zh-CN" altLang="en-US" dirty="0"/>
              <a:t>服务器一台、</a:t>
            </a:r>
            <a:r>
              <a:rPr lang="en-US" altLang="zh-CN" dirty="0"/>
              <a:t>Apache Maven </a:t>
            </a:r>
            <a:r>
              <a:rPr lang="en-US" altLang="zh-CN" dirty="0" smtClean="0"/>
              <a:t>   	3.2.3</a:t>
            </a:r>
            <a:r>
              <a:rPr lang="zh-CN" altLang="en-US" dirty="0"/>
              <a:t>、</a:t>
            </a:r>
            <a:r>
              <a:rPr lang="en-US" altLang="zh-CN" dirty="0"/>
              <a:t>	</a:t>
            </a:r>
            <a:r>
              <a:rPr lang="en-US" altLang="zh-CN" dirty="0" err="1"/>
              <a:t>kafka</a:t>
            </a:r>
            <a:r>
              <a:rPr lang="en-US" altLang="zh-CN" dirty="0"/>
              <a:t> </a:t>
            </a:r>
            <a:r>
              <a:rPr lang="en-US" altLang="zh-CN" dirty="0" smtClean="0"/>
              <a:t>0.8.1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同步模型的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异步模型的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6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客户端实现</a:t>
            </a:r>
            <a:r>
              <a:rPr lang="en-US" altLang="zh-CN" dirty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Java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客户端参数调优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097972" y="4107591"/>
            <a:ext cx="13892168" cy="2440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533252" y="2861181"/>
            <a:ext cx="22201200" cy="740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/>
              <a:t>message.send.max.retries</a:t>
            </a:r>
            <a:r>
              <a:rPr lang="en-US" altLang="zh-CN" dirty="0"/>
              <a:t>: </a:t>
            </a:r>
            <a:r>
              <a:rPr lang="zh-CN" altLang="en-US" dirty="0"/>
              <a:t>发送失败重试次数</a:t>
            </a:r>
            <a:r>
              <a:rPr lang="en-US" altLang="zh-CN" dirty="0"/>
              <a:t>;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retry.backoff.ms :</a:t>
            </a:r>
            <a:r>
              <a:rPr lang="zh-CN" altLang="en-US" dirty="0"/>
              <a:t>未接到确认，认为发送失败的时间</a:t>
            </a:r>
            <a:r>
              <a:rPr lang="en-US" altLang="zh-CN" dirty="0"/>
              <a:t>;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/>
              <a:t>producer.type</a:t>
            </a:r>
            <a:r>
              <a:rPr lang="en-US" altLang="zh-CN" dirty="0"/>
              <a:t>:</a:t>
            </a:r>
            <a:r>
              <a:rPr lang="zh-CN" altLang="en-US" dirty="0"/>
              <a:t>  同步发送或者异步发送；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/>
              <a:t>batch.num.messages</a:t>
            </a:r>
            <a:r>
              <a:rPr lang="en-US" altLang="zh-CN" dirty="0"/>
              <a:t>: </a:t>
            </a:r>
            <a:r>
              <a:rPr lang="zh-CN" altLang="en-US" dirty="0"/>
              <a:t>异步发送时，累计最大消息数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queue.buffering.max.ms:</a:t>
            </a:r>
            <a:r>
              <a:rPr lang="zh-CN" altLang="en-US" dirty="0"/>
              <a:t>异步发送时，累计最大时间</a:t>
            </a:r>
            <a:r>
              <a:rPr lang="zh-CN" altLang="en-US" dirty="0" smtClean="0"/>
              <a:t>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948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基础实战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通过本课程的学习，达到以下目标：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理解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的两种消费模型；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能够使用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/>
              <a:t>实现</a:t>
            </a:r>
            <a:r>
              <a:rPr lang="zh-CN" altLang="en-US" dirty="0" smtClean="0"/>
              <a:t>两种消费模型；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理解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两种生产模型；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能够使用</a:t>
            </a:r>
            <a:r>
              <a:rPr lang="en-US" altLang="zh-CN" dirty="0"/>
              <a:t>Python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实现</a:t>
            </a:r>
            <a:r>
              <a:rPr lang="zh-CN" altLang="en-US" dirty="0" smtClean="0"/>
              <a:t>两种</a:t>
            </a:r>
            <a:r>
              <a:rPr lang="zh-CN" altLang="en-US" dirty="0"/>
              <a:t>生产</a:t>
            </a:r>
            <a:r>
              <a:rPr lang="zh-CN" altLang="en-US" dirty="0" smtClean="0"/>
              <a:t>模型</a:t>
            </a:r>
            <a:r>
              <a:rPr lang="zh-CN" altLang="en-US" dirty="0"/>
              <a:t>；</a:t>
            </a:r>
          </a:p>
          <a:p>
            <a:pPr marL="698400" lvl="0" indent="-507600">
              <a:buClr>
                <a:srgbClr val="35B558"/>
              </a:buClr>
              <a:buSzPct val="105000"/>
              <a:defRPr/>
            </a:pPr>
            <a:endParaRPr lang="en-US" altLang="zh-CN" dirty="0" smtClean="0"/>
          </a:p>
          <a:p>
            <a:r>
              <a:rPr lang="zh-CN" altLang="en-US" dirty="0" smtClean="0"/>
              <a:t>如想继续提高，请关注下个课程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实现原理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44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基础实战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消费者编程模型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/>
              <a:t>消费者编程模型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分区消费模型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组</a:t>
            </a:r>
            <a:r>
              <a:rPr kumimoji="1" lang="en-US" altLang="zh-CN" dirty="0" smtClean="0"/>
              <a:t>(Group)</a:t>
            </a:r>
            <a:r>
              <a:rPr kumimoji="1" lang="zh-CN" altLang="en-US" dirty="0" smtClean="0"/>
              <a:t>消费模型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两种消费模型对比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15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消费者编程模型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分区消费模型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27570" y="2101820"/>
            <a:ext cx="11384942" cy="1496786"/>
          </a:xfrm>
        </p:spPr>
        <p:txBody>
          <a:bodyPr/>
          <a:lstStyle/>
          <a:p>
            <a:pPr marL="190800" algn="ctr">
              <a:buClr>
                <a:srgbClr val="35B558"/>
              </a:buClr>
              <a:buSzPct val="105000"/>
            </a:pPr>
            <a:r>
              <a:rPr lang="zh-CN" altLang="en-US" dirty="0" smtClean="0"/>
              <a:t>分区消费架构图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574" y="3462186"/>
            <a:ext cx="14659742" cy="866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2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消费者编程模型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分区消费模型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3606" y="1423389"/>
            <a:ext cx="11384942" cy="1496786"/>
          </a:xfrm>
        </p:spPr>
        <p:txBody>
          <a:bodyPr/>
          <a:lstStyle/>
          <a:p>
            <a:pPr marL="190800" algn="ctr">
              <a:buClr>
                <a:srgbClr val="35B558"/>
              </a:buClr>
              <a:buSzPct val="105000"/>
            </a:pPr>
            <a:r>
              <a:rPr lang="zh-CN" altLang="en-US" dirty="0" smtClean="0"/>
              <a:t>分区消费伪代码描述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26769" y="3121109"/>
            <a:ext cx="15367016" cy="8535670"/>
          </a:xfrm>
          <a:prstGeom prst="rect">
            <a:avLst/>
          </a:prstGeom>
          <a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main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()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  </a:t>
            </a:r>
            <a:r>
              <a:rPr lang="zh-CN" altLang="en-US" sz="3200" dirty="0" smtClean="0">
                <a:latin typeface="Noto Sans CJK SC Regular" pitchFamily="34" charset="-122"/>
                <a:ea typeface="Noto Sans CJK SC Regular" pitchFamily="34" charset="-122"/>
              </a:rPr>
              <a:t>获取分区的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size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 for index =0 to 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size</a:t>
            </a:r>
            <a:endParaRPr lang="zh-CN" altLang="en-US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    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create thread(or process) 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consumer(Index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)</a:t>
            </a:r>
          </a:p>
          <a:p>
            <a:pPr marL="190800" algn="l">
              <a:buClr>
                <a:srgbClr val="35B558"/>
              </a:buClr>
              <a:buSzPct val="105000"/>
            </a:pP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endParaRPr lang="en-US" altLang="zh-CN" sz="3200" dirty="0" smtClean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zh-CN" altLang="en-US" sz="3200" dirty="0" smtClean="0">
                <a:latin typeface="Noto Sans CJK SC Regular" pitchFamily="34" charset="-122"/>
                <a:ea typeface="Noto Sans CJK SC Regular" pitchFamily="34" charset="-122"/>
              </a:rPr>
              <a:t>第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index</a:t>
            </a:r>
            <a:r>
              <a:rPr lang="zh-CN" altLang="en-US" sz="3200" dirty="0" smtClean="0">
                <a:latin typeface="Noto Sans CJK SC Regular" pitchFamily="34" charset="-122"/>
                <a:ea typeface="Noto Sans CJK SC Regular" pitchFamily="34" charset="-122"/>
              </a:rPr>
              <a:t>个线程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(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进程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)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consumer(index)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   </a:t>
            </a:r>
            <a:r>
              <a:rPr lang="zh-CN" altLang="en-US" sz="3200" dirty="0" smtClean="0">
                <a:latin typeface="Noto Sans CJK SC Regular" pitchFamily="34" charset="-122"/>
                <a:ea typeface="Noto Sans CJK SC Regular" pitchFamily="34" charset="-122"/>
              </a:rPr>
              <a:t>创建到</a:t>
            </a:r>
            <a:r>
              <a:rPr lang="en-US" altLang="zh-CN" sz="3200" dirty="0" err="1" smtClean="0">
                <a:latin typeface="Noto Sans CJK SC Regular" pitchFamily="34" charset="-122"/>
                <a:ea typeface="Noto Sans CJK SC Regular" pitchFamily="34" charset="-122"/>
              </a:rPr>
              <a:t>kafka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 broker</a:t>
            </a:r>
            <a:r>
              <a:rPr lang="zh-CN" altLang="en-US" sz="3200" dirty="0" smtClean="0">
                <a:latin typeface="Noto Sans CJK SC Regular" pitchFamily="34" charset="-122"/>
                <a:ea typeface="Noto Sans CJK SC Regular" pitchFamily="34" charset="-122"/>
              </a:rPr>
              <a:t>的连接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: </a:t>
            </a:r>
            <a:r>
              <a:rPr lang="en-US" altLang="zh-CN" sz="3200" dirty="0" err="1" smtClean="0">
                <a:latin typeface="Noto Sans CJK SC Regular" pitchFamily="34" charset="-122"/>
                <a:ea typeface="Noto Sans CJK SC Regular" pitchFamily="34" charset="-122"/>
              </a:rPr>
              <a:t>KafkaClient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(</a:t>
            </a:r>
            <a:r>
              <a:rPr lang="en-US" altLang="zh-CN" sz="3200" dirty="0" err="1" smtClean="0">
                <a:latin typeface="Noto Sans CJK SC Regular" pitchFamily="34" charset="-122"/>
                <a:ea typeface="Noto Sans CJK SC Regular" pitchFamily="34" charset="-122"/>
              </a:rPr>
              <a:t>host,port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)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   </a:t>
            </a:r>
            <a:r>
              <a:rPr lang="zh-CN" altLang="en-US" sz="3200" dirty="0" smtClean="0">
                <a:latin typeface="Noto Sans CJK SC Regular" pitchFamily="34" charset="-122"/>
                <a:ea typeface="Noto Sans CJK SC Regular" pitchFamily="34" charset="-122"/>
              </a:rPr>
              <a:t>指定消费参数构建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consumer: </a:t>
            </a:r>
            <a:r>
              <a:rPr lang="en-US" altLang="zh-CN" sz="3200" dirty="0" err="1" smtClean="0">
                <a:latin typeface="Noto Sans CJK SC Regular" pitchFamily="34" charset="-122"/>
                <a:ea typeface="Noto Sans CJK SC Regular" pitchFamily="34" charset="-122"/>
              </a:rPr>
              <a:t>SimpleConsumer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(topic, partitions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)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   </a:t>
            </a:r>
            <a:r>
              <a:rPr lang="zh-CN" altLang="en-US" sz="3200" dirty="0" smtClean="0">
                <a:latin typeface="Noto Sans CJK SC Regular" pitchFamily="34" charset="-122"/>
                <a:ea typeface="Noto Sans CJK SC Regular" pitchFamily="34" charset="-122"/>
              </a:rPr>
              <a:t>设置消费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offset : </a:t>
            </a:r>
            <a:r>
              <a:rPr lang="en-US" altLang="zh-CN" sz="3200" dirty="0" err="1" smtClean="0">
                <a:latin typeface="Noto Sans CJK SC Regular" pitchFamily="34" charset="-122"/>
                <a:ea typeface="Noto Sans CJK SC Regular" pitchFamily="34" charset="-122"/>
              </a:rPr>
              <a:t>consumer.seek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(offset,0)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  while  True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	  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消费指定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topic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第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index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个分区的数据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	  </a:t>
            </a:r>
            <a:r>
              <a:rPr lang="zh-CN" altLang="en-US" sz="3200" dirty="0" smtClean="0">
                <a:latin typeface="Noto Sans CJK SC Regular" pitchFamily="34" charset="-122"/>
                <a:ea typeface="Noto Sans CJK SC Regular" pitchFamily="34" charset="-122"/>
              </a:rPr>
              <a:t>处理</a:t>
            </a:r>
            <a:endParaRPr lang="en-US" altLang="zh-CN" sz="3200" dirty="0" smtClean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    </a:t>
            </a:r>
            <a:r>
              <a:rPr lang="zh-CN" altLang="en-US" sz="3200" dirty="0" smtClean="0">
                <a:latin typeface="Noto Sans CJK SC Regular" pitchFamily="34" charset="-122"/>
                <a:ea typeface="Noto Sans CJK SC Regular" pitchFamily="34" charset="-122"/>
              </a:rPr>
              <a:t>记录当前消息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offset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     </a:t>
            </a:r>
            <a:r>
              <a:rPr lang="zh-CN" altLang="en-US" sz="3200" dirty="0" smtClean="0">
                <a:latin typeface="Noto Sans CJK SC Regular" pitchFamily="34" charset="-122"/>
                <a:ea typeface="Noto Sans CJK SC Regular" pitchFamily="34" charset="-122"/>
              </a:rPr>
              <a:t>提交当前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offset</a:t>
            </a:r>
            <a:r>
              <a:rPr lang="zh-CN" altLang="en-US" sz="3200" dirty="0" smtClean="0">
                <a:latin typeface="Noto Sans CJK SC Regular" pitchFamily="34" charset="-122"/>
                <a:ea typeface="Noto Sans CJK SC Regular" pitchFamily="34" charset="-122"/>
              </a:rPr>
              <a:t>（可选）</a:t>
            </a:r>
            <a:endParaRPr lang="zh-CN" altLang="en-US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59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消费者编程模型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组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(Group)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消费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97307" y="2101820"/>
            <a:ext cx="11384942" cy="1496786"/>
          </a:xfrm>
        </p:spPr>
        <p:txBody>
          <a:bodyPr/>
          <a:lstStyle/>
          <a:p>
            <a:pPr marL="190800" algn="ctr">
              <a:buClr>
                <a:srgbClr val="35B558"/>
              </a:buClr>
              <a:buSzPct val="105000"/>
            </a:pPr>
            <a:r>
              <a:rPr lang="zh-CN" altLang="en-US" dirty="0"/>
              <a:t>组</a:t>
            </a:r>
            <a:r>
              <a:rPr lang="zh-CN" altLang="en-US" dirty="0" smtClean="0"/>
              <a:t>消费架构图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90" y="3586923"/>
            <a:ext cx="15243702" cy="762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27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消费者编程模型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组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(Group)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消费模型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06684" y="1777353"/>
            <a:ext cx="11384942" cy="1496786"/>
          </a:xfrm>
        </p:spPr>
        <p:txBody>
          <a:bodyPr/>
          <a:lstStyle/>
          <a:p>
            <a:pPr marL="190800" algn="ctr">
              <a:buClr>
                <a:srgbClr val="35B558"/>
              </a:buClr>
              <a:buSzPct val="105000"/>
            </a:pPr>
            <a:r>
              <a:rPr lang="zh-CN" altLang="en-US" dirty="0"/>
              <a:t>按组</a:t>
            </a:r>
            <a:r>
              <a:rPr lang="en-US" altLang="zh-CN" dirty="0"/>
              <a:t>(Group)</a:t>
            </a:r>
            <a:r>
              <a:rPr lang="zh-CN" altLang="en-US" dirty="0" smtClean="0"/>
              <a:t>消费伪代码描述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15294" y="3628299"/>
            <a:ext cx="14806530" cy="7550785"/>
          </a:xfrm>
          <a:prstGeom prst="rect">
            <a:avLst/>
          </a:prstGeom>
          <a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main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()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设置需要创建的流数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N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 for index =0 to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N</a:t>
            </a:r>
            <a:endParaRPr lang="zh-CN" altLang="en-US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    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create thread 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consumer(Index)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第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index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个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线程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consumer(index)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    创建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到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kafka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broker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的连接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: 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KafkaClient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(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host,port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)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  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指定消费参数构建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consumer: 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SimpleConsumer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(topic, partitions)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  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设置从头消费还是从最新的消费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(smallest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或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largest)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 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while  True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	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 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从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指定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topic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的第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index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个流取数据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	 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   处理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  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（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offset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会自动提交到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zookeeper,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无需我们操作）</a:t>
            </a:r>
            <a:endParaRPr lang="zh-CN" altLang="en-US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464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消费者编程模型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组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(Group)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消费模型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06684" y="2042826"/>
            <a:ext cx="11384942" cy="1496786"/>
          </a:xfrm>
        </p:spPr>
        <p:txBody>
          <a:bodyPr/>
          <a:lstStyle/>
          <a:p>
            <a:pPr marL="190800" algn="ctr">
              <a:buClr>
                <a:srgbClr val="35B558"/>
              </a:buClr>
              <a:buSzPct val="105000"/>
            </a:pPr>
            <a:r>
              <a:rPr lang="en-US" altLang="zh-CN" dirty="0" smtClean="0"/>
              <a:t>Consumer</a:t>
            </a:r>
            <a:r>
              <a:rPr lang="zh-CN" altLang="en-US" dirty="0" smtClean="0"/>
              <a:t>分配算法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97996" y="4347871"/>
            <a:ext cx="18434641" cy="5519460"/>
          </a:xfrm>
          <a:prstGeom prst="rect">
            <a:avLst/>
          </a:prstGeom>
          <a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90800" indent="-742950" algn="l">
              <a:buClr>
                <a:srgbClr val="35B558"/>
              </a:buClr>
              <a:buSzPct val="105000"/>
              <a:buAutoNum type="arabicPeriod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For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each topic T that 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Ci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subscribes to 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indent="-742950" algn="l">
              <a:buClr>
                <a:srgbClr val="35B558"/>
              </a:buClr>
              <a:buSzPct val="105000"/>
              <a:buAutoNum type="arabicPeriod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let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PT be all partitions producing topic T 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indent="-742950" algn="l">
              <a:buClr>
                <a:srgbClr val="35B558"/>
              </a:buClr>
              <a:buSzPct val="105000"/>
              <a:buAutoNum type="arabicPeriod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let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CG be all consumers in the same group as 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Ci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that consume topic T 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indent="-742950" algn="l">
              <a:buClr>
                <a:srgbClr val="35B558"/>
              </a:buClr>
              <a:buSzPct val="105000"/>
              <a:buAutoNum type="arabicPeriod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sort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PT (so partitions on the same broker are clustered together) 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indent="-742950" algn="l">
              <a:buClr>
                <a:srgbClr val="35B558"/>
              </a:buClr>
              <a:buSzPct val="105000"/>
              <a:buAutoNum type="arabicPeriod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sort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CG 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indent="-742950" algn="l">
              <a:buClr>
                <a:srgbClr val="35B558"/>
              </a:buClr>
              <a:buSzPct val="105000"/>
              <a:buAutoNum type="arabicPeriod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let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i be the index position of 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Ci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in CG and let N = size(PT)/size(CG) 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indent="-742950" algn="l">
              <a:buClr>
                <a:srgbClr val="35B558"/>
              </a:buClr>
              <a:buSzPct val="105000"/>
              <a:buAutoNum type="arabicPeriod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assign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partitions from i*N to (i+1)*N - 1 to consumer 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Ci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indent="-742950" algn="l">
              <a:buClr>
                <a:srgbClr val="35B558"/>
              </a:buClr>
              <a:buSzPct val="105000"/>
              <a:buAutoNum type="arabicPeriod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remove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current entries owned by 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Ci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from the partition owner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registry</a:t>
            </a:r>
          </a:p>
          <a:p>
            <a:pPr marL="190800" indent="-742950" algn="l">
              <a:buClr>
                <a:srgbClr val="35B558"/>
              </a:buClr>
              <a:buSzPct val="105000"/>
              <a:buAutoNum type="arabicPeriod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add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newly assigned partitions to the partition owner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registry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(we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may need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to re-try this until the original partition owner releases 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its ownership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)</a:t>
            </a:r>
            <a:endParaRPr lang="zh-CN" altLang="en-US" sz="3200" dirty="0">
              <a:latin typeface="Noto Sans CJK SC Regular" pitchFamily="34" charset="-122"/>
              <a:ea typeface="Noto Sans CJK SC Regula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01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:ma14="http://schemas.microsoft.com/office/mac/drawingml/2011/main" xmlns="" val="1"/>
          </a:ext>
        </a:extLst>
      </a:spPr>
      <a:bodyPr lIns="0" tIns="0" rIns="0" bIns="0" anchor="t">
        <a:noAutofit/>
      </a:bodyPr>
      <a:lstStyle>
        <a:defPPr marL="190800">
          <a:buClr>
            <a:srgbClr val="35B558"/>
          </a:buClr>
          <a:buSzPct val="105000"/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1_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3.xml><?xml version="1.0" encoding="utf-8"?>
<a:theme xmlns:a="http://schemas.openxmlformats.org/drawingml/2006/main" name="2_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4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2117</TotalTime>
  <Words>1149</Words>
  <Application>Microsoft Office PowerPoint</Application>
  <PresentationFormat>自定义</PresentationFormat>
  <Paragraphs>169</Paragraphs>
  <Slides>30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Black</vt:lpstr>
      <vt:lpstr>1_Black</vt:lpstr>
      <vt:lpstr>2_Black</vt:lpstr>
      <vt:lpstr>Kafka基础实战：消费者和生产者实例</vt:lpstr>
      <vt:lpstr>Kafka基础实战 — 课程概要</vt:lpstr>
      <vt:lpstr>Kafka基础实战</vt:lpstr>
      <vt:lpstr>Kafka消费者编程模型— 课时知识点</vt:lpstr>
      <vt:lpstr>Kafka消费者编程模型—分区消费模型</vt:lpstr>
      <vt:lpstr>Kafka消费者编程模型—分区消费模型</vt:lpstr>
      <vt:lpstr>Kafka消费者编程模型—组(Group)消费模型</vt:lpstr>
      <vt:lpstr>Kafka消费者编程模型—组(Group)消费模型</vt:lpstr>
      <vt:lpstr>Kafka消费者编程模型—组(Group)消费模型</vt:lpstr>
      <vt:lpstr>Kafka消费者编程模型—两种消费模型对比</vt:lpstr>
      <vt:lpstr>Kafka基础实战</vt:lpstr>
      <vt:lpstr>Kafka消费者的Python和Java客户端实现— 课时知识点</vt:lpstr>
      <vt:lpstr>Kafka消费者的Python和Java客户端实现— Python客户端实例讲解</vt:lpstr>
      <vt:lpstr>Kafka消费者的Python和Java客户端实现— Python客户端参数调优</vt:lpstr>
      <vt:lpstr>Kafka消费者的Python和Java客户端实现— Java客户端实例讲解</vt:lpstr>
      <vt:lpstr>Kafka消费者的Python和Java客户端实现— Java客户端参数调优</vt:lpstr>
      <vt:lpstr>Kafka基础实战</vt:lpstr>
      <vt:lpstr>Kafka生产者编程模型— 课时知识点</vt:lpstr>
      <vt:lpstr>Kafka生产者编程模型— 同步生产模型</vt:lpstr>
      <vt:lpstr>Kafka生产者编程模型— 异步生产模型</vt:lpstr>
      <vt:lpstr>Kafka生产者编程模型— 两种生产模型伪代码描述</vt:lpstr>
      <vt:lpstr>Kafka生产者编程模型— 两种生产模型对比</vt:lpstr>
      <vt:lpstr>Kafka基础实战</vt:lpstr>
      <vt:lpstr>Kafka生产者的Python和Java客户端实现— 课时知识点</vt:lpstr>
      <vt:lpstr>Kafka生产者的Python和Java客户端实现— Python客户端实例讲解</vt:lpstr>
      <vt:lpstr>Kafka生产者的Python和Java客户端实现— Python客户端参数调优</vt:lpstr>
      <vt:lpstr>Kafka生产者的Python和Java客户端实现— Java客户端实例讲解</vt:lpstr>
      <vt:lpstr>Kafka消费者的Python和Java客户端实现— Java客户端参数调优</vt:lpstr>
      <vt:lpstr>Kafka基础实战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lihuaqing</cp:lastModifiedBy>
  <cp:revision>786</cp:revision>
  <dcterms:created xsi:type="dcterms:W3CDTF">2015-03-23T11:35:35Z</dcterms:created>
  <dcterms:modified xsi:type="dcterms:W3CDTF">2015-08-10T13:13:36Z</dcterms:modified>
</cp:coreProperties>
</file>