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ullion,Gavin" initials="M" lastIdx="0" clrIdx="0">
    <p:extLst>
      <p:ext uri="{19B8F6BF-5375-455C-9EA6-DF929625EA0E}">
        <p15:presenceInfo xmlns:p15="http://schemas.microsoft.com/office/powerpoint/2012/main" userId="S-1-5-21-683943941-1419459275-927750060-597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Correlations Between Features and Booking Boolean</a:t>
            </a:r>
          </a:p>
        </c:rich>
      </c:tx>
      <c:layout>
        <c:manualLayout>
          <c:xMode val="edge"/>
          <c:yMode val="edge"/>
          <c:x val="0.17951227296587924"/>
          <c:y val="3.56581225219188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absvalue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Sheet1!$A$2:$A$48</c:f>
              <c:strCache>
                <c:ptCount val="47"/>
                <c:pt idx="0">
                  <c:v>prop_id_corr</c:v>
                </c:pt>
                <c:pt idx="1">
                  <c:v>comp2_rate_diff_corr</c:v>
                </c:pt>
                <c:pt idx="2">
                  <c:v>comp3_rate_diff_corr</c:v>
                </c:pt>
                <c:pt idx="3">
                  <c:v>adult_count_corr</c:v>
                </c:pt>
                <c:pt idx="4">
                  <c:v>comp8_inv_corr</c:v>
                </c:pt>
                <c:pt idx="5">
                  <c:v>comp1_rate_diff_corr</c:v>
                </c:pt>
                <c:pt idx="6">
                  <c:v>starrating_corr</c:v>
                </c:pt>
                <c:pt idx="7">
                  <c:v>price_usd_corr</c:v>
                </c:pt>
                <c:pt idx="8">
                  <c:v>log_historical_price_corr</c:v>
                </c:pt>
                <c:pt idx="9">
                  <c:v>comp2_inv_corr</c:v>
                </c:pt>
                <c:pt idx="10">
                  <c:v>comp6_rate_diff_corr</c:v>
                </c:pt>
                <c:pt idx="11">
                  <c:v>destination_id_corr</c:v>
                </c:pt>
                <c:pt idx="12">
                  <c:v>dest_distance_corr</c:v>
                </c:pt>
                <c:pt idx="13">
                  <c:v>comp5_rate_diff_corr</c:v>
                </c:pt>
                <c:pt idx="14">
                  <c:v>comp4_rate_diff_corr</c:v>
                </c:pt>
                <c:pt idx="15">
                  <c:v>comp8_rate_diff_corr</c:v>
                </c:pt>
                <c:pt idx="16">
                  <c:v>location_id_corr</c:v>
                </c:pt>
                <c:pt idx="17">
                  <c:v>comp7_rate_diff_corr</c:v>
                </c:pt>
                <c:pt idx="18">
                  <c:v>visitor_hist_adr_usd_corr</c:v>
                </c:pt>
                <c:pt idx="19">
                  <c:v>location_score1_corr</c:v>
                </c:pt>
                <c:pt idx="20">
                  <c:v>comp1_inv_corr</c:v>
                </c:pt>
                <c:pt idx="21">
                  <c:v>comp4_inv_corr</c:v>
                </c:pt>
                <c:pt idx="22">
                  <c:v>prop_country_id_corr</c:v>
                </c:pt>
                <c:pt idx="23">
                  <c:v>site_id_corr</c:v>
                </c:pt>
                <c:pt idx="24">
                  <c:v>saturday_night_corr</c:v>
                </c:pt>
                <c:pt idx="25">
                  <c:v>comp5_inv_corr</c:v>
                </c:pt>
                <c:pt idx="26">
                  <c:v>booking_window_corr</c:v>
                </c:pt>
                <c:pt idx="27">
                  <c:v>comp6_inv_corr</c:v>
                </c:pt>
                <c:pt idx="28">
                  <c:v>brand_bool_corr</c:v>
                </c:pt>
                <c:pt idx="29">
                  <c:v>comp7_inv_corr</c:v>
                </c:pt>
                <c:pt idx="30">
                  <c:v>children_count_corr</c:v>
                </c:pt>
                <c:pt idx="31">
                  <c:v>length_of_stay_corr</c:v>
                </c:pt>
                <c:pt idx="32">
                  <c:v>comp3_inv_corr</c:v>
                </c:pt>
                <c:pt idx="33">
                  <c:v>room_count_corr</c:v>
                </c:pt>
                <c:pt idx="34">
                  <c:v>comp1_rate_corr</c:v>
                </c:pt>
                <c:pt idx="35">
                  <c:v>comp6_rate_corr</c:v>
                </c:pt>
                <c:pt idx="36">
                  <c:v>comp7_rate_corr</c:v>
                </c:pt>
                <c:pt idx="37">
                  <c:v>comp3_rate_corr</c:v>
                </c:pt>
                <c:pt idx="38">
                  <c:v>comp2_rate_corr</c:v>
                </c:pt>
                <c:pt idx="39">
                  <c:v>comp4_rate_corr</c:v>
                </c:pt>
                <c:pt idx="40">
                  <c:v>comp5_rate_corr</c:v>
                </c:pt>
                <c:pt idx="41">
                  <c:v>comp8_rate_corr</c:v>
                </c:pt>
                <c:pt idx="42">
                  <c:v>prop_starrating_corr</c:v>
                </c:pt>
                <c:pt idx="43">
                  <c:v>prop_review_score_corr</c:v>
                </c:pt>
                <c:pt idx="44">
                  <c:v>affinity_score_corr</c:v>
                </c:pt>
                <c:pt idx="45">
                  <c:v>promotion_flag_corr</c:v>
                </c:pt>
                <c:pt idx="46">
                  <c:v>prop_location_score2_corr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2.3956077374664299E-5</c:v>
                </c:pt>
                <c:pt idx="1">
                  <c:v>6.5587163576452196E-5</c:v>
                </c:pt>
                <c:pt idx="2">
                  <c:v>1.23614008063027E-4</c:v>
                </c:pt>
                <c:pt idx="3">
                  <c:v>1.2604991220894801E-4</c:v>
                </c:pt>
                <c:pt idx="4">
                  <c:v>1.3843252295559299E-4</c:v>
                </c:pt>
                <c:pt idx="5">
                  <c:v>1.8380403037941199E-4</c:v>
                </c:pt>
                <c:pt idx="6">
                  <c:v>2.2150557402099801E-4</c:v>
                </c:pt>
                <c:pt idx="7">
                  <c:v>2.2433388204875799E-4</c:v>
                </c:pt>
                <c:pt idx="8">
                  <c:v>2.5176568750528202E-4</c:v>
                </c:pt>
                <c:pt idx="9">
                  <c:v>3.0522262250255201E-4</c:v>
                </c:pt>
                <c:pt idx="10">
                  <c:v>5.1821140961197203E-4</c:v>
                </c:pt>
                <c:pt idx="11">
                  <c:v>7.4853693730135204E-4</c:v>
                </c:pt>
                <c:pt idx="12">
                  <c:v>8.9932754085495197E-4</c:v>
                </c:pt>
                <c:pt idx="13">
                  <c:v>9.1512344117893995E-4</c:v>
                </c:pt>
                <c:pt idx="14">
                  <c:v>1.16169306005009E-3</c:v>
                </c:pt>
                <c:pt idx="15">
                  <c:v>1.3319068317451501E-3</c:v>
                </c:pt>
                <c:pt idx="16">
                  <c:v>1.84385973195486E-3</c:v>
                </c:pt>
                <c:pt idx="17">
                  <c:v>2.4033015357624301E-3</c:v>
                </c:pt>
                <c:pt idx="18">
                  <c:v>2.41380155418383E-3</c:v>
                </c:pt>
                <c:pt idx="19">
                  <c:v>2.47333641443165E-3</c:v>
                </c:pt>
                <c:pt idx="20">
                  <c:v>2.54493523123593E-3</c:v>
                </c:pt>
                <c:pt idx="21">
                  <c:v>2.6120091807901101E-3</c:v>
                </c:pt>
                <c:pt idx="22">
                  <c:v>2.6328347518863801E-3</c:v>
                </c:pt>
                <c:pt idx="23">
                  <c:v>2.7048011686784598E-3</c:v>
                </c:pt>
                <c:pt idx="24">
                  <c:v>2.7475864202766002E-3</c:v>
                </c:pt>
                <c:pt idx="25">
                  <c:v>2.8135718683266601E-3</c:v>
                </c:pt>
                <c:pt idx="26">
                  <c:v>3.9470593492246901E-3</c:v>
                </c:pt>
                <c:pt idx="27">
                  <c:v>4.3457371623152096E-3</c:v>
                </c:pt>
                <c:pt idx="28">
                  <c:v>5.4992152566445398E-3</c:v>
                </c:pt>
                <c:pt idx="29">
                  <c:v>6.1237932035561301E-3</c:v>
                </c:pt>
                <c:pt idx="30">
                  <c:v>6.62281050436691E-3</c:v>
                </c:pt>
                <c:pt idx="31">
                  <c:v>6.7079797530392501E-3</c:v>
                </c:pt>
                <c:pt idx="32">
                  <c:v>7.1964845596928801E-3</c:v>
                </c:pt>
                <c:pt idx="33">
                  <c:v>8.3374868079647401E-3</c:v>
                </c:pt>
                <c:pt idx="34">
                  <c:v>1.0564757857991099E-2</c:v>
                </c:pt>
                <c:pt idx="35">
                  <c:v>1.21333259987899E-2</c:v>
                </c:pt>
                <c:pt idx="36">
                  <c:v>1.2203506355834901E-2</c:v>
                </c:pt>
                <c:pt idx="37">
                  <c:v>1.66905364184038E-2</c:v>
                </c:pt>
                <c:pt idx="38">
                  <c:v>1.7514097242025701E-2</c:v>
                </c:pt>
                <c:pt idx="39">
                  <c:v>1.9662414507290098E-2</c:v>
                </c:pt>
                <c:pt idx="40">
                  <c:v>2.2825775343676899E-2</c:v>
                </c:pt>
                <c:pt idx="41">
                  <c:v>2.4802123361525999E-2</c:v>
                </c:pt>
                <c:pt idx="42">
                  <c:v>2.4928891170295599E-2</c:v>
                </c:pt>
                <c:pt idx="43">
                  <c:v>2.49926418929797E-2</c:v>
                </c:pt>
                <c:pt idx="44">
                  <c:v>3.9279059486486502E-2</c:v>
                </c:pt>
                <c:pt idx="45">
                  <c:v>3.99322572852965E-2</c:v>
                </c:pt>
                <c:pt idx="46">
                  <c:v>7.8592716635024706E-2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703680"/>
        <c:axId val="207704072"/>
        <c:axId val="0"/>
      </c:bar3DChart>
      <c:catAx>
        <c:axId val="2077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4072"/>
        <c:crosses val="autoZero"/>
        <c:auto val="1"/>
        <c:lblAlgn val="ctr"/>
        <c:lblOffset val="100"/>
        <c:noMultiLvlLbl val="0"/>
      </c:catAx>
      <c:valAx>
        <c:axId val="20770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0AAC-5AB8-42F6-A31E-2AAF5BD4FAC2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88F2-A4EE-43B6-9395-7DDD2BB8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million + rows, </a:t>
            </a:r>
            <a:r>
              <a:rPr lang="en-US" dirty="0" smtClean="0"/>
              <a:t>54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088F2-A4EE-43B6-9395-7DDD2BB81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Hivemall</a:t>
            </a:r>
            <a:r>
              <a:rPr lang="en-US" dirty="0" smtClean="0"/>
              <a:t> does not give output the way SAS or R would – do not know p values or variable</a:t>
            </a:r>
            <a:r>
              <a:rPr lang="en-US" baseline="0" dirty="0" smtClean="0"/>
              <a:t>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088F2-A4EE-43B6-9395-7DDD2BB81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84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6B823A-91EC-47AA-86C3-F72D0D76C0B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AC6E-8097-4A22-9CD3-302D6540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5348"/>
            <a:ext cx="8825658" cy="3329581"/>
          </a:xfrm>
        </p:spPr>
        <p:txBody>
          <a:bodyPr/>
          <a:lstStyle/>
          <a:p>
            <a:pPr algn="ctr"/>
            <a:r>
              <a:rPr lang="en-US" sz="6000" dirty="0" smtClean="0"/>
              <a:t>Ranking Expedia Hotel Bookings Using Apache Hive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701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Presented By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Group 8 </a:t>
            </a:r>
            <a:endParaRPr lang="en-US" dirty="0" smtClean="0"/>
          </a:p>
          <a:p>
            <a:pPr algn="ctr"/>
            <a:r>
              <a:rPr lang="en-US" dirty="0" err="1" smtClean="0"/>
              <a:t>Malhar</a:t>
            </a:r>
            <a:r>
              <a:rPr lang="en-US" dirty="0" smtClean="0"/>
              <a:t> Deshpande</a:t>
            </a:r>
          </a:p>
          <a:p>
            <a:pPr algn="ctr"/>
            <a:r>
              <a:rPr lang="en-US" dirty="0" smtClean="0"/>
              <a:t>Gavin </a:t>
            </a:r>
            <a:r>
              <a:rPr lang="en-US" dirty="0" err="1" smtClean="0"/>
              <a:t>McCullion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Ranking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464" y="1103298"/>
            <a:ext cx="9446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Process: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Impute mean for missing values in prop_location_score2 and </a:t>
            </a:r>
            <a:r>
              <a:rPr lang="en-US" dirty="0" err="1" smtClean="0"/>
              <a:t>prop_review_score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Take Z-score for each of our 4 ratings variables to normalize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Weight and add variables; gives an overall rating between -11.7 and 31.3 (average: 0.07)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Create training and test data sets (80%/20%)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Train model using matrix </a:t>
            </a:r>
            <a:r>
              <a:rPr lang="en-US" dirty="0" smtClean="0"/>
              <a:t>factorization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Predict on test set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Calculate mean absolute error and root mean squared error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Generate recommendations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Ranking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464" y="1103298"/>
            <a:ext cx="944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Results: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8" y="2203346"/>
            <a:ext cx="4105532" cy="827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03" y="4058100"/>
            <a:ext cx="1822979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19" y="1583137"/>
            <a:ext cx="19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MAE and RMSE: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528" y="3398538"/>
            <a:ext cx="470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Recommendations (</a:t>
            </a:r>
            <a:r>
              <a:rPr lang="en-US" dirty="0" err="1" smtClean="0"/>
              <a:t>prop_id</a:t>
            </a:r>
            <a:r>
              <a:rPr lang="en-US" dirty="0" smtClean="0"/>
              <a:t>, rating)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090" y="1867137"/>
            <a:ext cx="9446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Research other methods of feature selection for large data sets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Use more sophisticated means of imputing data to deal with missing values and improve performance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/>
              <a:t>algorithms such as random forest to predict bookings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Dig further in to variables to create better overall rating to describe </a:t>
            </a:r>
            <a:r>
              <a:rPr lang="en-US" dirty="0" smtClean="0"/>
              <a:t>properties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Implement evaluation methods such as normalized discounted </a:t>
            </a:r>
            <a:r>
              <a:rPr lang="en-US" smtClean="0"/>
              <a:t>cumulative gain.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48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256" y="1570168"/>
            <a:ext cx="5753824" cy="1395223"/>
          </a:xfrm>
        </p:spPr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464" y="1103298"/>
            <a:ext cx="94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75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03552"/>
              </p:ext>
            </p:extLst>
          </p:nvPr>
        </p:nvGraphicFramePr>
        <p:xfrm>
          <a:off x="378130" y="1419382"/>
          <a:ext cx="2126532" cy="363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 Criteria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and time of search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of Stay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 Window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Adults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Children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rooms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includes</a:t>
                      </a:r>
                      <a:r>
                        <a:rPr lang="en-US" sz="1400" baseline="0" dirty="0" smtClean="0"/>
                        <a:t> Saturday Night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0172"/>
              </p:ext>
            </p:extLst>
          </p:nvPr>
        </p:nvGraphicFramePr>
        <p:xfrm>
          <a:off x="2811228" y="1395516"/>
          <a:ext cx="2245802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5802"/>
              </a:tblGrid>
              <a:tr h="2280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 Hotel</a:t>
                      </a:r>
                      <a:r>
                        <a:rPr lang="en-US" sz="1400" baseline="0" dirty="0" smtClean="0"/>
                        <a:t> Characteristics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Hotel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Hotel Country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Rating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Review Score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Independent/Chain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Desirability Score 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Desirability</a:t>
                      </a:r>
                      <a:r>
                        <a:rPr lang="en-US" sz="1400" baseline="0" dirty="0" smtClean="0"/>
                        <a:t> Score (2)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Historical Price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14158"/>
              </p:ext>
            </p:extLst>
          </p:nvPr>
        </p:nvGraphicFramePr>
        <p:xfrm>
          <a:off x="5430741" y="1391478"/>
          <a:ext cx="1661823" cy="3433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823"/>
              </a:tblGrid>
              <a:tr h="5426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Dynamic Hotel</a:t>
                      </a:r>
                      <a:r>
                        <a:rPr lang="en-US" sz="1400" baseline="0" dirty="0" smtClean="0"/>
                        <a:t> Characteristics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 Position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Promotion Flag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 of Click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Clicked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Booked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Value of Transaction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8658"/>
              </p:ext>
            </p:extLst>
          </p:nvPr>
        </p:nvGraphicFramePr>
        <p:xfrm>
          <a:off x="7370858" y="1415331"/>
          <a:ext cx="2057621" cy="200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621"/>
              </a:tblGrid>
              <a:tr h="4551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Visitor Information/History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Visitor Country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r>
                        <a:rPr lang="en-US" sz="1400" baseline="0" dirty="0" smtClean="0"/>
                        <a:t> From Hotel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r>
                        <a:rPr lang="en-US" sz="1400" baseline="0" dirty="0" smtClean="0"/>
                        <a:t> Star Rating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Price per Night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28960"/>
              </p:ext>
            </p:extLst>
          </p:nvPr>
        </p:nvGraphicFramePr>
        <p:xfrm>
          <a:off x="9852051" y="1407974"/>
          <a:ext cx="1739569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95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Competitor Information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vs Expedia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</a:t>
                      </a:r>
                      <a:r>
                        <a:rPr lang="en-US" sz="1400" baseline="0" dirty="0" smtClean="0"/>
                        <a:t> availability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Difference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708289"/>
              </p:ext>
            </p:extLst>
          </p:nvPr>
        </p:nvGraphicFramePr>
        <p:xfrm>
          <a:off x="1011927" y="836875"/>
          <a:ext cx="913447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38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Selected Features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85098"/>
              </p:ext>
            </p:extLst>
          </p:nvPr>
        </p:nvGraphicFramePr>
        <p:xfrm>
          <a:off x="346325" y="1344198"/>
          <a:ext cx="2126532" cy="35916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532"/>
              </a:tblGrid>
              <a:tr h="47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 Criteria</a:t>
                      </a:r>
                      <a:endParaRPr lang="en-US" sz="1400" dirty="0"/>
                    </a:p>
                  </a:txBody>
                  <a:tcPr/>
                </a:tc>
              </a:tr>
              <a:tr h="503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and time of search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of Stay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 Window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Adults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Children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46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rooms 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3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includes</a:t>
                      </a:r>
                      <a:r>
                        <a:rPr lang="en-US" sz="1400" baseline="0" dirty="0" smtClean="0"/>
                        <a:t> Saturday Night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36421"/>
              </p:ext>
            </p:extLst>
          </p:nvPr>
        </p:nvGraphicFramePr>
        <p:xfrm>
          <a:off x="2811228" y="1395516"/>
          <a:ext cx="2245802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5802"/>
              </a:tblGrid>
              <a:tr h="2280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 Hotel</a:t>
                      </a:r>
                      <a:r>
                        <a:rPr lang="en-US" sz="1400" baseline="0" dirty="0" smtClean="0"/>
                        <a:t> Characteristics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Hotel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Hotel Country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Rating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Review Score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Independent/Chain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Desirability Score (1)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Desirability</a:t>
                      </a:r>
                      <a:r>
                        <a:rPr lang="en-US" sz="1400" baseline="0" dirty="0" smtClean="0"/>
                        <a:t> Score (2)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Historical Price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78553"/>
              </p:ext>
            </p:extLst>
          </p:nvPr>
        </p:nvGraphicFramePr>
        <p:xfrm>
          <a:off x="5430741" y="1391478"/>
          <a:ext cx="1661823" cy="3433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823"/>
              </a:tblGrid>
              <a:tr h="5426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Dynamic Hotel</a:t>
                      </a:r>
                      <a:r>
                        <a:rPr lang="en-US" sz="1400" baseline="0" dirty="0" smtClean="0"/>
                        <a:t> Characteristics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 Position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Promotion Flag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 of Click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Clicked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Booked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Value of Transaction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43052"/>
              </p:ext>
            </p:extLst>
          </p:nvPr>
        </p:nvGraphicFramePr>
        <p:xfrm>
          <a:off x="7370858" y="1415331"/>
          <a:ext cx="2057621" cy="200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621"/>
              </a:tblGrid>
              <a:tr h="4551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Visitor Information/History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Visitor Country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r>
                        <a:rPr lang="en-US" sz="1400" baseline="0" dirty="0" smtClean="0"/>
                        <a:t> From Hotel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r>
                        <a:rPr lang="en-US" sz="1400" baseline="0" dirty="0" smtClean="0"/>
                        <a:t> Star Rating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Price per Night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00319"/>
              </p:ext>
            </p:extLst>
          </p:nvPr>
        </p:nvGraphicFramePr>
        <p:xfrm>
          <a:off x="9852051" y="1407974"/>
          <a:ext cx="1739569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95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Competitor Information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vs Expedia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</a:t>
                      </a:r>
                      <a:r>
                        <a:rPr lang="en-US" sz="1400" baseline="0" dirty="0" smtClean="0"/>
                        <a:t> availability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Difference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617" y="1137037"/>
            <a:ext cx="9446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logistic regression model to predict bookings and assess variable importance. Use this information to create custom user recommendations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Employ </a:t>
            </a:r>
            <a:r>
              <a:rPr lang="en-US" dirty="0" err="1" smtClean="0"/>
              <a:t>Hivemall</a:t>
            </a:r>
            <a:r>
              <a:rPr lang="en-US" dirty="0" smtClean="0"/>
              <a:t> machine learning library: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-   Developed in 2013 by National Institute of Advanced Industrial Science </a:t>
            </a:r>
          </a:p>
          <a:p>
            <a:pPr lvl="1"/>
            <a:r>
              <a:rPr lang="en-US" dirty="0" smtClean="0"/>
              <a:t>    and Technology in Japan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smtClean="0"/>
              <a:t>Available to public since 2014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smtClean="0"/>
              <a:t>Requires less programming knowledge than approaches such as Mahout</a:t>
            </a:r>
          </a:p>
          <a:p>
            <a:pPr lvl="1"/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Due to young age, very little documentation available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68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617" y="1137037"/>
            <a:ext cx="94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Uses Compressed Row Storage for input (sparse matrix format)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6" name="Picture 2" descr="http://netlib.org/linalg/html_templates/_22900_equation266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72" y="1872474"/>
            <a:ext cx="52768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tlib.org/linalg/html_templates/_22900_tabular267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47" y="3337763"/>
            <a:ext cx="46863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etlib.org/linalg/html_templates/_22900_tabular268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11" y="3977512"/>
            <a:ext cx="2762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1605" y="6368535"/>
            <a:ext cx="753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Images courtesy of http://netlib.org/linalg/html_templates/node91.html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2157729"/>
            <a:ext cx="4905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each nonzero element in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column index in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location of the value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291" y="1137037"/>
            <a:ext cx="94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Process: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2067" y="1625889"/>
            <a:ext cx="4905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features into new table and export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to compressed row storage format using python script; further preparation using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Re-upload into HDFS and create training and test sets (80%/20%)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algorithm on 80%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predictions on 20% testing data, and evaluate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291" y="1137037"/>
            <a:ext cx="94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Results:</a:t>
            </a:r>
          </a:p>
          <a:p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6" y="1162675"/>
            <a:ext cx="6985946" cy="219891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008120" y="2133947"/>
            <a:ext cx="1657884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291" y="3631963"/>
            <a:ext cx="884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Seems a little too good?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0871" y="4101981"/>
            <a:ext cx="742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After </a:t>
            </a:r>
            <a:r>
              <a:rPr lang="en-US" dirty="0"/>
              <a:t>running through R, realized that logistic regression predicts </a:t>
            </a:r>
            <a:r>
              <a:rPr lang="en-US" dirty="0" smtClean="0"/>
              <a:t>every </a:t>
            </a:r>
            <a:r>
              <a:rPr lang="en-US" dirty="0"/>
              <a:t>response as false; penalized regression does the same.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871" y="5025311"/>
            <a:ext cx="782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Decreasing </a:t>
            </a:r>
            <a:r>
              <a:rPr lang="en-US" dirty="0"/>
              <a:t>threshold for true predictions raises overall error, but </a:t>
            </a:r>
            <a:endParaRPr lang="en-US" dirty="0" smtClean="0"/>
          </a:p>
          <a:p>
            <a:r>
              <a:rPr lang="en-US" dirty="0" smtClean="0"/>
              <a:t>     reduces </a:t>
            </a:r>
            <a:r>
              <a:rPr lang="en-US" dirty="0" smtClean="0"/>
              <a:t>false negatives.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8" y="245984"/>
            <a:ext cx="9404723" cy="819491"/>
          </a:xfrm>
        </p:spPr>
        <p:txBody>
          <a:bodyPr/>
          <a:lstStyle/>
          <a:p>
            <a:r>
              <a:rPr lang="en-US" dirty="0" smtClean="0"/>
              <a:t>Ranking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5536883"/>
            <a:ext cx="1323915" cy="122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5808121"/>
            <a:ext cx="2136181" cy="9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655" y="1065475"/>
            <a:ext cx="94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does reveal some variable importance ranking: 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49" y="1663178"/>
            <a:ext cx="2591162" cy="1590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121" y="3503776"/>
            <a:ext cx="8340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use the four variables related to the actual hotel properties available to create custom user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will be weighted by relative importance:</a:t>
            </a:r>
          </a:p>
          <a:p>
            <a:r>
              <a:rPr lang="en-US" dirty="0" smtClean="0"/>
              <a:t>                  4 * prop_location_score2  + 2 * </a:t>
            </a:r>
            <a:r>
              <a:rPr lang="en-US" dirty="0" err="1" smtClean="0"/>
              <a:t>promotional_flag</a:t>
            </a:r>
            <a:r>
              <a:rPr lang="en-US" dirty="0" smtClean="0"/>
              <a:t> +             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prop_review_score</a:t>
            </a:r>
            <a:r>
              <a:rPr lang="en-US" dirty="0" smtClean="0"/>
              <a:t> + 0.5 * </a:t>
            </a:r>
            <a:r>
              <a:rPr lang="en-US" dirty="0" err="1" smtClean="0"/>
              <a:t>prop_starrating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428" y="2563738"/>
            <a:ext cx="2663883" cy="564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503</TotalTime>
  <Words>619</Words>
  <Application>Microsoft Office PowerPoint</Application>
  <PresentationFormat>Widescreen</PresentationFormat>
  <Paragraphs>167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Ranking Expedia Hotel Bookings Using Apache Hive</vt:lpstr>
      <vt:lpstr>Our Dataset</vt:lpstr>
      <vt:lpstr>Feature Selection</vt:lpstr>
      <vt:lpstr>Selected Features</vt:lpstr>
      <vt:lpstr>Approach</vt:lpstr>
      <vt:lpstr>Logistic Regression</vt:lpstr>
      <vt:lpstr>Logistic Regression</vt:lpstr>
      <vt:lpstr>Logistic Regression</vt:lpstr>
      <vt:lpstr>Ranking Model</vt:lpstr>
      <vt:lpstr>Ranking Model</vt:lpstr>
      <vt:lpstr>Ranking Model</vt:lpstr>
      <vt:lpstr>Future Considerations</vt:lpstr>
      <vt:lpstr>Questions?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Expedia Hotel Bookings Using Hive</dc:title>
  <dc:creator>Mccullion,Gavin</dc:creator>
  <cp:lastModifiedBy>Mccullion,Gavin</cp:lastModifiedBy>
  <cp:revision>24</cp:revision>
  <dcterms:created xsi:type="dcterms:W3CDTF">2015-08-22T20:32:14Z</dcterms:created>
  <dcterms:modified xsi:type="dcterms:W3CDTF">2015-08-26T21:51:11Z</dcterms:modified>
</cp:coreProperties>
</file>