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1"/>
  </p:sldMasterIdLst>
  <p:notesMasterIdLst>
    <p:notesMasterId r:id="rId27"/>
  </p:notesMasterIdLst>
  <p:sldIdLst>
    <p:sldId id="256" r:id="rId2"/>
    <p:sldId id="279" r:id="rId3"/>
    <p:sldId id="257" r:id="rId4"/>
    <p:sldId id="258" r:id="rId5"/>
    <p:sldId id="259" r:id="rId6"/>
    <p:sldId id="260" r:id="rId7"/>
    <p:sldId id="261" r:id="rId8"/>
    <p:sldId id="262" r:id="rId9"/>
    <p:sldId id="263" r:id="rId10"/>
    <p:sldId id="266" r:id="rId11"/>
    <p:sldId id="264" r:id="rId12"/>
    <p:sldId id="265" r:id="rId13"/>
    <p:sldId id="277" r:id="rId14"/>
    <p:sldId id="267" r:id="rId15"/>
    <p:sldId id="268" r:id="rId16"/>
    <p:sldId id="269" r:id="rId17"/>
    <p:sldId id="281" r:id="rId18"/>
    <p:sldId id="271" r:id="rId19"/>
    <p:sldId id="272" r:id="rId20"/>
    <p:sldId id="273" r:id="rId21"/>
    <p:sldId id="280" r:id="rId22"/>
    <p:sldId id="274" r:id="rId23"/>
    <p:sldId id="275" r:id="rId24"/>
    <p:sldId id="278"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4189" autoAdjust="0"/>
  </p:normalViewPr>
  <p:slideViewPr>
    <p:cSldViewPr snapToGrid="0">
      <p:cViewPr varScale="1">
        <p:scale>
          <a:sx n="102" d="100"/>
          <a:sy n="102" d="100"/>
        </p:scale>
        <p:origin x="840" y="108"/>
      </p:cViewPr>
      <p:guideLst>
        <p:guide orient="horz" pos="2160"/>
        <p:guide pos="3840"/>
      </p:guideLst>
    </p:cSldViewPr>
  </p:slideViewPr>
  <p:notesTextViewPr>
    <p:cViewPr>
      <p:scale>
        <a:sx n="1" d="1"/>
        <a:sy n="1" d="1"/>
      </p:scale>
      <p:origin x="0" y="-45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9E8DB1-C342-9E46-9111-D133BFF7C4B9}" type="datetimeFigureOut">
              <a:rPr lang="en-US" smtClean="0"/>
              <a:t>6/9/2015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A6165-E301-8545-ADA7-A9A68EC72F35}" type="slidenum">
              <a:rPr lang="en-US" smtClean="0"/>
              <a:t>‹#›</a:t>
            </a:fld>
            <a:endParaRPr lang="en-US"/>
          </a:p>
        </p:txBody>
      </p:sp>
    </p:spTree>
    <p:extLst>
      <p:ext uri="{BB962C8B-B14F-4D97-AF65-F5344CB8AC3E}">
        <p14:creationId xmlns:p14="http://schemas.microsoft.com/office/powerpoint/2010/main" val="329064378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Interaction terms age</a:t>
            </a:r>
            <a:r>
              <a:rPr lang="en-US" baseline="0" dirty="0" smtClean="0"/>
              <a:t> and rate plan had 3 pairs interacting</a:t>
            </a:r>
            <a:endParaRPr lang="en-US" dirty="0"/>
          </a:p>
        </p:txBody>
      </p:sp>
      <p:sp>
        <p:nvSpPr>
          <p:cNvPr id="4" name="Slide Number Placeholder 3"/>
          <p:cNvSpPr>
            <a:spLocks noGrp="1"/>
          </p:cNvSpPr>
          <p:nvPr>
            <p:ph type="sldNum" sz="quarter" idx="10"/>
          </p:nvPr>
        </p:nvSpPr>
        <p:spPr/>
        <p:txBody>
          <a:bodyPr/>
          <a:lstStyle/>
          <a:p>
            <a:fld id="{B0FA6165-E301-8545-ADA7-A9A68EC72F35}" type="slidenum">
              <a:rPr lang="en-US" smtClean="0"/>
              <a:t>10</a:t>
            </a:fld>
            <a:endParaRPr lang="en-US"/>
          </a:p>
        </p:txBody>
      </p:sp>
    </p:spTree>
    <p:extLst>
      <p:ext uri="{BB962C8B-B14F-4D97-AF65-F5344CB8AC3E}">
        <p14:creationId xmlns:p14="http://schemas.microsoft.com/office/powerpoint/2010/main" val="2095129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Cross validation is extremely important</a:t>
            </a:r>
          </a:p>
          <a:p>
            <a:r>
              <a:rPr lang="en-US" sz="1200" kern="1200" dirty="0" smtClean="0">
                <a:solidFill>
                  <a:schemeClr val="tx1"/>
                </a:solidFill>
                <a:effectLst/>
                <a:latin typeface="+mn-lt"/>
                <a:ea typeface="+mn-ea"/>
                <a:cs typeface="+mn-cs"/>
              </a:rPr>
              <a:t>Though we haven’t got a chance to cross validate every model in our project, we relied on cross validation result to identify optimal parameters. It has significantly improved our efficiency in model testing and it’s proven to be very reliable as to accuracy rate.  </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Better understanding of R Packages</a:t>
            </a:r>
          </a:p>
          <a:p>
            <a:r>
              <a:rPr lang="en-US" sz="1200" kern="1200" dirty="0" smtClean="0">
                <a:solidFill>
                  <a:schemeClr val="tx1"/>
                </a:solidFill>
                <a:effectLst/>
                <a:latin typeface="+mn-lt"/>
                <a:ea typeface="+mn-ea"/>
                <a:cs typeface="+mn-cs"/>
              </a:rPr>
              <a:t>Since R packages are open-sourced and written by so many different people, it’s very important for us beginners to learn and understand the most common and reliable packages for each data mining technique.  Being unfamiliar with all the functions and objects made our coding process very time-consuming.  We wish we could have done more practices with these packages before start using them on large-scale data. </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Stay efficient with large dataset </a:t>
            </a:r>
          </a:p>
          <a:p>
            <a:r>
              <a:rPr lang="en-US" sz="1200" kern="1200" dirty="0" smtClean="0">
                <a:solidFill>
                  <a:schemeClr val="tx1"/>
                </a:solidFill>
                <a:effectLst/>
                <a:latin typeface="+mn-lt"/>
                <a:ea typeface="+mn-ea"/>
                <a:cs typeface="+mn-cs"/>
              </a:rPr>
              <a:t>Last but not least, the number one issue we faced in our project is efficiency. With no experience in large-scale data, we found it extremely inefficient to try out models on the full dataset with traditional methodologies.   Sampling data in support vector machine has helped us solve the efficiency issue and should be considered as a best practice in future data mining project.</a:t>
            </a:r>
          </a:p>
          <a:p>
            <a:endParaRPr lang="en-US" dirty="0"/>
          </a:p>
        </p:txBody>
      </p:sp>
      <p:sp>
        <p:nvSpPr>
          <p:cNvPr id="4" name="Slide Number Placeholder 3"/>
          <p:cNvSpPr>
            <a:spLocks noGrp="1"/>
          </p:cNvSpPr>
          <p:nvPr>
            <p:ph type="sldNum" sz="quarter" idx="10"/>
          </p:nvPr>
        </p:nvSpPr>
        <p:spPr/>
        <p:txBody>
          <a:bodyPr/>
          <a:lstStyle/>
          <a:p>
            <a:fld id="{B0FA6165-E301-8545-ADA7-A9A68EC72F35}" type="slidenum">
              <a:rPr lang="en-US" smtClean="0"/>
              <a:t>24</a:t>
            </a:fld>
            <a:endParaRPr lang="en-US"/>
          </a:p>
        </p:txBody>
      </p:sp>
    </p:spTree>
    <p:extLst>
      <p:ext uri="{BB962C8B-B14F-4D97-AF65-F5344CB8AC3E}">
        <p14:creationId xmlns:p14="http://schemas.microsoft.com/office/powerpoint/2010/main" val="640562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A6165-E301-8545-ADA7-A9A68EC72F35}" type="slidenum">
              <a:rPr lang="en-US" smtClean="0"/>
              <a:t>13</a:t>
            </a:fld>
            <a:endParaRPr lang="en-US"/>
          </a:p>
        </p:txBody>
      </p:sp>
    </p:spTree>
    <p:extLst>
      <p:ext uri="{BB962C8B-B14F-4D97-AF65-F5344CB8AC3E}">
        <p14:creationId xmlns:p14="http://schemas.microsoft.com/office/powerpoint/2010/main" val="2638482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Find the best </a:t>
            </a:r>
            <a:r>
              <a:rPr lang="en-US" sz="1200" kern="1200" dirty="0" err="1" smtClean="0">
                <a:solidFill>
                  <a:schemeClr val="tx1"/>
                </a:solidFill>
                <a:effectLst/>
                <a:latin typeface="+mn-lt"/>
                <a:ea typeface="+mn-ea"/>
                <a:cs typeface="+mn-cs"/>
              </a:rPr>
              <a:t>cp</a:t>
            </a:r>
            <a:r>
              <a:rPr lang="en-US" sz="1200" kern="1200" dirty="0" smtClean="0">
                <a:solidFill>
                  <a:schemeClr val="tx1"/>
                </a:solidFill>
                <a:effectLst/>
                <a:latin typeface="+mn-lt"/>
                <a:ea typeface="+mn-ea"/>
                <a:cs typeface="+mn-cs"/>
              </a:rPr>
              <a:t> level=0.01</a:t>
            </a:r>
            <a:r>
              <a:rPr lang="en-US" sz="1200" kern="1200" baseline="0" dirty="0" smtClean="0">
                <a:solidFill>
                  <a:schemeClr val="tx1"/>
                </a:solidFill>
                <a:effectLst/>
                <a:latin typeface="+mn-lt"/>
                <a:ea typeface="+mn-ea"/>
                <a:cs typeface="+mn-cs"/>
              </a:rPr>
              <a:t> , tested multiple </a:t>
            </a:r>
            <a:r>
              <a:rPr lang="en-US" sz="1200" kern="1200" baseline="0" dirty="0" err="1" smtClean="0">
                <a:solidFill>
                  <a:schemeClr val="tx1"/>
                </a:solidFill>
                <a:effectLst/>
                <a:latin typeface="+mn-lt"/>
                <a:ea typeface="+mn-ea"/>
                <a:cs typeface="+mn-cs"/>
              </a:rPr>
              <a:t>minsplit</a:t>
            </a:r>
            <a:r>
              <a:rPr lang="en-US" sz="1200" kern="1200" baseline="0" dirty="0" smtClean="0">
                <a:solidFill>
                  <a:schemeClr val="tx1"/>
                </a:solidFill>
                <a:effectLst/>
                <a:latin typeface="+mn-lt"/>
                <a:ea typeface="+mn-ea"/>
                <a:cs typeface="+mn-cs"/>
              </a:rPr>
              <a:t> and </a:t>
            </a:r>
            <a:r>
              <a:rPr lang="en-US" sz="1200" kern="1200" baseline="0" dirty="0" err="1" smtClean="0">
                <a:solidFill>
                  <a:schemeClr val="tx1"/>
                </a:solidFill>
                <a:effectLst/>
                <a:latin typeface="+mn-lt"/>
                <a:ea typeface="+mn-ea"/>
                <a:cs typeface="+mn-cs"/>
              </a:rPr>
              <a:t>minbucket</a:t>
            </a:r>
            <a:r>
              <a:rPr lang="en-US" sz="1200" kern="1200" baseline="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As to the our new dataset (without dates), the tree plot revealed that five variables were selected in the order of importance – </a:t>
            </a:r>
            <a:r>
              <a:rPr lang="en-US" sz="1200" kern="1200" dirty="0" err="1" smtClean="0">
                <a:solidFill>
                  <a:schemeClr val="tx1"/>
                </a:solidFill>
                <a:effectLst/>
                <a:latin typeface="+mn-lt"/>
                <a:ea typeface="+mn-ea"/>
                <a:cs typeface="+mn-cs"/>
              </a:rPr>
              <a:t>rate_plan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contract_fee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credit_approval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tot_open_amt</a:t>
            </a:r>
            <a:r>
              <a:rPr lang="en-US" sz="1200" kern="1200" dirty="0" smtClean="0">
                <a:solidFill>
                  <a:schemeClr val="tx1"/>
                </a:solidFill>
                <a:effectLst/>
                <a:latin typeface="+mn-lt"/>
                <a:ea typeface="+mn-ea"/>
                <a:cs typeface="+mn-cs"/>
              </a:rPr>
              <a:t>, and number of invoice.  Based on the tree, we may be able to conclude that customers who have unpaid balance, fewer credit approval services, and stay with the company for a long time (more than 29 invoices) are more likely to be churners. </a:t>
            </a:r>
          </a:p>
          <a:p>
            <a:endParaRPr lang="en-US" dirty="0"/>
          </a:p>
        </p:txBody>
      </p:sp>
      <p:sp>
        <p:nvSpPr>
          <p:cNvPr id="4" name="Slide Number Placeholder 3"/>
          <p:cNvSpPr>
            <a:spLocks noGrp="1"/>
          </p:cNvSpPr>
          <p:nvPr>
            <p:ph type="sldNum" sz="quarter" idx="10"/>
          </p:nvPr>
        </p:nvSpPr>
        <p:spPr/>
        <p:txBody>
          <a:bodyPr/>
          <a:lstStyle/>
          <a:p>
            <a:fld id="{B0FA6165-E301-8545-ADA7-A9A68EC72F35}" type="slidenum">
              <a:rPr lang="en-US" smtClean="0"/>
              <a:t>15</a:t>
            </a:fld>
            <a:endParaRPr lang="en-US"/>
          </a:p>
        </p:txBody>
      </p:sp>
    </p:spTree>
    <p:extLst>
      <p:ext uri="{BB962C8B-B14F-4D97-AF65-F5344CB8AC3E}">
        <p14:creationId xmlns:p14="http://schemas.microsoft.com/office/powerpoint/2010/main" val="1458338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Important variables</a:t>
            </a:r>
          </a:p>
          <a:p>
            <a:r>
              <a:rPr lang="en-US" dirty="0" smtClean="0"/>
              <a:t> </a:t>
            </a:r>
            <a:r>
              <a:rPr lang="en-US" dirty="0" err="1" smtClean="0"/>
              <a:t>tot_open_amt</a:t>
            </a:r>
            <a:r>
              <a:rPr lang="en-US" dirty="0" smtClean="0"/>
              <a:t>,  </a:t>
            </a:r>
            <a:r>
              <a:rPr lang="en-US" dirty="0" err="1" smtClean="0"/>
              <a:t>credit_approva</a:t>
            </a:r>
            <a:r>
              <a:rPr lang="en-US" dirty="0" smtClean="0"/>
              <a:t>, l </a:t>
            </a:r>
            <a:r>
              <a:rPr lang="en-US" dirty="0" err="1" smtClean="0"/>
              <a:t>rate_plan</a:t>
            </a:r>
            <a:r>
              <a:rPr lang="en-US" dirty="0" smtClean="0"/>
              <a:t>,  </a:t>
            </a:r>
            <a:r>
              <a:rPr lang="en-US" dirty="0" err="1" smtClean="0"/>
              <a:t>tot_invoice_amt</a:t>
            </a:r>
            <a:r>
              <a:rPr lang="en-US" dirty="0" smtClean="0"/>
              <a:t>, </a:t>
            </a:r>
            <a:r>
              <a:rPr lang="en-US" dirty="0" err="1" smtClean="0"/>
              <a:t>tot_invoice_amt</a:t>
            </a:r>
            <a:endParaRPr lang="en-US" dirty="0"/>
          </a:p>
        </p:txBody>
      </p:sp>
      <p:sp>
        <p:nvSpPr>
          <p:cNvPr id="4" name="Slide Number Placeholder 3"/>
          <p:cNvSpPr>
            <a:spLocks noGrp="1"/>
          </p:cNvSpPr>
          <p:nvPr>
            <p:ph type="sldNum" sz="quarter" idx="10"/>
          </p:nvPr>
        </p:nvSpPr>
        <p:spPr/>
        <p:txBody>
          <a:bodyPr/>
          <a:lstStyle/>
          <a:p>
            <a:fld id="{B0FA6165-E301-8545-ADA7-A9A68EC72F35}" type="slidenum">
              <a:rPr lang="en-US" smtClean="0"/>
              <a:t>16</a:t>
            </a:fld>
            <a:endParaRPr lang="en-US"/>
          </a:p>
        </p:txBody>
      </p:sp>
    </p:spTree>
    <p:extLst>
      <p:ext uri="{BB962C8B-B14F-4D97-AF65-F5344CB8AC3E}">
        <p14:creationId xmlns:p14="http://schemas.microsoft.com/office/powerpoint/2010/main" val="2916577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B0FA6165-E301-8545-ADA7-A9A68EC72F35}" type="slidenum">
              <a:rPr lang="en-US" smtClean="0"/>
              <a:t>17</a:t>
            </a:fld>
            <a:endParaRPr lang="en-US"/>
          </a:p>
        </p:txBody>
      </p:sp>
    </p:spTree>
    <p:extLst>
      <p:ext uri="{BB962C8B-B14F-4D97-AF65-F5344CB8AC3E}">
        <p14:creationId xmlns:p14="http://schemas.microsoft.com/office/powerpoint/2010/main" val="4186631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GLM net was unable to provide variance inflation factor analysis.</a:t>
            </a:r>
            <a:endParaRPr lang="en-US" dirty="0"/>
          </a:p>
        </p:txBody>
      </p:sp>
      <p:sp>
        <p:nvSpPr>
          <p:cNvPr id="4" name="Slide Number Placeholder 3"/>
          <p:cNvSpPr>
            <a:spLocks noGrp="1"/>
          </p:cNvSpPr>
          <p:nvPr>
            <p:ph type="sldNum" sz="quarter" idx="10"/>
          </p:nvPr>
        </p:nvSpPr>
        <p:spPr/>
        <p:txBody>
          <a:bodyPr/>
          <a:lstStyle/>
          <a:p>
            <a:fld id="{B0FA6165-E301-8545-ADA7-A9A68EC72F35}" type="slidenum">
              <a:rPr lang="en-US" smtClean="0"/>
              <a:t>18</a:t>
            </a:fld>
            <a:endParaRPr lang="en-US"/>
          </a:p>
        </p:txBody>
      </p:sp>
    </p:spTree>
    <p:extLst>
      <p:ext uri="{BB962C8B-B14F-4D97-AF65-F5344CB8AC3E}">
        <p14:creationId xmlns:p14="http://schemas.microsoft.com/office/powerpoint/2010/main" val="2491313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Mtry</a:t>
            </a:r>
            <a:r>
              <a:rPr lang="en-US" baseline="0" dirty="0" smtClean="0"/>
              <a:t> function helped us automate the parameter testing process. </a:t>
            </a:r>
          </a:p>
          <a:p>
            <a:r>
              <a:rPr lang="en-US" baseline="0" dirty="0" smtClean="0"/>
              <a:t>500 trees works better . (large dataset requires more trees), if we had time, we should also test out 1000 trees. </a:t>
            </a:r>
          </a:p>
          <a:p>
            <a:r>
              <a:rPr lang="en-US" baseline="0" dirty="0" smtClean="0"/>
              <a:t>Out of bag errors is the RF version’s cross validation.  </a:t>
            </a:r>
          </a:p>
          <a:p>
            <a:endParaRPr lang="en-US" dirty="0" smtClean="0"/>
          </a:p>
          <a:p>
            <a:r>
              <a:rPr lang="en-US" dirty="0" smtClean="0"/>
              <a:t>Best model </a:t>
            </a:r>
            <a:r>
              <a:rPr lang="en-US" baseline="0" dirty="0" smtClean="0"/>
              <a:t> Reason</a:t>
            </a:r>
          </a:p>
          <a:p>
            <a:r>
              <a:rPr lang="en-US" baseline="0" dirty="0" smtClean="0"/>
              <a:t>- Random forest works well with categorical data, and it ‘s an advanced decision tree, avoid </a:t>
            </a:r>
            <a:r>
              <a:rPr lang="en-US" baseline="0" dirty="0" err="1" smtClean="0"/>
              <a:t>overfitting</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B0FA6165-E301-8545-ADA7-A9A68EC72F35}" type="slidenum">
              <a:rPr lang="en-US" smtClean="0"/>
              <a:t>19</a:t>
            </a:fld>
            <a:endParaRPr lang="en-US"/>
          </a:p>
        </p:txBody>
      </p:sp>
    </p:spTree>
    <p:extLst>
      <p:ext uri="{BB962C8B-B14F-4D97-AF65-F5344CB8AC3E}">
        <p14:creationId xmlns:p14="http://schemas.microsoft.com/office/powerpoint/2010/main" val="829672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Results</a:t>
            </a:r>
            <a:r>
              <a:rPr lang="en-US" baseline="0" dirty="0" smtClean="0"/>
              <a:t> across our top 3 models</a:t>
            </a:r>
            <a:endParaRPr lang="en-US" dirty="0" smtClean="0"/>
          </a:p>
          <a:p>
            <a:r>
              <a:rPr lang="en-US" dirty="0" smtClean="0"/>
              <a:t>Important</a:t>
            </a:r>
            <a:r>
              <a:rPr lang="en-US" baseline="0" dirty="0" smtClean="0"/>
              <a:t> variables are consistent across all models </a:t>
            </a:r>
            <a:endParaRPr lang="en-US" dirty="0"/>
          </a:p>
        </p:txBody>
      </p:sp>
      <p:sp>
        <p:nvSpPr>
          <p:cNvPr id="4" name="Slide Number Placeholder 3"/>
          <p:cNvSpPr>
            <a:spLocks noGrp="1"/>
          </p:cNvSpPr>
          <p:nvPr>
            <p:ph type="sldNum" sz="quarter" idx="10"/>
          </p:nvPr>
        </p:nvSpPr>
        <p:spPr/>
        <p:txBody>
          <a:bodyPr/>
          <a:lstStyle/>
          <a:p>
            <a:fld id="{B0FA6165-E301-8545-ADA7-A9A68EC72F35}" type="slidenum">
              <a:rPr lang="en-US" smtClean="0"/>
              <a:t>20</a:t>
            </a:fld>
            <a:endParaRPr lang="en-US"/>
          </a:p>
        </p:txBody>
      </p:sp>
    </p:spTree>
    <p:extLst>
      <p:ext uri="{BB962C8B-B14F-4D97-AF65-F5344CB8AC3E}">
        <p14:creationId xmlns:p14="http://schemas.microsoft.com/office/powerpoint/2010/main" val="3200875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ROC curve measure how well</a:t>
            </a:r>
            <a:r>
              <a:rPr lang="en-US" baseline="0" dirty="0" smtClean="0"/>
              <a:t> the model predict true positives. </a:t>
            </a:r>
            <a:endParaRPr lang="en-US" dirty="0" smtClean="0"/>
          </a:p>
          <a:p>
            <a:r>
              <a:rPr lang="en-US" dirty="0" smtClean="0"/>
              <a:t>F-measure</a:t>
            </a:r>
            <a:r>
              <a:rPr lang="en-US" baseline="0" dirty="0" smtClean="0"/>
              <a:t> is a parameter to measure the balance between Precision and Recall in confusion matrix</a:t>
            </a:r>
          </a:p>
          <a:p>
            <a:endParaRPr lang="en-US" dirty="0"/>
          </a:p>
        </p:txBody>
      </p:sp>
      <p:sp>
        <p:nvSpPr>
          <p:cNvPr id="4" name="Slide Number Placeholder 3"/>
          <p:cNvSpPr>
            <a:spLocks noGrp="1"/>
          </p:cNvSpPr>
          <p:nvPr>
            <p:ph type="sldNum" sz="quarter" idx="10"/>
          </p:nvPr>
        </p:nvSpPr>
        <p:spPr/>
        <p:txBody>
          <a:bodyPr/>
          <a:lstStyle/>
          <a:p>
            <a:fld id="{B0FA6165-E301-8545-ADA7-A9A68EC72F35}" type="slidenum">
              <a:rPr lang="en-US" smtClean="0"/>
              <a:t>21</a:t>
            </a:fld>
            <a:endParaRPr lang="en-US"/>
          </a:p>
        </p:txBody>
      </p:sp>
    </p:spTree>
    <p:extLst>
      <p:ext uri="{BB962C8B-B14F-4D97-AF65-F5344CB8AC3E}">
        <p14:creationId xmlns:p14="http://schemas.microsoft.com/office/powerpoint/2010/main" val="384342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649164" y="411480"/>
            <a:ext cx="10893672" cy="6035040"/>
            <a:chOff x="486873" y="411480"/>
            <a:chExt cx="8170254" cy="6035040"/>
          </a:xfrm>
        </p:grpSpPr>
        <p:sp>
          <p:nvSpPr>
            <p:cNvPr id="8" name="Rectangle 7"/>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4"/>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219200" y="1123950"/>
            <a:ext cx="9789584" cy="1924050"/>
          </a:xfrm>
        </p:spPr>
        <p:txBody>
          <a:bodyPr anchor="b" anchorCtr="0">
            <a:noAutofit/>
          </a:bodyPr>
          <a:lstStyle>
            <a:lvl1pPr>
              <a:defRPr sz="5400" kern="1200">
                <a:solidFill>
                  <a:schemeClr val="tx1">
                    <a:lumMod val="75000"/>
                    <a:lumOff val="25000"/>
                  </a:schemeClr>
                </a:solidFill>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1219200" y="3429000"/>
            <a:ext cx="9789584"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764988" y="6122895"/>
            <a:ext cx="2844800" cy="259317"/>
          </a:xfrm>
        </p:spPr>
        <p:txBody>
          <a:bodyPr/>
          <a:lstStyle/>
          <a:p>
            <a:fld id="{01EA40A7-9E00-4FEE-8189-9E4B43179027}" type="datetimeFigureOut">
              <a:rPr lang="en-US" smtClean="0"/>
              <a:t>6/9/2015</a:t>
            </a:fld>
            <a:endParaRPr lang="en-US"/>
          </a:p>
        </p:txBody>
      </p:sp>
      <p:sp>
        <p:nvSpPr>
          <p:cNvPr id="5" name="Footer Placeholder 4"/>
          <p:cNvSpPr>
            <a:spLocks noGrp="1"/>
          </p:cNvSpPr>
          <p:nvPr>
            <p:ph type="ftr" sz="quarter" idx="11"/>
          </p:nvPr>
        </p:nvSpPr>
        <p:spPr>
          <a:xfrm>
            <a:off x="7518400" y="6122894"/>
            <a:ext cx="3860800" cy="257810"/>
          </a:xfrm>
        </p:spPr>
        <p:txBody>
          <a:bodyPr/>
          <a:lstStyle/>
          <a:p>
            <a:endParaRPr lang="en-US"/>
          </a:p>
        </p:txBody>
      </p:sp>
      <p:sp>
        <p:nvSpPr>
          <p:cNvPr id="6" name="Slide Number Placeholder 5"/>
          <p:cNvSpPr>
            <a:spLocks noGrp="1"/>
          </p:cNvSpPr>
          <p:nvPr>
            <p:ph type="sldNum" sz="quarter" idx="12"/>
          </p:nvPr>
        </p:nvSpPr>
        <p:spPr>
          <a:xfrm>
            <a:off x="5588000" y="6122895"/>
            <a:ext cx="1016000" cy="271463"/>
          </a:xfrm>
        </p:spPr>
        <p:txBody>
          <a:bodyPr/>
          <a:lstStyle/>
          <a:p>
            <a:fld id="{ED305D9E-F8B3-4706-82C1-8646C2D86D3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grpSp>
        <p:nvGrpSpPr>
          <p:cNvPr id="8" name="Group 7"/>
          <p:cNvGrpSpPr/>
          <p:nvPr/>
        </p:nvGrpSpPr>
        <p:grpSpPr>
          <a:xfrm>
            <a:off x="243840" y="173699"/>
            <a:ext cx="11704320" cy="6510602"/>
            <a:chOff x="182880" y="173699"/>
            <a:chExt cx="8778240" cy="6510602"/>
          </a:xfrm>
        </p:grpSpPr>
        <p:grpSp>
          <p:nvGrpSpPr>
            <p:cNvPr id="26" name="Group 25"/>
            <p:cNvGrpSpPr/>
            <p:nvPr/>
          </p:nvGrpSpPr>
          <p:grpSpPr>
            <a:xfrm>
              <a:off x="182880" y="173699"/>
              <a:ext cx="8778240" cy="6510602"/>
              <a:chOff x="182880" y="173699"/>
              <a:chExt cx="8778240" cy="6510602"/>
            </a:xfrm>
          </p:grpSpPr>
          <p:grpSp>
            <p:nvGrpSpPr>
              <p:cNvPr id="27" name="Group 26"/>
              <p:cNvGrpSpPr/>
              <p:nvPr/>
            </p:nvGrpSpPr>
            <p:grpSpPr>
              <a:xfrm>
                <a:off x="182880" y="173699"/>
                <a:ext cx="8778240" cy="6510602"/>
                <a:chOff x="182880" y="173699"/>
                <a:chExt cx="8778240" cy="6510602"/>
              </a:xfrm>
            </p:grpSpPr>
            <p:sp>
              <p:nvSpPr>
                <p:cNvPr id="29" name="Rectangle 2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
                <p:cNvGrpSpPr/>
                <p:nvPr/>
              </p:nvGrpSpPr>
              <p:grpSpPr>
                <a:xfrm>
                  <a:off x="256032" y="237744"/>
                  <a:ext cx="8622792" cy="6364224"/>
                  <a:chOff x="247157" y="247430"/>
                  <a:chExt cx="8622792" cy="6364224"/>
                </a:xfrm>
              </p:grpSpPr>
              <p:sp>
                <p:nvSpPr>
                  <p:cNvPr id="31" name="Rectangle 30"/>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2" name="Straight Connector 31"/>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8" name="Rectangle 27"/>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706967" y="1694329"/>
            <a:ext cx="4011084"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5771092" y="609601"/>
            <a:ext cx="54864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06967" y="2672323"/>
            <a:ext cx="4011084"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EA40A7-9E00-4FEE-8189-9E4B43179027}" type="datetimeFigureOut">
              <a:rPr lang="en-US" smtClean="0"/>
              <a:t>6/9/2015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05D9E-F8B3-4706-82C1-8646C2D86D37}" type="slidenum">
              <a:rPr lang="en-US" smtClean="0"/>
              <a:t>‹#›</a:t>
            </a:fld>
            <a:endParaRPr lang="en-US"/>
          </a:p>
        </p:txBody>
      </p:sp>
      <p:sp>
        <p:nvSpPr>
          <p:cNvPr id="17" name="Picture Placeholder 16"/>
          <p:cNvSpPr>
            <a:spLocks noGrp="1"/>
          </p:cNvSpPr>
          <p:nvPr>
            <p:ph type="pic" sz="quarter" idx="13"/>
          </p:nvPr>
        </p:nvSpPr>
        <p:spPr>
          <a:xfrm>
            <a:off x="470523" y="310123"/>
            <a:ext cx="4531783" cy="1204912"/>
          </a:xfrm>
        </p:spPr>
        <p:txBody>
          <a:bodyPr>
            <a:normAutofit/>
          </a:bodyPr>
          <a:lstStyle>
            <a:lvl1pPr>
              <a:buNone/>
              <a:defRPr sz="1800"/>
            </a:lvl1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5" name="Group 14"/>
          <p:cNvGrpSpPr/>
          <p:nvPr/>
        </p:nvGrpSpPr>
        <p:grpSpPr>
          <a:xfrm>
            <a:off x="243840" y="173699"/>
            <a:ext cx="1170432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8" name="Rectangle 1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7" name="Rectangle 16"/>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707136" y="1691640"/>
            <a:ext cx="4011168" cy="914400"/>
          </a:xfrm>
        </p:spPr>
        <p:txBody>
          <a:bodyPr anchor="b">
            <a:noAutofit/>
          </a:bodyPr>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5784745" y="612775"/>
            <a:ext cx="5486400"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07136" y="2670048"/>
            <a:ext cx="4011168" cy="3401568"/>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01EA40A7-9E00-4FEE-8189-9E4B43179027}" type="datetimeFigureOut">
              <a:rPr lang="en-US" smtClean="0"/>
              <a:t>6/9/2015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05D9E-F8B3-4706-82C1-8646C2D86D3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10" name="Group 9"/>
          <p:cNvGrpSpPr/>
          <p:nvPr/>
        </p:nvGrpSpPr>
        <p:grpSpPr>
          <a:xfrm>
            <a:off x="243840" y="173699"/>
            <a:ext cx="11704320" cy="6510602"/>
            <a:chOff x="182880" y="173699"/>
            <a:chExt cx="8778240" cy="6510602"/>
          </a:xfrm>
        </p:grpSpPr>
        <p:grpSp>
          <p:nvGrpSpPr>
            <p:cNvPr id="17" name="Group 16"/>
            <p:cNvGrpSpPr/>
            <p:nvPr/>
          </p:nvGrpSpPr>
          <p:grpSpPr>
            <a:xfrm>
              <a:off x="182880" y="173699"/>
              <a:ext cx="8778240" cy="6510602"/>
              <a:chOff x="182880" y="173699"/>
              <a:chExt cx="8778240" cy="6510602"/>
            </a:xfrm>
          </p:grpSpPr>
          <p:sp>
            <p:nvSpPr>
              <p:cNvPr id="19" name="Rectangle 1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707136" y="4287820"/>
            <a:ext cx="10695969" cy="916193"/>
          </a:xfrm>
        </p:spPr>
        <p:txBody>
          <a:bodyPr anchor="b">
            <a:noAutofit/>
          </a:bodyPr>
          <a:lstStyle>
            <a:lvl1pPr algn="l">
              <a:defRPr sz="3600" b="0"/>
            </a:lvl1pPr>
          </a:lstStyle>
          <a:p>
            <a:r>
              <a:rPr lang="en-US" smtClean="0"/>
              <a:t>Click to edit Master title style</a:t>
            </a:r>
            <a:endParaRPr dirty="0"/>
          </a:p>
        </p:txBody>
      </p:sp>
      <p:sp>
        <p:nvSpPr>
          <p:cNvPr id="3" name="Picture Placeholder 2"/>
          <p:cNvSpPr>
            <a:spLocks noGrp="1"/>
          </p:cNvSpPr>
          <p:nvPr>
            <p:ph type="pic" idx="1"/>
          </p:nvPr>
        </p:nvSpPr>
        <p:spPr>
          <a:xfrm>
            <a:off x="475129" y="331694"/>
            <a:ext cx="11228832"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07136" y="5271248"/>
            <a:ext cx="10695969" cy="1013011"/>
          </a:xfrm>
        </p:spPr>
        <p:txBody>
          <a:bodyPr vert="horz" lIns="91440" tIns="45720" rIns="91440" bIns="45720"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01EA40A7-9E00-4FEE-8189-9E4B43179027}" type="datetimeFigureOut">
              <a:rPr lang="en-US" smtClean="0"/>
              <a:t>6/9/2015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05D9E-F8B3-4706-82C1-8646C2D86D3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243840" y="173699"/>
            <a:ext cx="11704320" cy="6510602"/>
            <a:chOff x="182880" y="173699"/>
            <a:chExt cx="8778240" cy="6510602"/>
          </a:xfrm>
        </p:grpSpPr>
        <p:sp>
          <p:nvSpPr>
            <p:cNvPr id="14" name="Rectangle 1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0"/>
            <p:cNvGrpSpPr/>
            <p:nvPr/>
          </p:nvGrpSpPr>
          <p:grpSpPr>
            <a:xfrm>
              <a:off x="256032" y="237744"/>
              <a:ext cx="8622792" cy="6364224"/>
              <a:chOff x="247157" y="247430"/>
              <a:chExt cx="8622792" cy="6364224"/>
            </a:xfrm>
          </p:grpSpPr>
          <p:sp>
            <p:nvSpPr>
              <p:cNvPr id="16" name="Rectangle 15"/>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7" name="Straight Connector 16"/>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1EA40A7-9E00-4FEE-8189-9E4B43179027}" type="datetimeFigureOut">
              <a:rPr lang="en-US" smtClean="0"/>
              <a:t>6/9/2015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05D9E-F8B3-4706-82C1-8646C2D86D37}"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243840" y="173699"/>
            <a:ext cx="11704320" cy="6510602"/>
            <a:chOff x="182880" y="173699"/>
            <a:chExt cx="8778240" cy="6510602"/>
          </a:xfrm>
        </p:grpSpPr>
        <p:grpSp>
          <p:nvGrpSpPr>
            <p:cNvPr id="14" name="Group 13"/>
            <p:cNvGrpSpPr/>
            <p:nvPr/>
          </p:nvGrpSpPr>
          <p:grpSpPr>
            <a:xfrm>
              <a:off x="182880" y="173699"/>
              <a:ext cx="8778240" cy="6510602"/>
              <a:chOff x="182880" y="173699"/>
              <a:chExt cx="8778240" cy="6510602"/>
            </a:xfrm>
          </p:grpSpPr>
          <p:sp>
            <p:nvSpPr>
              <p:cNvPr id="15" name="Rectangle 1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9" name="Straight Connector 18"/>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9855199" y="609601"/>
            <a:ext cx="1888564" cy="5516563"/>
          </a:xfrm>
        </p:spPr>
        <p:txBody>
          <a:bodyPr vert="eaVert">
            <a:normAutofit/>
          </a:bodyPr>
          <a:lstStyle>
            <a:lvl1pPr>
              <a:defRPr sz="3600"/>
            </a:lvl1pPr>
          </a:lstStyle>
          <a:p>
            <a:r>
              <a:rPr lang="en-US" smtClean="0"/>
              <a:t>Click to edit Master title style</a:t>
            </a:r>
            <a:endParaRPr/>
          </a:p>
        </p:txBody>
      </p:sp>
      <p:sp>
        <p:nvSpPr>
          <p:cNvPr id="3" name="Vertical Text Placeholder 2"/>
          <p:cNvSpPr>
            <a:spLocks noGrp="1"/>
          </p:cNvSpPr>
          <p:nvPr>
            <p:ph type="body" orient="vert" idx="1"/>
          </p:nvPr>
        </p:nvSpPr>
        <p:spPr>
          <a:xfrm>
            <a:off x="770963" y="609601"/>
            <a:ext cx="8373036" cy="55165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1EA40A7-9E00-4FEE-8189-9E4B43179027}" type="datetimeFigureOut">
              <a:rPr lang="en-US" smtClean="0"/>
              <a:t>6/9/2015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05D9E-F8B3-4706-82C1-8646C2D86D3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p:nvGrpSpPr>
        <p:grpSpPr>
          <a:xfrm>
            <a:off x="243840" y="173699"/>
            <a:ext cx="1170432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1EA40A7-9E00-4FEE-8189-9E4B43179027}" type="datetimeFigureOut">
              <a:rPr lang="en-US" smtClean="0"/>
              <a:t>6/9/2015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05D9E-F8B3-4706-82C1-8646C2D86D3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10" name="Group 9"/>
          <p:cNvGrpSpPr/>
          <p:nvPr/>
        </p:nvGrpSpPr>
        <p:grpSpPr>
          <a:xfrm>
            <a:off x="649164" y="411480"/>
            <a:ext cx="10893672" cy="6035040"/>
            <a:chOff x="486873" y="411480"/>
            <a:chExt cx="8170254" cy="6035040"/>
          </a:xfrm>
        </p:grpSpPr>
        <p:sp>
          <p:nvSpPr>
            <p:cNvPr id="12" name="Rectangle 11"/>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1200151" y="3442448"/>
            <a:ext cx="9793816" cy="1532965"/>
          </a:xfrm>
        </p:spPr>
        <p:txBody>
          <a:bodyPr anchor="b" anchorCtr="0">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200151" y="5029200"/>
            <a:ext cx="9793816"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759012" y="6122895"/>
            <a:ext cx="2844800" cy="259317"/>
          </a:xfrm>
        </p:spPr>
        <p:txBody>
          <a:bodyPr/>
          <a:lstStyle/>
          <a:p>
            <a:fld id="{01EA40A7-9E00-4FEE-8189-9E4B43179027}" type="datetimeFigureOut">
              <a:rPr lang="en-US" smtClean="0"/>
              <a:t>6/9/2015</a:t>
            </a:fld>
            <a:endParaRPr lang="en-US"/>
          </a:p>
        </p:txBody>
      </p:sp>
      <p:sp>
        <p:nvSpPr>
          <p:cNvPr id="5" name="Footer Placeholder 4"/>
          <p:cNvSpPr>
            <a:spLocks noGrp="1"/>
          </p:cNvSpPr>
          <p:nvPr>
            <p:ph type="ftr" sz="quarter" idx="11"/>
          </p:nvPr>
        </p:nvSpPr>
        <p:spPr>
          <a:xfrm>
            <a:off x="7518400" y="6124401"/>
            <a:ext cx="3860800" cy="257810"/>
          </a:xfrm>
        </p:spPr>
        <p:txBody>
          <a:bodyPr/>
          <a:lstStyle/>
          <a:p>
            <a:endParaRPr lang="en-US"/>
          </a:p>
        </p:txBody>
      </p:sp>
      <p:sp>
        <p:nvSpPr>
          <p:cNvPr id="14" name="Picture Placeholder 13"/>
          <p:cNvSpPr>
            <a:spLocks noGrp="1"/>
          </p:cNvSpPr>
          <p:nvPr>
            <p:ph type="pic" sz="quarter" idx="12"/>
          </p:nvPr>
        </p:nvSpPr>
        <p:spPr>
          <a:xfrm>
            <a:off x="848657" y="533401"/>
            <a:ext cx="10448544" cy="2828925"/>
          </a:xfrm>
        </p:spPr>
        <p:txBody>
          <a:bodyPr>
            <a:normAutofit/>
          </a:bodyPr>
          <a:lstStyle>
            <a:lvl1pPr>
              <a:buNone/>
              <a:defRPr sz="20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9" name="Group 8"/>
          <p:cNvGrpSpPr/>
          <p:nvPr/>
        </p:nvGrpSpPr>
        <p:grpSpPr>
          <a:xfrm>
            <a:off x="243840" y="173699"/>
            <a:ext cx="11704320" cy="6510602"/>
            <a:chOff x="182880" y="173699"/>
            <a:chExt cx="8778240" cy="6510602"/>
          </a:xfrm>
        </p:grpSpPr>
        <p:sp>
          <p:nvSpPr>
            <p:cNvPr id="12" name="Rectangle 11"/>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1200151" y="1371600"/>
            <a:ext cx="9793816" cy="1676400"/>
          </a:xfrm>
        </p:spPr>
        <p:txBody>
          <a:bodyPr anchor="b" anchorCtr="0">
            <a:noAutofit/>
          </a:bodyPr>
          <a:lstStyle>
            <a:lvl1pPr algn="ctr">
              <a:defRPr sz="5400" b="0" i="0" cap="none" baseline="0">
                <a:solidFill>
                  <a:schemeClr val="tx1">
                    <a:lumMod val="75000"/>
                    <a:lumOff val="25000"/>
                  </a:schemeClr>
                </a:solidFill>
              </a:defRPr>
            </a:lvl1pPr>
          </a:lstStyle>
          <a:p>
            <a:r>
              <a:rPr lang="en-US" smtClean="0"/>
              <a:t>Click to edit Master title style</a:t>
            </a:r>
            <a:endParaRPr dirty="0"/>
          </a:p>
        </p:txBody>
      </p:sp>
      <p:sp>
        <p:nvSpPr>
          <p:cNvPr id="3" name="Text Placeholder 2"/>
          <p:cNvSpPr>
            <a:spLocks noGrp="1"/>
          </p:cNvSpPr>
          <p:nvPr>
            <p:ph type="body" idx="1"/>
          </p:nvPr>
        </p:nvSpPr>
        <p:spPr>
          <a:xfrm>
            <a:off x="1200151" y="3134567"/>
            <a:ext cx="9793816" cy="1500187"/>
          </a:xfrm>
        </p:spPr>
        <p:txBody>
          <a:bodyPr anchor="t" anchorCtr="0"/>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EA40A7-9E00-4FEE-8189-9E4B43179027}" type="datetimeFigureOut">
              <a:rPr lang="en-US" smtClean="0"/>
              <a:t>6/9/2015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05D9E-F8B3-4706-82C1-8646C2D86D3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20" name="Group 19"/>
          <p:cNvGrpSpPr/>
          <p:nvPr/>
        </p:nvGrpSpPr>
        <p:grpSpPr>
          <a:xfrm>
            <a:off x="243840" y="173699"/>
            <a:ext cx="1170432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00148" y="2147889"/>
            <a:ext cx="475488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97599" y="2147889"/>
            <a:ext cx="475488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1EA40A7-9E00-4FEE-8189-9E4B43179027}" type="datetimeFigureOut">
              <a:rPr lang="en-US" smtClean="0"/>
              <a:t>6/9/2015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05D9E-F8B3-4706-82C1-8646C2D86D3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243840" y="173699"/>
            <a:ext cx="11704320" cy="6510602"/>
            <a:chOff x="182880" y="173699"/>
            <a:chExt cx="8778240" cy="6510602"/>
          </a:xfrm>
        </p:grpSpPr>
        <p:grpSp>
          <p:nvGrpSpPr>
            <p:cNvPr id="26" name="Group 25"/>
            <p:cNvGrpSpPr/>
            <p:nvPr/>
          </p:nvGrpSpPr>
          <p:grpSpPr>
            <a:xfrm>
              <a:off x="182880" y="173699"/>
              <a:ext cx="8778240" cy="6510602"/>
              <a:chOff x="182880" y="173699"/>
              <a:chExt cx="8778240" cy="6510602"/>
            </a:xfrm>
          </p:grpSpPr>
          <p:sp>
            <p:nvSpPr>
              <p:cNvPr id="27" name="Rectangle 2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10"/>
              <p:cNvGrpSpPr/>
              <p:nvPr/>
            </p:nvGrpSpPr>
            <p:grpSpPr>
              <a:xfrm>
                <a:off x="256032" y="237744"/>
                <a:ext cx="8622792" cy="6364224"/>
                <a:chOff x="247157" y="247430"/>
                <a:chExt cx="8622792" cy="6364224"/>
              </a:xfrm>
            </p:grpSpPr>
            <p:sp>
              <p:nvSpPr>
                <p:cNvPr id="29" name="Rectangle 2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1" name="Straight Connector 3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2" name="Rectangle 31"/>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cxnSp>
          <p:nvCxnSpPr>
            <p:cNvPr id="23" name="Straight Connector 22"/>
            <p:cNvCxnSpPr/>
            <p:nvPr/>
          </p:nvCxnSpPr>
          <p:spPr>
            <a:xfrm rot="16200000" flipH="1">
              <a:off x="2217480" y="4026438"/>
              <a:ext cx="4711326" cy="228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843068" y="1708991"/>
            <a:ext cx="475488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3068" y="2590801"/>
            <a:ext cx="475488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594052" y="1708991"/>
            <a:ext cx="475488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94052" y="2590801"/>
            <a:ext cx="475488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01EA40A7-9E00-4FEE-8189-9E4B43179027}" type="datetimeFigureOut">
              <a:rPr lang="en-US" smtClean="0"/>
              <a:t>6/9/2015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305D9E-F8B3-4706-82C1-8646C2D86D3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2" name="Group 11"/>
          <p:cNvGrpSpPr/>
          <p:nvPr/>
        </p:nvGrpSpPr>
        <p:grpSpPr>
          <a:xfrm>
            <a:off x="243840" y="173699"/>
            <a:ext cx="1170432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56032" y="237744"/>
              <a:ext cx="8622792" cy="6364224"/>
              <a:chOff x="247157" y="247430"/>
              <a:chExt cx="8622792"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1EA40A7-9E00-4FEE-8189-9E4B43179027}" type="datetimeFigureOut">
              <a:rPr lang="en-US" smtClean="0"/>
              <a:t>6/9/2015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305D9E-F8B3-4706-82C1-8646C2D86D3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0" name="Group 9"/>
          <p:cNvGrpSpPr/>
          <p:nvPr/>
        </p:nvGrpSpPr>
        <p:grpSpPr>
          <a:xfrm>
            <a:off x="243840" y="173699"/>
            <a:ext cx="11704320" cy="6510602"/>
            <a:chOff x="182880" y="173699"/>
            <a:chExt cx="8778240" cy="6510602"/>
          </a:xfrm>
        </p:grpSpPr>
        <p:sp>
          <p:nvSpPr>
            <p:cNvPr id="11" name="Rectangle 1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
            <p:cNvGrpSpPr/>
            <p:nvPr/>
          </p:nvGrpSpPr>
          <p:grpSpPr>
            <a:xfrm>
              <a:off x="256032" y="237744"/>
              <a:ext cx="8622792" cy="6364224"/>
              <a:chOff x="247157" y="247430"/>
              <a:chExt cx="8622792" cy="6364224"/>
            </a:xfrm>
          </p:grpSpPr>
          <p:sp>
            <p:nvSpPr>
              <p:cNvPr id="13" name="Rectangle 1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Date Placeholder 1"/>
          <p:cNvSpPr>
            <a:spLocks noGrp="1"/>
          </p:cNvSpPr>
          <p:nvPr>
            <p:ph type="dt" sz="half" idx="10"/>
          </p:nvPr>
        </p:nvSpPr>
        <p:spPr/>
        <p:txBody>
          <a:bodyPr/>
          <a:lstStyle/>
          <a:p>
            <a:fld id="{01EA40A7-9E00-4FEE-8189-9E4B43179027}" type="datetimeFigureOut">
              <a:rPr lang="en-US" smtClean="0"/>
              <a:t>6/9/2015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305D9E-F8B3-4706-82C1-8646C2D86D3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243840" y="173699"/>
            <a:ext cx="1170432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7" name="Rectangle 1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706967" y="1169892"/>
            <a:ext cx="4011084"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5771092" y="609601"/>
            <a:ext cx="54864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06967" y="2147889"/>
            <a:ext cx="4011084" cy="3262313"/>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01EA40A7-9E00-4FEE-8189-9E4B43179027}" type="datetimeFigureOut">
              <a:rPr lang="en-US" smtClean="0"/>
              <a:t>6/9/2015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05D9E-F8B3-4706-82C1-8646C2D86D3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00151" y="244158"/>
            <a:ext cx="9793816" cy="1339850"/>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1200150" y="2133601"/>
            <a:ext cx="9793817"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325120" y="6371592"/>
            <a:ext cx="28448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01EA40A7-9E00-4FEE-8189-9E4B43179027}" type="datetimeFigureOut">
              <a:rPr lang="en-US" smtClean="0"/>
              <a:t>6/9/2015</a:t>
            </a:fld>
            <a:endParaRPr lang="en-US"/>
          </a:p>
        </p:txBody>
      </p:sp>
      <p:sp>
        <p:nvSpPr>
          <p:cNvPr id="5" name="Footer Placeholder 4"/>
          <p:cNvSpPr>
            <a:spLocks noGrp="1"/>
          </p:cNvSpPr>
          <p:nvPr>
            <p:ph type="ftr" sz="quarter" idx="3"/>
          </p:nvPr>
        </p:nvSpPr>
        <p:spPr>
          <a:xfrm>
            <a:off x="7945120" y="6371591"/>
            <a:ext cx="3860800" cy="257810"/>
          </a:xfrm>
          <a:prstGeom prst="rect">
            <a:avLst/>
          </a:prstGeom>
        </p:spPr>
        <p:txBody>
          <a:bodyPr vert="horz" lIns="91440" tIns="45720" rIns="91440" bIns="45720" rtlCol="0" anchor="ctr"/>
          <a:lstStyle>
            <a:lvl1pPr marL="0" algn="r" defTabSz="914400" rtl="0" eaLnBrk="1" latinLnBrk="0" hangingPunct="1">
              <a:defRPr sz="1200" kern="1200">
                <a:solidFill>
                  <a:schemeClr val="bg2">
                    <a:lumMod val="60000"/>
                    <a:lumOff val="40000"/>
                  </a:schemeClr>
                </a:solidFill>
                <a:latin typeface="Brush Script MT" pitchFamily="66" charset="0"/>
                <a:ea typeface="+mn-ea"/>
                <a:cs typeface="+mn-cs"/>
              </a:defRPr>
            </a:lvl1pPr>
          </a:lstStyle>
          <a:p>
            <a:endParaRPr lang="en-US"/>
          </a:p>
        </p:txBody>
      </p:sp>
      <p:sp>
        <p:nvSpPr>
          <p:cNvPr id="6" name="Slide Number Placeholder 5"/>
          <p:cNvSpPr>
            <a:spLocks noGrp="1"/>
          </p:cNvSpPr>
          <p:nvPr>
            <p:ph type="sldNum" sz="quarter" idx="4"/>
          </p:nvPr>
        </p:nvSpPr>
        <p:spPr>
          <a:xfrm>
            <a:off x="5588000" y="6356351"/>
            <a:ext cx="1016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ED305D9E-F8B3-4706-82C1-8646C2D86D3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Lst>
  <p:txStyles>
    <p:title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7200"/>
                    </a14:imgEffect>
                  </a14:imgLayer>
                </a14:imgProps>
              </a:ext>
            </a:extLst>
          </a:blip>
          <a:srcRect b="24400"/>
          <a:stretch/>
        </p:blipFill>
        <p:spPr>
          <a:xfrm>
            <a:off x="747421" y="472152"/>
            <a:ext cx="10647097" cy="3110434"/>
          </a:xfrm>
          <a:prstGeom prst="rect">
            <a:avLst/>
          </a:prstGeom>
        </p:spPr>
      </p:pic>
      <p:sp>
        <p:nvSpPr>
          <p:cNvPr id="2" name="Title 1"/>
          <p:cNvSpPr>
            <a:spLocks noGrp="1"/>
          </p:cNvSpPr>
          <p:nvPr>
            <p:ph type="ctrTitle"/>
          </p:nvPr>
        </p:nvSpPr>
        <p:spPr>
          <a:xfrm>
            <a:off x="1687909" y="3437011"/>
            <a:ext cx="9144000" cy="2305643"/>
          </a:xfrm>
        </p:spPr>
        <p:txBody>
          <a:bodyPr>
            <a:normAutofit/>
          </a:bodyPr>
          <a:lstStyle/>
          <a:p>
            <a:r>
              <a:rPr lang="en-US" sz="4000" b="1" dirty="0"/>
              <a:t>Data Mining Application </a:t>
            </a:r>
            <a:r>
              <a:rPr lang="en-US" sz="4000" b="1" dirty="0" smtClean="0"/>
              <a:t>in </a:t>
            </a:r>
            <a:r>
              <a:rPr lang="en-US" sz="4000" dirty="0"/>
              <a:t/>
            </a:r>
            <a:br>
              <a:rPr lang="en-US" sz="4000" dirty="0"/>
            </a:br>
            <a:r>
              <a:rPr lang="en-US" sz="4000" dirty="0"/>
              <a:t>Telecommunication </a:t>
            </a:r>
            <a:r>
              <a:rPr lang="en-US" sz="4000" dirty="0" smtClean="0"/>
              <a:t>Churn </a:t>
            </a:r>
            <a:r>
              <a:rPr lang="en-US" sz="4000" dirty="0"/>
              <a:t>Management</a:t>
            </a:r>
            <a:br>
              <a:rPr lang="en-US" sz="4000" dirty="0"/>
            </a:br>
            <a:r>
              <a:rPr lang="en-US" sz="4000" dirty="0"/>
              <a:t> </a:t>
            </a:r>
          </a:p>
        </p:txBody>
      </p:sp>
      <p:sp>
        <p:nvSpPr>
          <p:cNvPr id="9" name="TextBox 8"/>
          <p:cNvSpPr txBox="1"/>
          <p:nvPr/>
        </p:nvSpPr>
        <p:spPr>
          <a:xfrm>
            <a:off x="3344026" y="5426825"/>
            <a:ext cx="6350150" cy="646331"/>
          </a:xfrm>
          <a:prstGeom prst="rect">
            <a:avLst/>
          </a:prstGeom>
          <a:noFill/>
        </p:spPr>
        <p:txBody>
          <a:bodyPr wrap="square" rtlCol="0">
            <a:spAutoFit/>
          </a:bodyPr>
          <a:lstStyle/>
          <a:p>
            <a:r>
              <a:rPr lang="en-US" b="1" dirty="0">
                <a:solidFill>
                  <a:schemeClr val="bg1">
                    <a:lumMod val="50000"/>
                  </a:schemeClr>
                </a:solidFill>
              </a:rPr>
              <a:t>Gavin </a:t>
            </a:r>
            <a:r>
              <a:rPr lang="en-US" b="1" dirty="0" err="1" smtClean="0">
                <a:solidFill>
                  <a:schemeClr val="bg1">
                    <a:lumMod val="50000"/>
                  </a:schemeClr>
                </a:solidFill>
              </a:rPr>
              <a:t>Mccullion</a:t>
            </a:r>
            <a:r>
              <a:rPr lang="en-US" b="1" dirty="0">
                <a:solidFill>
                  <a:schemeClr val="bg1">
                    <a:lumMod val="50000"/>
                  </a:schemeClr>
                </a:solidFill>
              </a:rPr>
              <a:t> </a:t>
            </a:r>
            <a:r>
              <a:rPr lang="en-US" b="1" dirty="0" smtClean="0">
                <a:solidFill>
                  <a:schemeClr val="bg1">
                    <a:lumMod val="50000"/>
                  </a:schemeClr>
                </a:solidFill>
              </a:rPr>
              <a:t>       </a:t>
            </a:r>
            <a:r>
              <a:rPr lang="en-US" b="1" dirty="0" err="1" smtClean="0">
                <a:solidFill>
                  <a:schemeClr val="bg1">
                    <a:lumMod val="50000"/>
                  </a:schemeClr>
                </a:solidFill>
              </a:rPr>
              <a:t>Chuxin</a:t>
            </a:r>
            <a:r>
              <a:rPr lang="en-US" b="1" dirty="0" smtClean="0">
                <a:solidFill>
                  <a:schemeClr val="bg1">
                    <a:lumMod val="50000"/>
                  </a:schemeClr>
                </a:solidFill>
              </a:rPr>
              <a:t> </a:t>
            </a:r>
            <a:r>
              <a:rPr lang="en-US" b="1" dirty="0" err="1" smtClean="0">
                <a:solidFill>
                  <a:schemeClr val="bg1">
                    <a:lumMod val="50000"/>
                  </a:schemeClr>
                </a:solidFill>
              </a:rPr>
              <a:t>Xue</a:t>
            </a:r>
            <a:r>
              <a:rPr lang="en-US" b="1" dirty="0">
                <a:solidFill>
                  <a:schemeClr val="bg1">
                    <a:lumMod val="50000"/>
                  </a:schemeClr>
                </a:solidFill>
              </a:rPr>
              <a:t> </a:t>
            </a:r>
            <a:r>
              <a:rPr lang="en-US" b="1" dirty="0" smtClean="0">
                <a:solidFill>
                  <a:schemeClr val="bg1">
                    <a:lumMod val="50000"/>
                  </a:schemeClr>
                </a:solidFill>
              </a:rPr>
              <a:t>         </a:t>
            </a:r>
            <a:r>
              <a:rPr lang="en-US" b="1" dirty="0" err="1" smtClean="0">
                <a:solidFill>
                  <a:schemeClr val="bg1">
                    <a:lumMod val="50000"/>
                  </a:schemeClr>
                </a:solidFill>
              </a:rPr>
              <a:t>Omkar</a:t>
            </a:r>
            <a:r>
              <a:rPr lang="en-US" b="1" dirty="0" smtClean="0">
                <a:solidFill>
                  <a:schemeClr val="bg1">
                    <a:lumMod val="50000"/>
                  </a:schemeClr>
                </a:solidFill>
              </a:rPr>
              <a:t> </a:t>
            </a:r>
            <a:r>
              <a:rPr lang="en-US" b="1" dirty="0" err="1">
                <a:solidFill>
                  <a:schemeClr val="bg1">
                    <a:lumMod val="50000"/>
                  </a:schemeClr>
                </a:solidFill>
              </a:rPr>
              <a:t>Kulkarni</a:t>
            </a:r>
            <a:endParaRPr lang="en-US" b="1" dirty="0">
              <a:solidFill>
                <a:schemeClr val="bg1">
                  <a:lumMod val="50000"/>
                </a:schemeClr>
              </a:solidFill>
            </a:endParaRPr>
          </a:p>
          <a:p>
            <a:endParaRPr lang="en-US" dirty="0">
              <a:solidFill>
                <a:schemeClr val="bg1">
                  <a:lumMod val="50000"/>
                </a:schemeClr>
              </a:solidFill>
            </a:endParaRPr>
          </a:p>
        </p:txBody>
      </p:sp>
    </p:spTree>
    <p:extLst>
      <p:ext uri="{BB962C8B-B14F-4D97-AF65-F5344CB8AC3E}">
        <p14:creationId xmlns:p14="http://schemas.microsoft.com/office/powerpoint/2010/main" val="466144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endParaRPr lang="en-US" dirty="0"/>
          </a:p>
        </p:txBody>
      </p:sp>
      <p:sp>
        <p:nvSpPr>
          <p:cNvPr id="3" name="Content Placeholder 2"/>
          <p:cNvSpPr>
            <a:spLocks noGrp="1"/>
          </p:cNvSpPr>
          <p:nvPr>
            <p:ph idx="1"/>
          </p:nvPr>
        </p:nvSpPr>
        <p:spPr/>
        <p:txBody>
          <a:bodyPr/>
          <a:lstStyle/>
          <a:p>
            <a:r>
              <a:rPr lang="en-US" dirty="0" smtClean="0"/>
              <a:t>Removed city, state, and zip code</a:t>
            </a:r>
          </a:p>
          <a:p>
            <a:r>
              <a:rPr lang="en-US" dirty="0" smtClean="0"/>
              <a:t>Removed </a:t>
            </a:r>
            <a:r>
              <a:rPr lang="en-US" dirty="0" err="1" smtClean="0"/>
              <a:t>customerID</a:t>
            </a:r>
            <a:r>
              <a:rPr lang="en-US" dirty="0" smtClean="0"/>
              <a:t> number</a:t>
            </a:r>
          </a:p>
          <a:p>
            <a:r>
              <a:rPr lang="en-US" dirty="0" smtClean="0"/>
              <a:t>Checked for outliers in continuous variables</a:t>
            </a:r>
          </a:p>
          <a:p>
            <a:r>
              <a:rPr lang="en-US" dirty="0" smtClean="0"/>
              <a:t>Analyzed potential interaction terms</a:t>
            </a:r>
          </a:p>
          <a:p>
            <a:r>
              <a:rPr lang="en-US" dirty="0" smtClean="0"/>
              <a:t>Added calculated variables to describe continuous data:</a:t>
            </a:r>
            <a:endParaRPr lang="en-US" dirty="0"/>
          </a:p>
        </p:txBody>
      </p:sp>
    </p:spTree>
    <p:extLst>
      <p:ext uri="{BB962C8B-B14F-4D97-AF65-F5344CB8AC3E}">
        <p14:creationId xmlns:p14="http://schemas.microsoft.com/office/powerpoint/2010/main" val="24005311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endParaRPr lang="en-US" dirty="0"/>
          </a:p>
        </p:txBody>
      </p:sp>
      <p:sp>
        <p:nvSpPr>
          <p:cNvPr id="3" name="Content Placeholder 2"/>
          <p:cNvSpPr>
            <a:spLocks noGrp="1"/>
          </p:cNvSpPr>
          <p:nvPr>
            <p:ph idx="1"/>
          </p:nvPr>
        </p:nvSpPr>
        <p:spPr>
          <a:xfrm>
            <a:off x="838200" y="1746243"/>
            <a:ext cx="10515600" cy="511175"/>
          </a:xfrm>
        </p:spPr>
        <p:txBody>
          <a:bodyPr>
            <a:normAutofit/>
          </a:bodyPr>
          <a:lstStyle/>
          <a:p>
            <a:r>
              <a:rPr lang="en-US" dirty="0" smtClean="0"/>
              <a:t>Customers with outstanding billing amounts coded with debt variable</a:t>
            </a:r>
            <a:endParaRPr lang="en-US" dirty="0"/>
          </a:p>
        </p:txBody>
      </p:sp>
      <p:pic>
        <p:nvPicPr>
          <p:cNvPr id="5" name="Picture 4" descr="Macintosh HD:Users:ShireeXue:Desktop:Screen Shot 2015-05-22 at 9.11.19 AM.png"/>
          <p:cNvPicPr/>
          <p:nvPr/>
        </p:nvPicPr>
        <p:blipFill>
          <a:blip r:embed="rId2">
            <a:extLst>
              <a:ext uri="{28A0092B-C50C-407E-A947-70E740481C1C}">
                <a14:useLocalDpi xmlns:a14="http://schemas.microsoft.com/office/drawing/2010/main" val="0"/>
              </a:ext>
            </a:extLst>
          </a:blip>
          <a:srcRect/>
          <a:stretch>
            <a:fillRect/>
          </a:stretch>
        </p:blipFill>
        <p:spPr bwMode="auto">
          <a:xfrm>
            <a:off x="5119719" y="2278952"/>
            <a:ext cx="1648459" cy="4175806"/>
          </a:xfrm>
          <a:prstGeom prst="rect">
            <a:avLst/>
          </a:prstGeom>
          <a:noFill/>
          <a:ln>
            <a:noFill/>
          </a:ln>
        </p:spPr>
      </p:pic>
    </p:spTree>
    <p:extLst>
      <p:ext uri="{BB962C8B-B14F-4D97-AF65-F5344CB8AC3E}">
        <p14:creationId xmlns:p14="http://schemas.microsoft.com/office/powerpoint/2010/main" val="1070121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endParaRPr lang="en-US" dirty="0"/>
          </a:p>
        </p:txBody>
      </p:sp>
      <p:sp>
        <p:nvSpPr>
          <p:cNvPr id="3" name="Content Placeholder 2"/>
          <p:cNvSpPr>
            <a:spLocks noGrp="1"/>
          </p:cNvSpPr>
          <p:nvPr>
            <p:ph idx="1"/>
          </p:nvPr>
        </p:nvSpPr>
        <p:spPr>
          <a:xfrm>
            <a:off x="838200" y="1825625"/>
            <a:ext cx="10515600" cy="772432"/>
          </a:xfrm>
        </p:spPr>
        <p:txBody>
          <a:bodyPr>
            <a:normAutofit lnSpcReduction="10000"/>
          </a:bodyPr>
          <a:lstStyle/>
          <a:p>
            <a:r>
              <a:rPr lang="en-US" dirty="0" smtClean="0"/>
              <a:t>Those with renewal dates differing from activation dates coded as “loyal customers.” Difference (in weeks) coded as “customer lifetime”</a:t>
            </a:r>
            <a:endParaRPr lang="en-US" dirty="0"/>
          </a:p>
        </p:txBody>
      </p:sp>
      <p:pic>
        <p:nvPicPr>
          <p:cNvPr id="4" name="Picture 3" descr="Macintosh HD:Users:ShireeXue:Desktop:Screen Shot 2015-05-22 at 9.29.29 AM.png"/>
          <p:cNvPicPr/>
          <p:nvPr/>
        </p:nvPicPr>
        <p:blipFill rotWithShape="1">
          <a:blip r:embed="rId2" cstate="print">
            <a:extLst>
              <a:ext uri="{28A0092B-C50C-407E-A947-70E740481C1C}">
                <a14:useLocalDpi xmlns:a14="http://schemas.microsoft.com/office/drawing/2010/main" val="0"/>
              </a:ext>
            </a:extLst>
          </a:blip>
          <a:srcRect l="4762" r="6349"/>
          <a:stretch/>
        </p:blipFill>
        <p:spPr bwMode="auto">
          <a:xfrm>
            <a:off x="5136458" y="2574230"/>
            <a:ext cx="1746168" cy="3674232"/>
          </a:xfrm>
          <a:prstGeom prst="rect">
            <a:avLst/>
          </a:prstGeom>
          <a:noFill/>
          <a:ln>
            <a:noFill/>
          </a:ln>
        </p:spPr>
      </p:pic>
    </p:spTree>
    <p:extLst>
      <p:ext uri="{BB962C8B-B14F-4D97-AF65-F5344CB8AC3E}">
        <p14:creationId xmlns:p14="http://schemas.microsoft.com/office/powerpoint/2010/main" val="13212948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endParaRPr lang="en-US" dirty="0"/>
          </a:p>
        </p:txBody>
      </p:sp>
      <p:sp>
        <p:nvSpPr>
          <p:cNvPr id="3" name="Content Placeholder 2"/>
          <p:cNvSpPr>
            <a:spLocks noGrp="1"/>
          </p:cNvSpPr>
          <p:nvPr>
            <p:ph idx="1"/>
          </p:nvPr>
        </p:nvSpPr>
        <p:spPr>
          <a:xfrm>
            <a:off x="838200" y="1825624"/>
            <a:ext cx="10515600" cy="3617683"/>
          </a:xfrm>
        </p:spPr>
        <p:txBody>
          <a:bodyPr>
            <a:normAutofit/>
          </a:bodyPr>
          <a:lstStyle/>
          <a:p>
            <a:r>
              <a:rPr lang="en-US" dirty="0" smtClean="0"/>
              <a:t>Possible leakage issue</a:t>
            </a:r>
          </a:p>
          <a:p>
            <a:pPr lvl="1"/>
            <a:r>
              <a:rPr lang="en-US" dirty="0" smtClean="0"/>
              <a:t>Date related variables dominated the model </a:t>
            </a:r>
          </a:p>
          <a:p>
            <a:r>
              <a:rPr lang="en-US" dirty="0" smtClean="0"/>
              <a:t>Ran with two datasets:</a:t>
            </a:r>
          </a:p>
          <a:p>
            <a:pPr lvl="1"/>
            <a:r>
              <a:rPr lang="en-US" dirty="0" smtClean="0"/>
              <a:t>First dataset included “loyal customer”, “customer lifetime”, “renewal data” and “activated date” variables</a:t>
            </a:r>
          </a:p>
          <a:p>
            <a:pPr lvl="1"/>
            <a:r>
              <a:rPr lang="en-US" dirty="0" smtClean="0"/>
              <a:t>Second dataset removed these variables altogether</a:t>
            </a:r>
            <a:endParaRPr lang="en-US" dirty="0"/>
          </a:p>
        </p:txBody>
      </p:sp>
    </p:spTree>
    <p:extLst>
      <p:ext uri="{BB962C8B-B14F-4D97-AF65-F5344CB8AC3E}">
        <p14:creationId xmlns:p14="http://schemas.microsoft.com/office/powerpoint/2010/main" val="32106807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t>
            </a:r>
            <a:endParaRPr lang="en-US" dirty="0"/>
          </a:p>
        </p:txBody>
      </p:sp>
      <p:sp>
        <p:nvSpPr>
          <p:cNvPr id="3" name="Content Placeholder 2"/>
          <p:cNvSpPr>
            <a:spLocks noGrp="1"/>
          </p:cNvSpPr>
          <p:nvPr>
            <p:ph idx="1"/>
          </p:nvPr>
        </p:nvSpPr>
        <p:spPr/>
        <p:txBody>
          <a:bodyPr>
            <a:normAutofit/>
          </a:bodyPr>
          <a:lstStyle/>
          <a:p>
            <a:r>
              <a:rPr lang="en-US" dirty="0" smtClean="0"/>
              <a:t>Techniques Used:</a:t>
            </a:r>
          </a:p>
          <a:p>
            <a:pPr lvl="1"/>
            <a:r>
              <a:rPr lang="en-US" dirty="0" smtClean="0"/>
              <a:t>Decision Trees</a:t>
            </a:r>
          </a:p>
          <a:p>
            <a:pPr lvl="1"/>
            <a:r>
              <a:rPr lang="en-US" dirty="0" smtClean="0"/>
              <a:t>Support Vector Machines</a:t>
            </a:r>
          </a:p>
          <a:p>
            <a:pPr lvl="1"/>
            <a:r>
              <a:rPr lang="en-US" dirty="0" smtClean="0"/>
              <a:t>Boosting</a:t>
            </a:r>
          </a:p>
          <a:p>
            <a:pPr lvl="1"/>
            <a:r>
              <a:rPr lang="en-US" dirty="0" smtClean="0"/>
              <a:t>Neural Network</a:t>
            </a:r>
          </a:p>
          <a:p>
            <a:pPr lvl="1"/>
            <a:r>
              <a:rPr lang="en-US" dirty="0" smtClean="0"/>
              <a:t>Logistic Regression</a:t>
            </a:r>
          </a:p>
          <a:p>
            <a:pPr lvl="1"/>
            <a:r>
              <a:rPr lang="en-US" dirty="0" smtClean="0"/>
              <a:t>Random Forests</a:t>
            </a:r>
          </a:p>
          <a:p>
            <a:pPr lvl="1"/>
            <a:endParaRPr lang="en-US" dirty="0"/>
          </a:p>
        </p:txBody>
      </p:sp>
    </p:spTree>
    <p:extLst>
      <p:ext uri="{BB962C8B-B14F-4D97-AF65-F5344CB8AC3E}">
        <p14:creationId xmlns:p14="http://schemas.microsoft.com/office/powerpoint/2010/main" val="15999824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 Notable events	</a:t>
            </a:r>
            <a:endParaRPr lang="en-US" dirty="0"/>
          </a:p>
        </p:txBody>
      </p:sp>
      <p:sp>
        <p:nvSpPr>
          <p:cNvPr id="3" name="Content Placeholder 2"/>
          <p:cNvSpPr>
            <a:spLocks noGrp="1"/>
          </p:cNvSpPr>
          <p:nvPr>
            <p:ph idx="1"/>
          </p:nvPr>
        </p:nvSpPr>
        <p:spPr>
          <a:xfrm>
            <a:off x="767798" y="1755321"/>
            <a:ext cx="3947546" cy="3931920"/>
          </a:xfrm>
        </p:spPr>
        <p:txBody>
          <a:bodyPr/>
          <a:lstStyle/>
          <a:p>
            <a:r>
              <a:rPr lang="en-US" b="1" dirty="0" smtClean="0"/>
              <a:t>Decision Tree</a:t>
            </a:r>
          </a:p>
          <a:p>
            <a:pPr lvl="1"/>
            <a:r>
              <a:rPr lang="en-US" sz="2400" dirty="0" err="1" smtClean="0">
                <a:solidFill>
                  <a:schemeClr val="tx1"/>
                </a:solidFill>
              </a:rPr>
              <a:t>Rate_plan</a:t>
            </a:r>
            <a:r>
              <a:rPr lang="en-US" sz="2400" dirty="0">
                <a:solidFill>
                  <a:schemeClr val="tx1"/>
                </a:solidFill>
              </a:rPr>
              <a:t>, </a:t>
            </a:r>
          </a:p>
          <a:p>
            <a:pPr lvl="1"/>
            <a:r>
              <a:rPr lang="en-US" sz="2400" dirty="0" err="1">
                <a:solidFill>
                  <a:schemeClr val="tx1"/>
                </a:solidFill>
              </a:rPr>
              <a:t>C</a:t>
            </a:r>
            <a:r>
              <a:rPr lang="en-US" sz="2400" dirty="0" err="1" smtClean="0">
                <a:solidFill>
                  <a:schemeClr val="tx1"/>
                </a:solidFill>
              </a:rPr>
              <a:t>ontract_fee</a:t>
            </a:r>
            <a:endParaRPr lang="en-US" sz="2400" dirty="0" smtClean="0">
              <a:solidFill>
                <a:schemeClr val="tx1"/>
              </a:solidFill>
            </a:endParaRPr>
          </a:p>
          <a:p>
            <a:pPr lvl="1"/>
            <a:r>
              <a:rPr lang="en-US" sz="2400" dirty="0" err="1">
                <a:solidFill>
                  <a:schemeClr val="tx1"/>
                </a:solidFill>
              </a:rPr>
              <a:t>C</a:t>
            </a:r>
            <a:r>
              <a:rPr lang="en-US" sz="2400" dirty="0" err="1" smtClean="0">
                <a:solidFill>
                  <a:schemeClr val="tx1"/>
                </a:solidFill>
              </a:rPr>
              <a:t>redit_approval</a:t>
            </a:r>
            <a:endParaRPr lang="en-US" sz="2400" dirty="0" smtClean="0">
              <a:solidFill>
                <a:schemeClr val="tx1"/>
              </a:solidFill>
            </a:endParaRPr>
          </a:p>
          <a:p>
            <a:pPr lvl="1"/>
            <a:r>
              <a:rPr lang="en-US" sz="2400" dirty="0" err="1" smtClean="0">
                <a:solidFill>
                  <a:schemeClr val="tx1"/>
                </a:solidFill>
              </a:rPr>
              <a:t>Tot_open_amt</a:t>
            </a:r>
            <a:endParaRPr lang="en-US" sz="2400" dirty="0" smtClean="0">
              <a:solidFill>
                <a:schemeClr val="tx1"/>
              </a:solidFill>
            </a:endParaRPr>
          </a:p>
          <a:p>
            <a:pPr lvl="1"/>
            <a:r>
              <a:rPr lang="en-US" sz="2400" dirty="0">
                <a:solidFill>
                  <a:schemeClr val="tx1"/>
                </a:solidFill>
              </a:rPr>
              <a:t>N</a:t>
            </a:r>
            <a:r>
              <a:rPr lang="en-US" sz="2400" dirty="0" smtClean="0">
                <a:solidFill>
                  <a:schemeClr val="tx1"/>
                </a:solidFill>
              </a:rPr>
              <a:t>umber </a:t>
            </a:r>
            <a:r>
              <a:rPr lang="en-US" sz="2400" dirty="0">
                <a:solidFill>
                  <a:schemeClr val="tx1"/>
                </a:solidFill>
              </a:rPr>
              <a:t>of invoice</a:t>
            </a:r>
            <a:endParaRPr lang="en-US" dirty="0" smtClean="0"/>
          </a:p>
        </p:txBody>
      </p:sp>
      <p:pic>
        <p:nvPicPr>
          <p:cNvPr id="4" name="Picture 3"/>
          <p:cNvPicPr/>
          <p:nvPr/>
        </p:nvPicPr>
        <p:blipFill rotWithShape="1">
          <a:blip r:embed="rId3">
            <a:extLst>
              <a:ext uri="{28A0092B-C50C-407E-A947-70E740481C1C}">
                <a14:useLocalDpi xmlns:a14="http://schemas.microsoft.com/office/drawing/2010/main" val="0"/>
              </a:ext>
            </a:extLst>
          </a:blip>
          <a:srcRect l="9616" r="7078" b="7263"/>
          <a:stretch/>
        </p:blipFill>
        <p:spPr bwMode="auto">
          <a:xfrm>
            <a:off x="4418100" y="1705825"/>
            <a:ext cx="7160837" cy="4495254"/>
          </a:xfrm>
          <a:prstGeom prst="rect">
            <a:avLst/>
          </a:prstGeom>
          <a:noFill/>
          <a:ln w="3175" cap="flat" cmpd="sng" algn="ctr">
            <a:noFill/>
            <a:prstDash val="solid"/>
            <a:round/>
            <a:headEnd type="none" w="med" len="med"/>
            <a:tailEnd type="none" w="med" len="med"/>
          </a:ln>
          <a:extLst>
            <a:ext uri="{53640926-AAD7-44d8-BBD7-CCE9431645EC}">
              <a14:shadowObscured xmlns="" xmlns:a14="http://schemas.microsoft.com/office/drawing/2010/main"/>
            </a:ext>
          </a:extLst>
        </p:spPr>
      </p:pic>
    </p:spTree>
    <p:extLst>
      <p:ext uri="{BB962C8B-B14F-4D97-AF65-F5344CB8AC3E}">
        <p14:creationId xmlns:p14="http://schemas.microsoft.com/office/powerpoint/2010/main" val="40200502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 Notable events	</a:t>
            </a:r>
            <a:endParaRPr lang="en-US" dirty="0"/>
          </a:p>
        </p:txBody>
      </p:sp>
      <p:sp>
        <p:nvSpPr>
          <p:cNvPr id="3" name="Content Placeholder 2"/>
          <p:cNvSpPr>
            <a:spLocks noGrp="1"/>
          </p:cNvSpPr>
          <p:nvPr>
            <p:ph idx="1"/>
          </p:nvPr>
        </p:nvSpPr>
        <p:spPr>
          <a:xfrm>
            <a:off x="875886" y="1957971"/>
            <a:ext cx="9793817" cy="3931920"/>
          </a:xfrm>
        </p:spPr>
        <p:txBody>
          <a:bodyPr/>
          <a:lstStyle/>
          <a:p>
            <a:r>
              <a:rPr lang="en-US" b="1" dirty="0" smtClean="0"/>
              <a:t>Support Vector Machines</a:t>
            </a:r>
          </a:p>
          <a:p>
            <a:pPr lvl="1"/>
            <a:r>
              <a:rPr lang="en-US" dirty="0" smtClean="0"/>
              <a:t>Low efficiency –</a:t>
            </a:r>
          </a:p>
          <a:p>
            <a:pPr lvl="3"/>
            <a:r>
              <a:rPr lang="en-US" sz="2000" dirty="0" smtClean="0"/>
              <a:t>Unable to run on full dataset</a:t>
            </a:r>
          </a:p>
          <a:p>
            <a:pPr lvl="1"/>
            <a:r>
              <a:rPr lang="en-US" dirty="0" smtClean="0"/>
              <a:t>Solution</a:t>
            </a:r>
          </a:p>
          <a:p>
            <a:pPr lvl="3"/>
            <a:r>
              <a:rPr lang="en-US" sz="2000" dirty="0" smtClean="0"/>
              <a:t>Train on 1% of </a:t>
            </a:r>
            <a:r>
              <a:rPr lang="en-US" sz="2000" dirty="0" err="1" smtClean="0"/>
              <a:t>Traindata</a:t>
            </a:r>
            <a:endParaRPr lang="en-US" sz="2000" dirty="0"/>
          </a:p>
          <a:p>
            <a:pPr lvl="3"/>
            <a:r>
              <a:rPr lang="en-US" sz="2000" dirty="0" smtClean="0"/>
              <a:t>Predict on four 1% of </a:t>
            </a:r>
            <a:r>
              <a:rPr lang="en-US" sz="2000" dirty="0" err="1" smtClean="0"/>
              <a:t>Testdata</a:t>
            </a:r>
            <a:endParaRPr lang="en-US" sz="2000" dirty="0" smtClean="0"/>
          </a:p>
          <a:p>
            <a:pPr lvl="3"/>
            <a:r>
              <a:rPr lang="en-US" sz="2000" dirty="0" smtClean="0"/>
              <a:t>Estimated accuracy range</a:t>
            </a:r>
            <a:endParaRPr lang="en-US" sz="2000" dirty="0"/>
          </a:p>
          <a:p>
            <a:pPr lvl="1"/>
            <a:r>
              <a:rPr lang="en-US" dirty="0" smtClean="0"/>
              <a:t>Find Best Parameters with LOOPs</a:t>
            </a:r>
          </a:p>
          <a:p>
            <a:pPr lvl="3"/>
            <a:r>
              <a:rPr lang="en-US" sz="2000" dirty="0" smtClean="0"/>
              <a:t>Linear Method yields the best result. </a:t>
            </a:r>
          </a:p>
        </p:txBody>
      </p:sp>
    </p:spTree>
    <p:extLst>
      <p:ext uri="{BB962C8B-B14F-4D97-AF65-F5344CB8AC3E}">
        <p14:creationId xmlns:p14="http://schemas.microsoft.com/office/powerpoint/2010/main" val="1111160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 Notable events	</a:t>
            </a:r>
            <a:endParaRPr lang="en-US" dirty="0"/>
          </a:p>
        </p:txBody>
      </p:sp>
      <p:sp>
        <p:nvSpPr>
          <p:cNvPr id="3" name="Content Placeholder 2"/>
          <p:cNvSpPr>
            <a:spLocks noGrp="1"/>
          </p:cNvSpPr>
          <p:nvPr>
            <p:ph idx="1"/>
          </p:nvPr>
        </p:nvSpPr>
        <p:spPr>
          <a:xfrm>
            <a:off x="875886" y="1957971"/>
            <a:ext cx="9793817" cy="3931920"/>
          </a:xfrm>
        </p:spPr>
        <p:txBody>
          <a:bodyPr/>
          <a:lstStyle/>
          <a:p>
            <a:r>
              <a:rPr lang="en-US" b="1" dirty="0" smtClean="0"/>
              <a:t>Neural Networks</a:t>
            </a:r>
            <a:endParaRPr lang="en-US" b="1" dirty="0" smtClean="0"/>
          </a:p>
          <a:p>
            <a:pPr lvl="1"/>
            <a:r>
              <a:rPr lang="en-US" dirty="0" smtClean="0"/>
              <a:t>Recoded categorical variables</a:t>
            </a:r>
            <a:endParaRPr lang="en-US" sz="2000" dirty="0" smtClean="0"/>
          </a:p>
          <a:p>
            <a:pPr lvl="1"/>
            <a:r>
              <a:rPr lang="en-US" dirty="0" smtClean="0"/>
              <a:t>Combined categories to reduce variables</a:t>
            </a:r>
          </a:p>
          <a:p>
            <a:pPr lvl="2"/>
            <a:r>
              <a:rPr lang="en-US" sz="1800" dirty="0" smtClean="0"/>
              <a:t>No noticeable difference compared to using dummy variables</a:t>
            </a:r>
            <a:endParaRPr lang="en-US" sz="1600" dirty="0"/>
          </a:p>
          <a:p>
            <a:pPr lvl="1"/>
            <a:r>
              <a:rPr lang="en-US" dirty="0" smtClean="0"/>
              <a:t>Attempted cross validation, but could not complete</a:t>
            </a:r>
            <a:endParaRPr lang="en-US" sz="2000" dirty="0" smtClean="0"/>
          </a:p>
        </p:txBody>
      </p:sp>
      <p:graphicFrame>
        <p:nvGraphicFramePr>
          <p:cNvPr id="4" name="Table 3"/>
          <p:cNvGraphicFramePr>
            <a:graphicFrameLocks noGrp="1"/>
          </p:cNvGraphicFramePr>
          <p:nvPr>
            <p:extLst>
              <p:ext uri="{D42A27DB-BD31-4B8C-83A1-F6EECF244321}">
                <p14:modId xmlns:p14="http://schemas.microsoft.com/office/powerpoint/2010/main" val="2925836401"/>
              </p:ext>
            </p:extLst>
          </p:nvPr>
        </p:nvGraphicFramePr>
        <p:xfrm>
          <a:off x="8256942" y="1957971"/>
          <a:ext cx="2545382" cy="3918404"/>
        </p:xfrm>
        <a:graphic>
          <a:graphicData uri="http://schemas.openxmlformats.org/drawingml/2006/table">
            <a:tbl>
              <a:tblPr firstRow="1" firstCol="1" bandRow="1">
                <a:tableStyleId>{5C22544A-7EE6-4342-B048-85BDC9FD1C3A}</a:tableStyleId>
              </a:tblPr>
              <a:tblGrid>
                <a:gridCol w="881779"/>
                <a:gridCol w="1123913"/>
                <a:gridCol w="539690"/>
              </a:tblGrid>
              <a:tr h="202341">
                <a:tc>
                  <a:txBody>
                    <a:bodyPr/>
                    <a:lstStyle/>
                    <a:p>
                      <a:pPr marL="0" marR="0" algn="l">
                        <a:lnSpc>
                          <a:spcPct val="115000"/>
                        </a:lnSpc>
                        <a:spcBef>
                          <a:spcPts val="0"/>
                        </a:spcBef>
                        <a:spcAft>
                          <a:spcPts val="0"/>
                        </a:spcAft>
                      </a:pPr>
                      <a:r>
                        <a:rPr lang="en-US" sz="900" dirty="0">
                          <a:effectLst/>
                        </a:rPr>
                        <a:t>New Variables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c>
                  <a:txBody>
                    <a:bodyPr/>
                    <a:lstStyle/>
                    <a:p>
                      <a:pPr marL="0" marR="0" algn="l">
                        <a:lnSpc>
                          <a:spcPct val="115000"/>
                        </a:lnSpc>
                        <a:spcBef>
                          <a:spcPts val="0"/>
                        </a:spcBef>
                        <a:spcAft>
                          <a:spcPts val="0"/>
                        </a:spcAft>
                      </a:pPr>
                      <a:r>
                        <a:rPr lang="en-US" sz="900">
                          <a:effectLst/>
                        </a:rPr>
                        <a:t>Level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c>
                  <a:txBody>
                    <a:bodyPr/>
                    <a:lstStyle/>
                    <a:p>
                      <a:pPr marL="0" marR="0" algn="l">
                        <a:lnSpc>
                          <a:spcPct val="115000"/>
                        </a:lnSpc>
                        <a:spcBef>
                          <a:spcPts val="0"/>
                        </a:spcBef>
                        <a:spcAft>
                          <a:spcPts val="0"/>
                        </a:spcAft>
                      </a:pPr>
                      <a:r>
                        <a:rPr lang="en-US" sz="900">
                          <a:effectLst/>
                        </a:rPr>
                        <a:t>Churn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r>
              <a:tr h="212991">
                <a:tc gridSpan="3">
                  <a:txBody>
                    <a:bodyPr/>
                    <a:lstStyle/>
                    <a:p>
                      <a:pPr marL="0" marR="0" algn="ctr">
                        <a:lnSpc>
                          <a:spcPct val="115000"/>
                        </a:lnSpc>
                        <a:spcBef>
                          <a:spcPts val="0"/>
                        </a:spcBef>
                        <a:spcAft>
                          <a:spcPts val="0"/>
                        </a:spcAft>
                      </a:pPr>
                      <a:r>
                        <a:rPr lang="en-US" sz="900" dirty="0" err="1">
                          <a:effectLst/>
                        </a:rPr>
                        <a:t>credit_approval</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c hMerge="1">
                  <a:txBody>
                    <a:bodyPr/>
                    <a:lstStyle/>
                    <a:p>
                      <a:endParaRPr lang="en-US"/>
                    </a:p>
                  </a:txBody>
                  <a:tcPr/>
                </a:tc>
                <a:tc hMerge="1">
                  <a:txBody>
                    <a:bodyPr/>
                    <a:lstStyle/>
                    <a:p>
                      <a:endParaRPr lang="en-US"/>
                    </a:p>
                  </a:txBody>
                  <a:tcPr/>
                </a:tc>
              </a:tr>
              <a:tr h="161660">
                <a:tc>
                  <a:txBody>
                    <a:bodyPr/>
                    <a:lstStyle/>
                    <a:p>
                      <a:pPr marL="0" marR="0" algn="l">
                        <a:lnSpc>
                          <a:spcPct val="115000"/>
                        </a:lnSpc>
                        <a:spcBef>
                          <a:spcPts val="0"/>
                        </a:spcBef>
                        <a:spcAft>
                          <a:spcPts val="0"/>
                        </a:spcAft>
                      </a:pPr>
                      <a:r>
                        <a:rPr lang="en-US" sz="900">
                          <a:effectLst/>
                        </a:rPr>
                        <a:t>cahigh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c>
                  <a:txBody>
                    <a:bodyPr/>
                    <a:lstStyle/>
                    <a:p>
                      <a:pPr marL="0" marR="0" algn="l">
                        <a:lnSpc>
                          <a:spcPct val="115000"/>
                        </a:lnSpc>
                        <a:spcBef>
                          <a:spcPts val="0"/>
                        </a:spcBef>
                        <a:spcAft>
                          <a:spcPts val="0"/>
                        </a:spcAft>
                      </a:pPr>
                      <a:r>
                        <a:rPr lang="en-US" sz="900">
                          <a:effectLst/>
                        </a:rPr>
                        <a:t>2 approved services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c>
                  <a:txBody>
                    <a:bodyPr/>
                    <a:lstStyle/>
                    <a:p>
                      <a:pPr marL="0" marR="0" algn="r">
                        <a:lnSpc>
                          <a:spcPct val="115000"/>
                        </a:lnSpc>
                        <a:spcBef>
                          <a:spcPts val="0"/>
                        </a:spcBef>
                        <a:spcAft>
                          <a:spcPts val="0"/>
                        </a:spcAft>
                      </a:pPr>
                      <a:r>
                        <a:rPr lang="en-US" sz="900">
                          <a:effectLst/>
                        </a:rPr>
                        <a:t>0.73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r>
              <a:tr h="161660">
                <a:tc rowSpan="4">
                  <a:txBody>
                    <a:bodyPr/>
                    <a:lstStyle/>
                    <a:p>
                      <a:pPr marL="0" marR="0" algn="l">
                        <a:lnSpc>
                          <a:spcPct val="115000"/>
                        </a:lnSpc>
                        <a:spcBef>
                          <a:spcPts val="0"/>
                        </a:spcBef>
                        <a:spcAft>
                          <a:spcPts val="0"/>
                        </a:spcAft>
                      </a:pPr>
                      <a:r>
                        <a:rPr lang="en-US" sz="900">
                          <a:effectLst/>
                        </a:rPr>
                        <a:t>camid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c>
                  <a:txBody>
                    <a:bodyPr/>
                    <a:lstStyle/>
                    <a:p>
                      <a:pPr marL="0" marR="0" algn="l">
                        <a:lnSpc>
                          <a:spcPct val="115000"/>
                        </a:lnSpc>
                        <a:spcBef>
                          <a:spcPts val="0"/>
                        </a:spcBef>
                        <a:spcAft>
                          <a:spcPts val="0"/>
                        </a:spcAft>
                      </a:pPr>
                      <a:r>
                        <a:rPr lang="en-US" sz="900">
                          <a:effectLst/>
                        </a:rPr>
                        <a:t>1 approved services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c>
                  <a:txBody>
                    <a:bodyPr/>
                    <a:lstStyle/>
                    <a:p>
                      <a:pPr marL="0" marR="0" algn="r">
                        <a:lnSpc>
                          <a:spcPct val="115000"/>
                        </a:lnSpc>
                        <a:spcBef>
                          <a:spcPts val="0"/>
                        </a:spcBef>
                        <a:spcAft>
                          <a:spcPts val="0"/>
                        </a:spcAft>
                      </a:pPr>
                      <a:r>
                        <a:rPr lang="en-US" sz="900">
                          <a:effectLst/>
                        </a:rPr>
                        <a:t>0.45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r>
              <a:tr h="161660">
                <a:tc vMerge="1">
                  <a:txBody>
                    <a:bodyPr/>
                    <a:lstStyle/>
                    <a:p>
                      <a:endParaRPr lang="en-US"/>
                    </a:p>
                  </a:txBody>
                  <a:tcPr/>
                </a:tc>
                <a:tc>
                  <a:txBody>
                    <a:bodyPr/>
                    <a:lstStyle/>
                    <a:p>
                      <a:pPr marL="0" marR="0" algn="l">
                        <a:lnSpc>
                          <a:spcPct val="115000"/>
                        </a:lnSpc>
                        <a:spcBef>
                          <a:spcPts val="0"/>
                        </a:spcBef>
                        <a:spcAft>
                          <a:spcPts val="0"/>
                        </a:spcAft>
                      </a:pPr>
                      <a:r>
                        <a:rPr lang="en-US" sz="900">
                          <a:effectLst/>
                        </a:rPr>
                        <a:t>5 approved services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c>
                  <a:txBody>
                    <a:bodyPr/>
                    <a:lstStyle/>
                    <a:p>
                      <a:pPr marL="0" marR="0" algn="r">
                        <a:lnSpc>
                          <a:spcPct val="115000"/>
                        </a:lnSpc>
                        <a:spcBef>
                          <a:spcPts val="0"/>
                        </a:spcBef>
                        <a:spcAft>
                          <a:spcPts val="0"/>
                        </a:spcAft>
                      </a:pPr>
                      <a:r>
                        <a:rPr lang="en-US" sz="900">
                          <a:effectLst/>
                        </a:rPr>
                        <a:t>0.41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r>
              <a:tr h="161660">
                <a:tc vMerge="1">
                  <a:txBody>
                    <a:bodyPr/>
                    <a:lstStyle/>
                    <a:p>
                      <a:endParaRPr lang="en-US"/>
                    </a:p>
                  </a:txBody>
                  <a:tcPr/>
                </a:tc>
                <a:tc>
                  <a:txBody>
                    <a:bodyPr/>
                    <a:lstStyle/>
                    <a:p>
                      <a:pPr marL="0" marR="0" algn="l">
                        <a:lnSpc>
                          <a:spcPct val="115000"/>
                        </a:lnSpc>
                        <a:spcBef>
                          <a:spcPts val="0"/>
                        </a:spcBef>
                        <a:spcAft>
                          <a:spcPts val="0"/>
                        </a:spcAft>
                      </a:pPr>
                      <a:r>
                        <a:rPr lang="en-US" sz="900">
                          <a:effectLst/>
                        </a:rPr>
                        <a:t>Manual review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c>
                  <a:txBody>
                    <a:bodyPr/>
                    <a:lstStyle/>
                    <a:p>
                      <a:pPr marL="0" marR="0" algn="r">
                        <a:lnSpc>
                          <a:spcPct val="115000"/>
                        </a:lnSpc>
                        <a:spcBef>
                          <a:spcPts val="0"/>
                        </a:spcBef>
                        <a:spcAft>
                          <a:spcPts val="0"/>
                        </a:spcAft>
                      </a:pPr>
                      <a:r>
                        <a:rPr lang="en-US" sz="900">
                          <a:effectLst/>
                        </a:rPr>
                        <a:t>0.49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r>
              <a:tr h="161660">
                <a:tc vMerge="1">
                  <a:txBody>
                    <a:bodyPr/>
                    <a:lstStyle/>
                    <a:p>
                      <a:endParaRPr lang="en-US"/>
                    </a:p>
                  </a:txBody>
                  <a:tcPr/>
                </a:tc>
                <a:tc>
                  <a:txBody>
                    <a:bodyPr/>
                    <a:lstStyle/>
                    <a:p>
                      <a:pPr marL="0" marR="0" algn="l">
                        <a:lnSpc>
                          <a:spcPct val="115000"/>
                        </a:lnSpc>
                        <a:spcBef>
                          <a:spcPts val="0"/>
                        </a:spcBef>
                        <a:spcAft>
                          <a:spcPts val="0"/>
                        </a:spcAft>
                      </a:pPr>
                      <a:r>
                        <a:rPr lang="en-US" sz="900">
                          <a:effectLst/>
                        </a:rPr>
                        <a:t>other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c>
                  <a:txBody>
                    <a:bodyPr/>
                    <a:lstStyle/>
                    <a:p>
                      <a:pPr marL="0" marR="0" algn="r">
                        <a:lnSpc>
                          <a:spcPct val="115000"/>
                        </a:lnSpc>
                        <a:spcBef>
                          <a:spcPts val="0"/>
                        </a:spcBef>
                        <a:spcAft>
                          <a:spcPts val="0"/>
                        </a:spcAft>
                      </a:pPr>
                      <a:r>
                        <a:rPr lang="en-US" sz="900">
                          <a:effectLst/>
                        </a:rPr>
                        <a:t>0.41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r>
              <a:tr h="161660">
                <a:tc rowSpan="2">
                  <a:txBody>
                    <a:bodyPr/>
                    <a:lstStyle/>
                    <a:p>
                      <a:pPr marL="0" marR="0" algn="l">
                        <a:lnSpc>
                          <a:spcPct val="115000"/>
                        </a:lnSpc>
                        <a:spcBef>
                          <a:spcPts val="0"/>
                        </a:spcBef>
                        <a:spcAft>
                          <a:spcPts val="0"/>
                        </a:spcAft>
                      </a:pPr>
                      <a:r>
                        <a:rPr lang="en-US" sz="900">
                          <a:effectLst/>
                        </a:rPr>
                        <a:t>calow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c>
                  <a:txBody>
                    <a:bodyPr/>
                    <a:lstStyle/>
                    <a:p>
                      <a:pPr marL="0" marR="0" algn="l">
                        <a:lnSpc>
                          <a:spcPct val="115000"/>
                        </a:lnSpc>
                        <a:spcBef>
                          <a:spcPts val="0"/>
                        </a:spcBef>
                        <a:spcAft>
                          <a:spcPts val="0"/>
                        </a:spcAft>
                      </a:pPr>
                      <a:r>
                        <a:rPr lang="en-US" sz="900">
                          <a:effectLst/>
                        </a:rPr>
                        <a:t>3 approved services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c>
                  <a:txBody>
                    <a:bodyPr/>
                    <a:lstStyle/>
                    <a:p>
                      <a:pPr marL="0" marR="0" algn="r">
                        <a:lnSpc>
                          <a:spcPct val="115000"/>
                        </a:lnSpc>
                        <a:spcBef>
                          <a:spcPts val="0"/>
                        </a:spcBef>
                        <a:spcAft>
                          <a:spcPts val="0"/>
                        </a:spcAft>
                      </a:pPr>
                      <a:r>
                        <a:rPr lang="en-US" sz="900">
                          <a:effectLst/>
                        </a:rPr>
                        <a:t>0.25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r>
              <a:tr h="161660">
                <a:tc vMerge="1">
                  <a:txBody>
                    <a:bodyPr/>
                    <a:lstStyle/>
                    <a:p>
                      <a:endParaRPr lang="en-US"/>
                    </a:p>
                  </a:txBody>
                  <a:tcPr/>
                </a:tc>
                <a:tc>
                  <a:txBody>
                    <a:bodyPr/>
                    <a:lstStyle/>
                    <a:p>
                      <a:pPr marL="0" marR="0" algn="l">
                        <a:lnSpc>
                          <a:spcPct val="115000"/>
                        </a:lnSpc>
                        <a:spcBef>
                          <a:spcPts val="0"/>
                        </a:spcBef>
                        <a:spcAft>
                          <a:spcPts val="0"/>
                        </a:spcAft>
                      </a:pPr>
                      <a:r>
                        <a:rPr lang="en-US" sz="900">
                          <a:effectLst/>
                        </a:rPr>
                        <a:t>none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c>
                  <a:txBody>
                    <a:bodyPr/>
                    <a:lstStyle/>
                    <a:p>
                      <a:pPr marL="0" marR="0" algn="r">
                        <a:lnSpc>
                          <a:spcPct val="115000"/>
                        </a:lnSpc>
                        <a:spcBef>
                          <a:spcPts val="0"/>
                        </a:spcBef>
                        <a:spcAft>
                          <a:spcPts val="0"/>
                        </a:spcAft>
                      </a:pPr>
                      <a:r>
                        <a:rPr lang="en-US" sz="900">
                          <a:effectLst/>
                        </a:rPr>
                        <a:t>0.22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r>
              <a:tr h="212991">
                <a:tc gridSpan="3">
                  <a:txBody>
                    <a:bodyPr/>
                    <a:lstStyle/>
                    <a:p>
                      <a:pPr marL="0" marR="0" algn="ctr">
                        <a:lnSpc>
                          <a:spcPct val="115000"/>
                        </a:lnSpc>
                        <a:spcBef>
                          <a:spcPts val="0"/>
                        </a:spcBef>
                        <a:spcAft>
                          <a:spcPts val="0"/>
                        </a:spcAft>
                      </a:pPr>
                      <a:r>
                        <a:rPr lang="en-US" sz="900">
                          <a:effectLst/>
                        </a:rPr>
                        <a:t>contact_method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c hMerge="1">
                  <a:txBody>
                    <a:bodyPr/>
                    <a:lstStyle/>
                    <a:p>
                      <a:endParaRPr lang="en-US"/>
                    </a:p>
                  </a:txBody>
                  <a:tcPr/>
                </a:tc>
                <a:tc hMerge="1">
                  <a:txBody>
                    <a:bodyPr/>
                    <a:lstStyle/>
                    <a:p>
                      <a:endParaRPr lang="en-US"/>
                    </a:p>
                  </a:txBody>
                  <a:tcPr/>
                </a:tc>
              </a:tr>
              <a:tr h="161660">
                <a:tc>
                  <a:txBody>
                    <a:bodyPr/>
                    <a:lstStyle/>
                    <a:p>
                      <a:pPr marL="0" marR="0" algn="l">
                        <a:lnSpc>
                          <a:spcPct val="115000"/>
                        </a:lnSpc>
                        <a:spcBef>
                          <a:spcPts val="0"/>
                        </a:spcBef>
                        <a:spcAft>
                          <a:spcPts val="0"/>
                        </a:spcAft>
                      </a:pPr>
                      <a:r>
                        <a:rPr lang="en-US" sz="900">
                          <a:effectLst/>
                        </a:rPr>
                        <a:t>contact_low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c>
                  <a:txBody>
                    <a:bodyPr/>
                    <a:lstStyle/>
                    <a:p>
                      <a:pPr marL="0" marR="0" algn="l">
                        <a:lnSpc>
                          <a:spcPct val="115000"/>
                        </a:lnSpc>
                        <a:spcBef>
                          <a:spcPts val="0"/>
                        </a:spcBef>
                        <a:spcAft>
                          <a:spcPts val="0"/>
                        </a:spcAft>
                      </a:pPr>
                      <a:r>
                        <a:rPr lang="en-US" sz="900">
                          <a:effectLst/>
                        </a:rPr>
                        <a:t>PHONE SALE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c>
                  <a:txBody>
                    <a:bodyPr/>
                    <a:lstStyle/>
                    <a:p>
                      <a:pPr marL="0" marR="0" algn="r">
                        <a:lnSpc>
                          <a:spcPct val="115000"/>
                        </a:lnSpc>
                        <a:spcBef>
                          <a:spcPts val="0"/>
                        </a:spcBef>
                        <a:spcAft>
                          <a:spcPts val="0"/>
                        </a:spcAft>
                      </a:pPr>
                      <a:r>
                        <a:rPr lang="en-US" sz="900">
                          <a:effectLst/>
                        </a:rPr>
                        <a:t>0.19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r>
              <a:tr h="161660">
                <a:tc rowSpan="3">
                  <a:txBody>
                    <a:bodyPr/>
                    <a:lstStyle/>
                    <a:p>
                      <a:pPr marL="0" marR="0" algn="l">
                        <a:lnSpc>
                          <a:spcPct val="115000"/>
                        </a:lnSpc>
                        <a:spcBef>
                          <a:spcPts val="0"/>
                        </a:spcBef>
                        <a:spcAft>
                          <a:spcPts val="0"/>
                        </a:spcAft>
                      </a:pPr>
                      <a:r>
                        <a:rPr lang="en-US" sz="900">
                          <a:effectLst/>
                        </a:rPr>
                        <a:t>contact_mid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c>
                  <a:txBody>
                    <a:bodyPr/>
                    <a:lstStyle/>
                    <a:p>
                      <a:pPr marL="0" marR="0" algn="l">
                        <a:lnSpc>
                          <a:spcPct val="115000"/>
                        </a:lnSpc>
                        <a:spcBef>
                          <a:spcPts val="0"/>
                        </a:spcBef>
                        <a:spcAft>
                          <a:spcPts val="0"/>
                        </a:spcAft>
                      </a:pPr>
                      <a:r>
                        <a:rPr lang="en-US" sz="900">
                          <a:effectLst/>
                        </a:rPr>
                        <a:t> FAMILY SALE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c>
                  <a:txBody>
                    <a:bodyPr/>
                    <a:lstStyle/>
                    <a:p>
                      <a:pPr marL="0" marR="0" algn="r">
                        <a:lnSpc>
                          <a:spcPct val="115000"/>
                        </a:lnSpc>
                        <a:spcBef>
                          <a:spcPts val="0"/>
                        </a:spcBef>
                        <a:spcAft>
                          <a:spcPts val="0"/>
                        </a:spcAft>
                      </a:pPr>
                      <a:r>
                        <a:rPr lang="en-US" sz="900">
                          <a:effectLst/>
                        </a:rPr>
                        <a:t>0.38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r>
              <a:tr h="161660">
                <a:tc vMerge="1">
                  <a:txBody>
                    <a:bodyPr/>
                    <a:lstStyle/>
                    <a:p>
                      <a:endParaRPr lang="en-US"/>
                    </a:p>
                  </a:txBody>
                  <a:tcPr/>
                </a:tc>
                <a:tc>
                  <a:txBody>
                    <a:bodyPr/>
                    <a:lstStyle/>
                    <a:p>
                      <a:pPr marL="0" marR="0" algn="l">
                        <a:lnSpc>
                          <a:spcPct val="115000"/>
                        </a:lnSpc>
                        <a:spcBef>
                          <a:spcPts val="0"/>
                        </a:spcBef>
                        <a:spcAft>
                          <a:spcPts val="0"/>
                        </a:spcAft>
                      </a:pPr>
                      <a:r>
                        <a:rPr lang="en-US" sz="900">
                          <a:effectLst/>
                        </a:rPr>
                        <a:t>OTHER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c>
                  <a:txBody>
                    <a:bodyPr/>
                    <a:lstStyle/>
                    <a:p>
                      <a:pPr marL="0" marR="0" algn="r">
                        <a:lnSpc>
                          <a:spcPct val="115000"/>
                        </a:lnSpc>
                        <a:spcBef>
                          <a:spcPts val="0"/>
                        </a:spcBef>
                        <a:spcAft>
                          <a:spcPts val="0"/>
                        </a:spcAft>
                      </a:pPr>
                      <a:r>
                        <a:rPr lang="en-US" sz="900">
                          <a:effectLst/>
                        </a:rPr>
                        <a:t>0.34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r>
              <a:tr h="0">
                <a:tc vMerge="1">
                  <a:txBody>
                    <a:bodyPr/>
                    <a:lstStyle/>
                    <a:p>
                      <a:endParaRPr lang="en-US"/>
                    </a:p>
                  </a:txBody>
                  <a:tcPr/>
                </a:tc>
                <a:tc>
                  <a:txBody>
                    <a:bodyPr/>
                    <a:lstStyle/>
                    <a:p>
                      <a:pPr marL="0" marR="0" algn="l">
                        <a:lnSpc>
                          <a:spcPct val="115000"/>
                        </a:lnSpc>
                        <a:spcBef>
                          <a:spcPts val="0"/>
                        </a:spcBef>
                        <a:spcAft>
                          <a:spcPts val="0"/>
                        </a:spcAft>
                      </a:pPr>
                      <a:r>
                        <a:rPr lang="en-US" sz="900">
                          <a:effectLst/>
                        </a:rPr>
                        <a:t>RETAIL SALE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c>
                  <a:txBody>
                    <a:bodyPr/>
                    <a:lstStyle/>
                    <a:p>
                      <a:pPr marL="0" marR="0" algn="r">
                        <a:lnSpc>
                          <a:spcPct val="115000"/>
                        </a:lnSpc>
                        <a:spcBef>
                          <a:spcPts val="0"/>
                        </a:spcBef>
                        <a:spcAft>
                          <a:spcPts val="0"/>
                        </a:spcAft>
                      </a:pPr>
                      <a:r>
                        <a:rPr lang="en-US" sz="900">
                          <a:effectLst/>
                        </a:rPr>
                        <a:t>0.35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r>
              <a:tr h="161660">
                <a:tc rowSpan="2">
                  <a:txBody>
                    <a:bodyPr/>
                    <a:lstStyle/>
                    <a:p>
                      <a:pPr marL="0" marR="0" algn="l">
                        <a:lnSpc>
                          <a:spcPct val="115000"/>
                        </a:lnSpc>
                        <a:spcBef>
                          <a:spcPts val="0"/>
                        </a:spcBef>
                        <a:spcAft>
                          <a:spcPts val="0"/>
                        </a:spcAft>
                      </a:pPr>
                      <a:r>
                        <a:rPr lang="en-US" sz="900">
                          <a:effectLst/>
                        </a:rPr>
                        <a:t>contact_high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c>
                  <a:txBody>
                    <a:bodyPr/>
                    <a:lstStyle/>
                    <a:p>
                      <a:pPr marL="0" marR="0" algn="l">
                        <a:lnSpc>
                          <a:spcPct val="115000"/>
                        </a:lnSpc>
                        <a:spcBef>
                          <a:spcPts val="0"/>
                        </a:spcBef>
                        <a:spcAft>
                          <a:spcPts val="0"/>
                        </a:spcAft>
                      </a:pPr>
                      <a:r>
                        <a:rPr lang="en-US" sz="900">
                          <a:effectLst/>
                        </a:rPr>
                        <a:t>INTERNET SALE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c>
                  <a:txBody>
                    <a:bodyPr/>
                    <a:lstStyle/>
                    <a:p>
                      <a:pPr marL="0" marR="0" algn="r">
                        <a:lnSpc>
                          <a:spcPct val="115000"/>
                        </a:lnSpc>
                        <a:spcBef>
                          <a:spcPts val="0"/>
                        </a:spcBef>
                        <a:spcAft>
                          <a:spcPts val="0"/>
                        </a:spcAft>
                      </a:pPr>
                      <a:r>
                        <a:rPr lang="en-US" sz="900">
                          <a:effectLst/>
                        </a:rPr>
                        <a:t>0.56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r>
              <a:tr h="161660">
                <a:tc vMerge="1">
                  <a:txBody>
                    <a:bodyPr/>
                    <a:lstStyle/>
                    <a:p>
                      <a:endParaRPr lang="en-US"/>
                    </a:p>
                  </a:txBody>
                  <a:tcPr/>
                </a:tc>
                <a:tc>
                  <a:txBody>
                    <a:bodyPr/>
                    <a:lstStyle/>
                    <a:p>
                      <a:pPr marL="0" marR="0" algn="l">
                        <a:lnSpc>
                          <a:spcPct val="115000"/>
                        </a:lnSpc>
                        <a:spcBef>
                          <a:spcPts val="0"/>
                        </a:spcBef>
                        <a:spcAft>
                          <a:spcPts val="0"/>
                        </a:spcAft>
                      </a:pPr>
                      <a:r>
                        <a:rPr lang="en-US" sz="900">
                          <a:effectLst/>
                        </a:rPr>
                        <a:t>MALL SALE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c>
                  <a:txBody>
                    <a:bodyPr/>
                    <a:lstStyle/>
                    <a:p>
                      <a:pPr marL="0" marR="0" algn="r">
                        <a:lnSpc>
                          <a:spcPct val="115000"/>
                        </a:lnSpc>
                        <a:spcBef>
                          <a:spcPts val="0"/>
                        </a:spcBef>
                        <a:spcAft>
                          <a:spcPts val="0"/>
                        </a:spcAft>
                      </a:pPr>
                      <a:r>
                        <a:rPr lang="en-US" sz="900">
                          <a:effectLst/>
                        </a:rPr>
                        <a:t>0.53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r>
              <a:tr h="223640">
                <a:tc gridSpan="3">
                  <a:txBody>
                    <a:bodyPr/>
                    <a:lstStyle/>
                    <a:p>
                      <a:pPr marL="0" marR="0" algn="ctr">
                        <a:lnSpc>
                          <a:spcPct val="115000"/>
                        </a:lnSpc>
                        <a:spcBef>
                          <a:spcPts val="0"/>
                        </a:spcBef>
                        <a:spcAft>
                          <a:spcPts val="0"/>
                        </a:spcAft>
                      </a:pPr>
                      <a:r>
                        <a:rPr lang="en-US" sz="900">
                          <a:effectLst/>
                        </a:rPr>
                        <a:t>rate_plan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c hMerge="1">
                  <a:txBody>
                    <a:bodyPr/>
                    <a:lstStyle/>
                    <a:p>
                      <a:endParaRPr lang="en-US"/>
                    </a:p>
                  </a:txBody>
                  <a:tcPr/>
                </a:tc>
                <a:tc hMerge="1">
                  <a:txBody>
                    <a:bodyPr/>
                    <a:lstStyle/>
                    <a:p>
                      <a:endParaRPr lang="en-US"/>
                    </a:p>
                  </a:txBody>
                  <a:tcPr/>
                </a:tc>
              </a:tr>
              <a:tr h="161660">
                <a:tc>
                  <a:txBody>
                    <a:bodyPr/>
                    <a:lstStyle/>
                    <a:p>
                      <a:pPr marL="0" marR="0" algn="l">
                        <a:lnSpc>
                          <a:spcPct val="115000"/>
                        </a:lnSpc>
                        <a:spcBef>
                          <a:spcPts val="0"/>
                        </a:spcBef>
                        <a:spcAft>
                          <a:spcPts val="0"/>
                        </a:spcAft>
                      </a:pPr>
                      <a:r>
                        <a:rPr lang="en-US" sz="900">
                          <a:effectLst/>
                        </a:rPr>
                        <a:t>rate_low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c>
                  <a:txBody>
                    <a:bodyPr/>
                    <a:lstStyle/>
                    <a:p>
                      <a:pPr marL="0" marR="0" algn="l">
                        <a:lnSpc>
                          <a:spcPct val="115000"/>
                        </a:lnSpc>
                        <a:spcBef>
                          <a:spcPts val="0"/>
                        </a:spcBef>
                        <a:spcAft>
                          <a:spcPts val="0"/>
                        </a:spcAft>
                      </a:pPr>
                      <a:r>
                        <a:rPr lang="en-US" sz="900">
                          <a:effectLst/>
                        </a:rPr>
                        <a:t>BASIC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c>
                  <a:txBody>
                    <a:bodyPr/>
                    <a:lstStyle/>
                    <a:p>
                      <a:pPr marL="0" marR="0" algn="r">
                        <a:lnSpc>
                          <a:spcPct val="115000"/>
                        </a:lnSpc>
                        <a:spcBef>
                          <a:spcPts val="0"/>
                        </a:spcBef>
                        <a:spcAft>
                          <a:spcPts val="0"/>
                        </a:spcAft>
                      </a:pPr>
                      <a:r>
                        <a:rPr lang="en-US" sz="900">
                          <a:effectLst/>
                        </a:rPr>
                        <a:t>0.17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r>
              <a:tr h="161660">
                <a:tc rowSpan="3">
                  <a:txBody>
                    <a:bodyPr/>
                    <a:lstStyle/>
                    <a:p>
                      <a:pPr marL="0" marR="0" algn="l">
                        <a:lnSpc>
                          <a:spcPct val="115000"/>
                        </a:lnSpc>
                        <a:spcBef>
                          <a:spcPts val="0"/>
                        </a:spcBef>
                        <a:spcAft>
                          <a:spcPts val="0"/>
                        </a:spcAft>
                      </a:pPr>
                      <a:r>
                        <a:rPr lang="en-US" sz="900">
                          <a:effectLst/>
                        </a:rPr>
                        <a:t>rate_mid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c>
                  <a:txBody>
                    <a:bodyPr/>
                    <a:lstStyle/>
                    <a:p>
                      <a:pPr marL="0" marR="0" algn="l">
                        <a:lnSpc>
                          <a:spcPct val="115000"/>
                        </a:lnSpc>
                        <a:spcBef>
                          <a:spcPts val="0"/>
                        </a:spcBef>
                        <a:spcAft>
                          <a:spcPts val="0"/>
                        </a:spcAft>
                      </a:pPr>
                      <a:r>
                        <a:rPr lang="en-US" sz="900">
                          <a:effectLst/>
                        </a:rPr>
                        <a:t>200 MINUTE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c>
                  <a:txBody>
                    <a:bodyPr/>
                    <a:lstStyle/>
                    <a:p>
                      <a:pPr marL="0" marR="0" algn="r">
                        <a:lnSpc>
                          <a:spcPct val="115000"/>
                        </a:lnSpc>
                        <a:spcBef>
                          <a:spcPts val="0"/>
                        </a:spcBef>
                        <a:spcAft>
                          <a:spcPts val="0"/>
                        </a:spcAft>
                      </a:pPr>
                      <a:r>
                        <a:rPr lang="en-US" sz="900">
                          <a:effectLst/>
                        </a:rPr>
                        <a:t>0.31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r>
              <a:tr h="161660">
                <a:tc vMerge="1">
                  <a:txBody>
                    <a:bodyPr/>
                    <a:lstStyle/>
                    <a:p>
                      <a:endParaRPr lang="en-US"/>
                    </a:p>
                  </a:txBody>
                  <a:tcPr/>
                </a:tc>
                <a:tc>
                  <a:txBody>
                    <a:bodyPr/>
                    <a:lstStyle/>
                    <a:p>
                      <a:pPr marL="0" marR="0" algn="l">
                        <a:lnSpc>
                          <a:spcPct val="115000"/>
                        </a:lnSpc>
                        <a:spcBef>
                          <a:spcPts val="0"/>
                        </a:spcBef>
                        <a:spcAft>
                          <a:spcPts val="0"/>
                        </a:spcAft>
                      </a:pPr>
                      <a:r>
                        <a:rPr lang="en-US" sz="900">
                          <a:effectLst/>
                        </a:rPr>
                        <a:t>300 MINUTE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c>
                  <a:txBody>
                    <a:bodyPr/>
                    <a:lstStyle/>
                    <a:p>
                      <a:pPr marL="0" marR="0" algn="r">
                        <a:lnSpc>
                          <a:spcPct val="115000"/>
                        </a:lnSpc>
                        <a:spcBef>
                          <a:spcPts val="0"/>
                        </a:spcBef>
                        <a:spcAft>
                          <a:spcPts val="0"/>
                        </a:spcAft>
                      </a:pPr>
                      <a:r>
                        <a:rPr lang="en-US" sz="900">
                          <a:effectLst/>
                        </a:rPr>
                        <a:t>0.43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r>
              <a:tr h="161660">
                <a:tc vMerge="1">
                  <a:txBody>
                    <a:bodyPr/>
                    <a:lstStyle/>
                    <a:p>
                      <a:endParaRPr lang="en-US"/>
                    </a:p>
                  </a:txBody>
                  <a:tcPr/>
                </a:tc>
                <a:tc>
                  <a:txBody>
                    <a:bodyPr/>
                    <a:lstStyle/>
                    <a:p>
                      <a:pPr marL="0" marR="0" algn="l">
                        <a:lnSpc>
                          <a:spcPct val="115000"/>
                        </a:lnSpc>
                        <a:spcBef>
                          <a:spcPts val="0"/>
                        </a:spcBef>
                        <a:spcAft>
                          <a:spcPts val="0"/>
                        </a:spcAft>
                      </a:pPr>
                      <a:r>
                        <a:rPr lang="en-US" sz="900">
                          <a:effectLst/>
                        </a:rPr>
                        <a:t>UNLIMITED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c>
                  <a:txBody>
                    <a:bodyPr/>
                    <a:lstStyle/>
                    <a:p>
                      <a:pPr marL="0" marR="0" algn="r">
                        <a:lnSpc>
                          <a:spcPct val="115000"/>
                        </a:lnSpc>
                        <a:spcBef>
                          <a:spcPts val="0"/>
                        </a:spcBef>
                        <a:spcAft>
                          <a:spcPts val="0"/>
                        </a:spcAft>
                      </a:pPr>
                      <a:r>
                        <a:rPr lang="en-US" sz="900">
                          <a:effectLst/>
                        </a:rPr>
                        <a:t>0.39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r>
              <a:tr h="161660">
                <a:tc rowSpan="2">
                  <a:txBody>
                    <a:bodyPr/>
                    <a:lstStyle/>
                    <a:p>
                      <a:pPr marL="0" marR="0" algn="l">
                        <a:lnSpc>
                          <a:spcPct val="115000"/>
                        </a:lnSpc>
                        <a:spcBef>
                          <a:spcPts val="0"/>
                        </a:spcBef>
                        <a:spcAft>
                          <a:spcPts val="0"/>
                        </a:spcAft>
                      </a:pPr>
                      <a:r>
                        <a:rPr lang="en-US" sz="900">
                          <a:effectLst/>
                        </a:rPr>
                        <a:t>rate_high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c>
                  <a:txBody>
                    <a:bodyPr/>
                    <a:lstStyle/>
                    <a:p>
                      <a:pPr marL="0" marR="0" algn="l">
                        <a:lnSpc>
                          <a:spcPct val="115000"/>
                        </a:lnSpc>
                        <a:spcBef>
                          <a:spcPts val="0"/>
                        </a:spcBef>
                        <a:spcAft>
                          <a:spcPts val="0"/>
                        </a:spcAft>
                      </a:pPr>
                      <a:r>
                        <a:rPr lang="en-US" sz="900">
                          <a:effectLst/>
                        </a:rPr>
                        <a:t>100 MINUTE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c>
                  <a:txBody>
                    <a:bodyPr/>
                    <a:lstStyle/>
                    <a:p>
                      <a:pPr marL="0" marR="0" algn="r">
                        <a:lnSpc>
                          <a:spcPct val="115000"/>
                        </a:lnSpc>
                        <a:spcBef>
                          <a:spcPts val="0"/>
                        </a:spcBef>
                        <a:spcAft>
                          <a:spcPts val="0"/>
                        </a:spcAft>
                      </a:pPr>
                      <a:r>
                        <a:rPr lang="en-US" sz="900">
                          <a:effectLst/>
                        </a:rPr>
                        <a:t>0.66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r>
              <a:tr h="170393">
                <a:tc vMerge="1">
                  <a:txBody>
                    <a:bodyPr/>
                    <a:lstStyle/>
                    <a:p>
                      <a:endParaRPr lang="en-US"/>
                    </a:p>
                  </a:txBody>
                  <a:tcPr/>
                </a:tc>
                <a:tc>
                  <a:txBody>
                    <a:bodyPr/>
                    <a:lstStyle/>
                    <a:p>
                      <a:pPr marL="0" marR="0" algn="l">
                        <a:lnSpc>
                          <a:spcPct val="115000"/>
                        </a:lnSpc>
                        <a:spcBef>
                          <a:spcPts val="0"/>
                        </a:spcBef>
                        <a:spcAft>
                          <a:spcPts val="0"/>
                        </a:spcAft>
                      </a:pPr>
                      <a:r>
                        <a:rPr lang="en-US" sz="900">
                          <a:effectLst/>
                        </a:rPr>
                        <a:t>OTHER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c>
                  <a:txBody>
                    <a:bodyPr/>
                    <a:lstStyle/>
                    <a:p>
                      <a:pPr marL="0" marR="0" algn="r">
                        <a:lnSpc>
                          <a:spcPct val="115000"/>
                        </a:lnSpc>
                        <a:spcBef>
                          <a:spcPts val="0"/>
                        </a:spcBef>
                        <a:spcAft>
                          <a:spcPts val="0"/>
                        </a:spcAft>
                      </a:pPr>
                      <a:r>
                        <a:rPr lang="en-US" sz="900" dirty="0">
                          <a:effectLst/>
                        </a:rPr>
                        <a:t>0.51</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508" marR="57508" marT="0" marB="0" anchor="ctr"/>
                </a:tc>
              </a:tr>
            </a:tbl>
          </a:graphicData>
        </a:graphic>
      </p:graphicFrame>
    </p:spTree>
    <p:extLst>
      <p:ext uri="{BB962C8B-B14F-4D97-AF65-F5344CB8AC3E}">
        <p14:creationId xmlns:p14="http://schemas.microsoft.com/office/powerpoint/2010/main" val="3631467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 Notable events	</a:t>
            </a:r>
            <a:endParaRPr lang="en-US" dirty="0"/>
          </a:p>
        </p:txBody>
      </p:sp>
      <p:sp>
        <p:nvSpPr>
          <p:cNvPr id="3" name="Content Placeholder 2"/>
          <p:cNvSpPr>
            <a:spLocks noGrp="1"/>
          </p:cNvSpPr>
          <p:nvPr>
            <p:ph idx="1"/>
          </p:nvPr>
        </p:nvSpPr>
        <p:spPr/>
        <p:txBody>
          <a:bodyPr/>
          <a:lstStyle/>
          <a:p>
            <a:r>
              <a:rPr lang="en-US" b="1" dirty="0" smtClean="0"/>
              <a:t>Logistic Regression</a:t>
            </a:r>
          </a:p>
          <a:p>
            <a:pPr lvl="1"/>
            <a:r>
              <a:rPr lang="en-US" dirty="0" smtClean="0"/>
              <a:t>Unable to run </a:t>
            </a:r>
            <a:r>
              <a:rPr lang="en-US" dirty="0" err="1" smtClean="0"/>
              <a:t>glm</a:t>
            </a:r>
            <a:r>
              <a:rPr lang="en-US" dirty="0" smtClean="0"/>
              <a:t> on data set with extra variables</a:t>
            </a:r>
          </a:p>
          <a:p>
            <a:pPr lvl="2"/>
            <a:r>
              <a:rPr lang="en-US" dirty="0" smtClean="0"/>
              <a:t>Solution? penalized regression</a:t>
            </a:r>
          </a:p>
          <a:p>
            <a:pPr lvl="2"/>
            <a:r>
              <a:rPr lang="en-US" dirty="0" err="1" smtClean="0"/>
              <a:t>GLMnet</a:t>
            </a:r>
            <a:r>
              <a:rPr lang="en-US" dirty="0" smtClean="0"/>
              <a:t> package uses LASSO to run regression</a:t>
            </a:r>
          </a:p>
          <a:p>
            <a:pPr lvl="2"/>
            <a:r>
              <a:rPr lang="en-US" dirty="0" smtClean="0"/>
              <a:t>Cross validate to determine penalty coefficient</a:t>
            </a:r>
          </a:p>
          <a:p>
            <a:pPr lvl="1"/>
            <a:r>
              <a:rPr lang="en-US" dirty="0" smtClean="0"/>
              <a:t>Able to use base </a:t>
            </a:r>
            <a:r>
              <a:rPr lang="en-US" dirty="0" err="1" smtClean="0"/>
              <a:t>glm</a:t>
            </a:r>
            <a:r>
              <a:rPr lang="en-US" dirty="0" smtClean="0"/>
              <a:t> on new data set</a:t>
            </a:r>
          </a:p>
          <a:p>
            <a:pPr lvl="2"/>
            <a:r>
              <a:rPr lang="en-US" dirty="0" smtClean="0"/>
              <a:t>Ran VIF test – </a:t>
            </a:r>
            <a:r>
              <a:rPr lang="en-US" dirty="0" err="1" smtClean="0"/>
              <a:t>rate_plan</a:t>
            </a:r>
            <a:r>
              <a:rPr lang="en-US" dirty="0" smtClean="0"/>
              <a:t> and </a:t>
            </a:r>
            <a:r>
              <a:rPr lang="en-US" dirty="0" err="1" smtClean="0"/>
              <a:t>contact_method</a:t>
            </a:r>
            <a:r>
              <a:rPr lang="en-US" dirty="0" smtClean="0"/>
              <a:t> were slightly high, but ultimately chose to keep in the model</a:t>
            </a:r>
          </a:p>
          <a:p>
            <a:pPr lvl="2"/>
            <a:r>
              <a:rPr lang="en-US" dirty="0" smtClean="0"/>
              <a:t>Very similar error rates to </a:t>
            </a:r>
            <a:r>
              <a:rPr lang="en-US" dirty="0" err="1" smtClean="0"/>
              <a:t>GLMnet</a:t>
            </a:r>
            <a:r>
              <a:rPr lang="en-US" dirty="0" smtClean="0"/>
              <a:t> on new data set (21.6% to 21.1%)</a:t>
            </a:r>
          </a:p>
        </p:txBody>
      </p:sp>
    </p:spTree>
    <p:extLst>
      <p:ext uri="{BB962C8B-B14F-4D97-AF65-F5344CB8AC3E}">
        <p14:creationId xmlns:p14="http://schemas.microsoft.com/office/powerpoint/2010/main" val="72759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 Notable events	</a:t>
            </a:r>
            <a:endParaRPr lang="en-US" dirty="0"/>
          </a:p>
        </p:txBody>
      </p:sp>
      <p:sp>
        <p:nvSpPr>
          <p:cNvPr id="3" name="Content Placeholder 2"/>
          <p:cNvSpPr>
            <a:spLocks noGrp="1"/>
          </p:cNvSpPr>
          <p:nvPr>
            <p:ph idx="1"/>
          </p:nvPr>
        </p:nvSpPr>
        <p:spPr/>
        <p:txBody>
          <a:bodyPr/>
          <a:lstStyle/>
          <a:p>
            <a:r>
              <a:rPr lang="en-US" b="1" dirty="0" smtClean="0"/>
              <a:t>Random Forest</a:t>
            </a:r>
          </a:p>
          <a:p>
            <a:pPr lvl="1"/>
            <a:r>
              <a:rPr lang="en-US" dirty="0" err="1" smtClean="0"/>
              <a:t>Mtree</a:t>
            </a:r>
            <a:r>
              <a:rPr lang="en-US" dirty="0" smtClean="0"/>
              <a:t> Try – 100 vs. 500 Trees</a:t>
            </a:r>
          </a:p>
          <a:p>
            <a:pPr lvl="1"/>
            <a:r>
              <a:rPr lang="en-US" dirty="0" smtClean="0"/>
              <a:t>Out-of-Bag Errors</a:t>
            </a:r>
          </a:p>
          <a:p>
            <a:pPr lvl="3"/>
            <a:r>
              <a:rPr lang="en-US" sz="2000" dirty="0" smtClean="0"/>
              <a:t>Very reliable close </a:t>
            </a:r>
            <a:r>
              <a:rPr lang="en-US" sz="2000" dirty="0"/>
              <a:t>to error on test </a:t>
            </a:r>
            <a:r>
              <a:rPr lang="en-US" sz="2000" dirty="0" smtClean="0"/>
              <a:t>data</a:t>
            </a:r>
            <a:endParaRPr lang="en-US" dirty="0"/>
          </a:p>
          <a:p>
            <a:pPr lvl="1"/>
            <a:r>
              <a:rPr lang="en-US" sz="2400" i="1" dirty="0" smtClean="0"/>
              <a:t>Best model of all!  82.9% accuracy (data with no dates).</a:t>
            </a:r>
          </a:p>
        </p:txBody>
      </p:sp>
    </p:spTree>
    <p:extLst>
      <p:ext uri="{BB962C8B-B14F-4D97-AF65-F5344CB8AC3E}">
        <p14:creationId xmlns:p14="http://schemas.microsoft.com/office/powerpoint/2010/main" val="139300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 Project Methodology – CRISP-DM</a:t>
            </a:r>
            <a:endParaRPr lang="en-US" sz="4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92389" y="1831858"/>
            <a:ext cx="4428211" cy="4437765"/>
          </a:xfrm>
          <a:prstGeom prst="rect">
            <a:avLst/>
          </a:prstGeom>
        </p:spPr>
      </p:pic>
    </p:spTree>
    <p:extLst>
      <p:ext uri="{BB962C8B-B14F-4D97-AF65-F5344CB8AC3E}">
        <p14:creationId xmlns:p14="http://schemas.microsoft.com/office/powerpoint/2010/main" val="16331858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Evaluation</a:t>
            </a:r>
            <a:endParaRPr lang="en-US" dirty="0"/>
          </a:p>
        </p:txBody>
      </p:sp>
      <p:sp>
        <p:nvSpPr>
          <p:cNvPr id="3" name="Content Placeholder 2"/>
          <p:cNvSpPr>
            <a:spLocks noGrp="1"/>
          </p:cNvSpPr>
          <p:nvPr>
            <p:ph idx="1"/>
          </p:nvPr>
        </p:nvSpPr>
        <p:spPr>
          <a:xfrm>
            <a:off x="1200150" y="1847384"/>
            <a:ext cx="9793817" cy="4607203"/>
          </a:xfrm>
        </p:spPr>
        <p:txBody>
          <a:bodyPr>
            <a:normAutofit fontScale="92500" lnSpcReduction="10000"/>
          </a:bodyPr>
          <a:lstStyle/>
          <a:p>
            <a:r>
              <a:rPr lang="en-US" dirty="0" smtClean="0"/>
              <a:t>Result Comparison (On data without dates)</a:t>
            </a:r>
          </a:p>
          <a:p>
            <a:endParaRPr lang="en-US" dirty="0" smtClean="0"/>
          </a:p>
          <a:p>
            <a:pPr marL="0" indent="0">
              <a:buNone/>
            </a:pPr>
            <a:endParaRPr lang="en-US" dirty="0"/>
          </a:p>
          <a:p>
            <a:endParaRPr lang="en-US" dirty="0" smtClean="0"/>
          </a:p>
          <a:p>
            <a:r>
              <a:rPr lang="en-US" dirty="0" smtClean="0"/>
              <a:t>Important Variables</a:t>
            </a:r>
          </a:p>
          <a:p>
            <a:pPr lvl="1"/>
            <a:r>
              <a:rPr lang="en-US" sz="2400" dirty="0" err="1">
                <a:solidFill>
                  <a:schemeClr val="tx1"/>
                </a:solidFill>
              </a:rPr>
              <a:t>Rate_plan</a:t>
            </a:r>
            <a:r>
              <a:rPr lang="en-US" sz="2400" dirty="0">
                <a:solidFill>
                  <a:schemeClr val="tx1"/>
                </a:solidFill>
              </a:rPr>
              <a:t>, </a:t>
            </a:r>
          </a:p>
          <a:p>
            <a:pPr lvl="1"/>
            <a:r>
              <a:rPr lang="en-US" sz="2400" dirty="0" err="1">
                <a:solidFill>
                  <a:schemeClr val="tx1"/>
                </a:solidFill>
              </a:rPr>
              <a:t>Contract_fee</a:t>
            </a:r>
            <a:endParaRPr lang="en-US" sz="2400" dirty="0">
              <a:solidFill>
                <a:schemeClr val="tx1"/>
              </a:solidFill>
            </a:endParaRPr>
          </a:p>
          <a:p>
            <a:pPr lvl="1"/>
            <a:r>
              <a:rPr lang="en-US" sz="2400" dirty="0" err="1">
                <a:solidFill>
                  <a:schemeClr val="tx1"/>
                </a:solidFill>
              </a:rPr>
              <a:t>Credit_approval</a:t>
            </a:r>
            <a:endParaRPr lang="en-US" sz="2400" dirty="0">
              <a:solidFill>
                <a:schemeClr val="tx1"/>
              </a:solidFill>
            </a:endParaRPr>
          </a:p>
          <a:p>
            <a:pPr lvl="1"/>
            <a:r>
              <a:rPr lang="en-US" sz="2400" dirty="0" err="1">
                <a:solidFill>
                  <a:schemeClr val="tx1"/>
                </a:solidFill>
              </a:rPr>
              <a:t>Tot_open_amt</a:t>
            </a:r>
            <a:endParaRPr lang="en-US" sz="2400" dirty="0">
              <a:solidFill>
                <a:schemeClr val="tx1"/>
              </a:solidFill>
            </a:endParaRPr>
          </a:p>
          <a:p>
            <a:pPr lvl="1"/>
            <a:r>
              <a:rPr lang="en-US" sz="2400" dirty="0">
                <a:solidFill>
                  <a:schemeClr val="tx1"/>
                </a:solidFill>
              </a:rPr>
              <a:t>Number of invoice</a:t>
            </a:r>
            <a:endParaRPr lang="en-US" dirty="0"/>
          </a:p>
          <a:p>
            <a:pPr marL="0" indent="0">
              <a:buNone/>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1081137635"/>
              </p:ext>
            </p:extLst>
          </p:nvPr>
        </p:nvGraphicFramePr>
        <p:xfrm>
          <a:off x="3125575" y="2402248"/>
          <a:ext cx="5692552" cy="1560198"/>
        </p:xfrm>
        <a:graphic>
          <a:graphicData uri="http://schemas.openxmlformats.org/drawingml/2006/table">
            <a:tbl>
              <a:tblPr/>
              <a:tblGrid>
                <a:gridCol w="1312113"/>
                <a:gridCol w="1756213"/>
                <a:gridCol w="1312113"/>
                <a:gridCol w="1312113"/>
              </a:tblGrid>
              <a:tr h="520066">
                <a:tc>
                  <a:txBody>
                    <a:bodyPr/>
                    <a:lstStyle/>
                    <a:p>
                      <a:pPr algn="ctr" fontAlgn="b"/>
                      <a:r>
                        <a:rPr lang="en-US" sz="1600" b="0" i="0" u="none" strike="noStrike" dirty="0">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effectLst/>
                          <a:latin typeface="Calibri"/>
                        </a:rPr>
                        <a:t>Random Forest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600" b="1" i="0" u="none" strike="noStrike" dirty="0">
                          <a:solidFill>
                            <a:srgbClr val="000000"/>
                          </a:solidFill>
                          <a:effectLst/>
                          <a:latin typeface="Calibri"/>
                        </a:rPr>
                        <a:t>Boosting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effectLst/>
                          <a:latin typeface="Calibri"/>
                        </a:rPr>
                        <a:t>NN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20066">
                <a:tc>
                  <a:txBody>
                    <a:bodyPr/>
                    <a:lstStyle/>
                    <a:p>
                      <a:pPr algn="ctr" fontAlgn="b"/>
                      <a:r>
                        <a:rPr lang="en-US" sz="1600" b="0" i="0" u="none" strike="noStrike" dirty="0">
                          <a:solidFill>
                            <a:srgbClr val="000000"/>
                          </a:solidFill>
                          <a:effectLst/>
                          <a:latin typeface="Calibri"/>
                        </a:rPr>
                        <a:t>Test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rPr>
                        <a:t>17.0%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600" b="0" i="0" u="none" strike="noStrike" dirty="0">
                          <a:solidFill>
                            <a:srgbClr val="000000"/>
                          </a:solidFill>
                          <a:effectLst/>
                          <a:latin typeface="Calibri"/>
                        </a:rPr>
                        <a:t>19.6%</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effectLst/>
                          <a:latin typeface="Calibri"/>
                        </a:rPr>
                        <a:t>20.0%</a:t>
                      </a:r>
                      <a:endParaRPr lang="en-US" sz="16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20066">
                <a:tc>
                  <a:txBody>
                    <a:bodyPr/>
                    <a:lstStyle/>
                    <a:p>
                      <a:pPr algn="ctr" fontAlgn="b"/>
                      <a:r>
                        <a:rPr lang="en-US" sz="1600" b="0" i="0" u="none" strike="noStrike" dirty="0">
                          <a:solidFill>
                            <a:srgbClr val="000000"/>
                          </a:solidFill>
                          <a:effectLst/>
                          <a:latin typeface="Calibri"/>
                        </a:rPr>
                        <a:t>Validate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16.9%</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600" b="0" i="0" u="none" strike="noStrike">
                          <a:solidFill>
                            <a:srgbClr val="000000"/>
                          </a:solidFill>
                          <a:effectLst/>
                          <a:latin typeface="Calibri"/>
                        </a:rPr>
                        <a:t>19.2%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rPr>
                        <a:t>18.9%</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32666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Evaluation</a:t>
            </a:r>
            <a:endParaRPr lang="en-US" dirty="0"/>
          </a:p>
        </p:txBody>
      </p:sp>
      <p:sp>
        <p:nvSpPr>
          <p:cNvPr id="3" name="Content Placeholder 2"/>
          <p:cNvSpPr>
            <a:spLocks noGrp="1"/>
          </p:cNvSpPr>
          <p:nvPr>
            <p:ph idx="1"/>
          </p:nvPr>
        </p:nvSpPr>
        <p:spPr>
          <a:xfrm>
            <a:off x="1200150" y="2026270"/>
            <a:ext cx="9793817" cy="1929768"/>
          </a:xfrm>
        </p:spPr>
        <p:txBody>
          <a:bodyPr>
            <a:normAutofit/>
          </a:bodyPr>
          <a:lstStyle/>
          <a:p>
            <a:r>
              <a:rPr lang="en-US" dirty="0" smtClean="0"/>
              <a:t>ROC Curve</a:t>
            </a:r>
          </a:p>
          <a:p>
            <a:r>
              <a:rPr lang="en-US" dirty="0" smtClean="0"/>
              <a:t>F-measure</a:t>
            </a:r>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5329608" y="1707343"/>
            <a:ext cx="6253610" cy="4684713"/>
          </a:xfrm>
          <a:prstGeom prst="rect">
            <a:avLst/>
          </a:prstGeom>
          <a:noFill/>
          <a:ln>
            <a:noFill/>
          </a:ln>
        </p:spPr>
      </p:pic>
      <p:graphicFrame>
        <p:nvGraphicFramePr>
          <p:cNvPr id="5" name="Table 4"/>
          <p:cNvGraphicFramePr>
            <a:graphicFrameLocks noGrp="1"/>
          </p:cNvGraphicFramePr>
          <p:nvPr>
            <p:extLst>
              <p:ext uri="{D42A27DB-BD31-4B8C-83A1-F6EECF244321}">
                <p14:modId xmlns:p14="http://schemas.microsoft.com/office/powerpoint/2010/main" val="4259642453"/>
              </p:ext>
            </p:extLst>
          </p:nvPr>
        </p:nvGraphicFramePr>
        <p:xfrm>
          <a:off x="1262925" y="3298767"/>
          <a:ext cx="3587851" cy="761378"/>
        </p:xfrm>
        <a:graphic>
          <a:graphicData uri="http://schemas.openxmlformats.org/drawingml/2006/table">
            <a:tbl>
              <a:tblPr/>
              <a:tblGrid>
                <a:gridCol w="1074702"/>
                <a:gridCol w="1438447"/>
                <a:gridCol w="1074702"/>
              </a:tblGrid>
              <a:tr h="412492">
                <a:tc>
                  <a:txBody>
                    <a:bodyPr/>
                    <a:lstStyle/>
                    <a:p>
                      <a:pPr algn="ctr" fontAlgn="b"/>
                      <a:r>
                        <a:rPr lang="en-US" sz="1600" b="0" i="0" u="none" strike="noStrike" dirty="0">
                          <a:solidFill>
                            <a:srgbClr val="000000"/>
                          </a:solidFill>
                          <a:effectLst/>
                          <a:latin typeface="Calibri"/>
                        </a:rPr>
                        <a:t>RF</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rPr>
                        <a:t>Boosting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rPr>
                        <a:t>NN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8886">
                <a:tc>
                  <a:txBody>
                    <a:bodyPr/>
                    <a:lstStyle/>
                    <a:p>
                      <a:pPr algn="ctr" fontAlgn="b"/>
                      <a:r>
                        <a:rPr lang="en-US" sz="1600" b="0" i="0" u="none" strike="noStrike" dirty="0">
                          <a:solidFill>
                            <a:srgbClr val="000000"/>
                          </a:solidFill>
                          <a:effectLst/>
                          <a:latin typeface="Calibri"/>
                        </a:rPr>
                        <a:t>0.749</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rPr>
                        <a:t>0.709</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rPr>
                        <a:t>0.693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69179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Content Placeholder 2"/>
          <p:cNvSpPr>
            <a:spLocks noGrp="1"/>
          </p:cNvSpPr>
          <p:nvPr>
            <p:ph idx="1"/>
          </p:nvPr>
        </p:nvSpPr>
        <p:spPr/>
        <p:txBody>
          <a:bodyPr/>
          <a:lstStyle/>
          <a:p>
            <a:r>
              <a:rPr lang="en-US" dirty="0" smtClean="0"/>
              <a:t>Determine future churners, give data to customer retention team</a:t>
            </a:r>
          </a:p>
          <a:p>
            <a:r>
              <a:rPr lang="en-US" dirty="0" smtClean="0"/>
              <a:t>Continually monitor accuracy of model</a:t>
            </a:r>
          </a:p>
          <a:p>
            <a:r>
              <a:rPr lang="en-US" dirty="0" smtClean="0"/>
              <a:t>Retrain model as time goes on</a:t>
            </a:r>
            <a:endParaRPr lang="en-US" dirty="0"/>
          </a:p>
        </p:txBody>
      </p:sp>
    </p:spTree>
    <p:extLst>
      <p:ext uri="{BB962C8B-B14F-4D97-AF65-F5344CB8AC3E}">
        <p14:creationId xmlns:p14="http://schemas.microsoft.com/office/powerpoint/2010/main" val="3706485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lstStyle/>
          <a:p>
            <a:r>
              <a:rPr lang="en-US" dirty="0" smtClean="0"/>
              <a:t>Poor customer retention in general</a:t>
            </a:r>
          </a:p>
          <a:p>
            <a:r>
              <a:rPr lang="en-US" dirty="0" smtClean="0"/>
              <a:t>Possible retention strategies:</a:t>
            </a:r>
          </a:p>
          <a:p>
            <a:pPr lvl="1"/>
            <a:r>
              <a:rPr lang="en-US" dirty="0" smtClean="0"/>
              <a:t>New Phones</a:t>
            </a:r>
          </a:p>
          <a:p>
            <a:pPr lvl="1"/>
            <a:r>
              <a:rPr lang="en-US" dirty="0" smtClean="0"/>
              <a:t>Free service upgrades</a:t>
            </a:r>
          </a:p>
          <a:p>
            <a:pPr lvl="1"/>
            <a:r>
              <a:rPr lang="en-US" dirty="0" smtClean="0"/>
              <a:t>Bonus features</a:t>
            </a:r>
          </a:p>
          <a:p>
            <a:pPr lvl="1"/>
            <a:r>
              <a:rPr lang="en-US" dirty="0" smtClean="0"/>
              <a:t>Flexible plans</a:t>
            </a:r>
          </a:p>
          <a:p>
            <a:r>
              <a:rPr lang="en-US" dirty="0" smtClean="0"/>
              <a:t>Further data collection to determine reasons for churn</a:t>
            </a:r>
            <a:endParaRPr lang="en-US" dirty="0"/>
          </a:p>
        </p:txBody>
      </p:sp>
    </p:spTree>
    <p:extLst>
      <p:ext uri="{BB962C8B-B14F-4D97-AF65-F5344CB8AC3E}">
        <p14:creationId xmlns:p14="http://schemas.microsoft.com/office/powerpoint/2010/main" val="1562168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a:t>
            </a:r>
            <a:r>
              <a:rPr lang="en-US" dirty="0" err="1" smtClean="0"/>
              <a:t>Wishlist</a:t>
            </a:r>
            <a:endParaRPr lang="en-US" dirty="0"/>
          </a:p>
        </p:txBody>
      </p:sp>
      <p:sp>
        <p:nvSpPr>
          <p:cNvPr id="3" name="Content Placeholder 2"/>
          <p:cNvSpPr>
            <a:spLocks noGrp="1"/>
          </p:cNvSpPr>
          <p:nvPr>
            <p:ph idx="1"/>
          </p:nvPr>
        </p:nvSpPr>
        <p:spPr/>
        <p:txBody>
          <a:bodyPr/>
          <a:lstStyle/>
          <a:p>
            <a:r>
              <a:rPr lang="en-US" dirty="0" smtClean="0"/>
              <a:t>Better understanding of dataset</a:t>
            </a:r>
          </a:p>
          <a:p>
            <a:r>
              <a:rPr lang="en-US" dirty="0" smtClean="0"/>
              <a:t>Stay efficient with large-scale data (</a:t>
            </a:r>
            <a:r>
              <a:rPr lang="en-US" dirty="0" err="1" smtClean="0"/>
              <a:t>eg</a:t>
            </a:r>
            <a:r>
              <a:rPr lang="en-US" dirty="0" smtClean="0"/>
              <a:t>. sample dataset)</a:t>
            </a:r>
          </a:p>
          <a:p>
            <a:r>
              <a:rPr lang="en-US" dirty="0" smtClean="0"/>
              <a:t>More use of cross validation</a:t>
            </a:r>
          </a:p>
          <a:p>
            <a:r>
              <a:rPr lang="en-US" dirty="0" smtClean="0"/>
              <a:t>Better understanding of parameters for each model, and each package for our models</a:t>
            </a:r>
          </a:p>
          <a:p>
            <a:r>
              <a:rPr lang="en-US" dirty="0" smtClean="0"/>
              <a:t>Read best practices for organizing code and documenting results</a:t>
            </a:r>
            <a:endParaRPr lang="en-US" dirty="0"/>
          </a:p>
        </p:txBody>
      </p:sp>
    </p:spTree>
    <p:extLst>
      <p:ext uri="{BB962C8B-B14F-4D97-AF65-F5344CB8AC3E}">
        <p14:creationId xmlns:p14="http://schemas.microsoft.com/office/powerpoint/2010/main" val="2923081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Questions?</a:t>
            </a:r>
            <a:endParaRPr lang="en-US" dirty="0"/>
          </a:p>
        </p:txBody>
      </p:sp>
    </p:spTree>
    <p:extLst>
      <p:ext uri="{BB962C8B-B14F-4D97-AF65-F5344CB8AC3E}">
        <p14:creationId xmlns:p14="http://schemas.microsoft.com/office/powerpoint/2010/main" val="2114664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Understanding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Retaining current customers is five to six times cheaper than attracting new ones.</a:t>
            </a:r>
          </a:p>
          <a:p>
            <a:r>
              <a:rPr lang="en-US" dirty="0" smtClean="0"/>
              <a:t>Increasing retention by 1% can boost company’s share price by 5%</a:t>
            </a:r>
          </a:p>
          <a:p>
            <a:r>
              <a:rPr lang="en-US" dirty="0" smtClean="0"/>
              <a:t>Reasons for Customer Churn:</a:t>
            </a:r>
          </a:p>
          <a:p>
            <a:pPr lvl="1"/>
            <a:r>
              <a:rPr lang="en-US" dirty="0" smtClean="0"/>
              <a:t>Poor quality</a:t>
            </a:r>
          </a:p>
          <a:p>
            <a:pPr lvl="1"/>
            <a:r>
              <a:rPr lang="en-US" dirty="0" smtClean="0"/>
              <a:t>Poor pricing</a:t>
            </a:r>
          </a:p>
          <a:p>
            <a:pPr lvl="1"/>
            <a:r>
              <a:rPr lang="en-US" dirty="0" smtClean="0"/>
              <a:t>Inadequate phones/features</a:t>
            </a:r>
          </a:p>
          <a:p>
            <a:r>
              <a:rPr lang="en-US" dirty="0" smtClean="0"/>
              <a:t>Prior data mining studies</a:t>
            </a:r>
          </a:p>
          <a:p>
            <a:pPr lvl="1"/>
            <a:r>
              <a:rPr lang="en-US" dirty="0" smtClean="0"/>
              <a:t>SVM and NN have high accuracy</a:t>
            </a:r>
          </a:p>
          <a:p>
            <a:pPr lvl="1"/>
            <a:r>
              <a:rPr lang="en-US" dirty="0" smtClean="0"/>
              <a:t>Decision trees most common method			</a:t>
            </a:r>
            <a:endParaRPr lang="en-US" dirty="0"/>
          </a:p>
        </p:txBody>
      </p:sp>
    </p:spTree>
    <p:extLst>
      <p:ext uri="{BB962C8B-B14F-4D97-AF65-F5344CB8AC3E}">
        <p14:creationId xmlns:p14="http://schemas.microsoft.com/office/powerpoint/2010/main" val="92856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Understanding</a:t>
            </a:r>
            <a:endParaRPr lang="en-US" dirty="0"/>
          </a:p>
        </p:txBody>
      </p:sp>
      <p:sp>
        <p:nvSpPr>
          <p:cNvPr id="3" name="Content Placeholder 2"/>
          <p:cNvSpPr>
            <a:spLocks noGrp="1"/>
          </p:cNvSpPr>
          <p:nvPr>
            <p:ph idx="1"/>
          </p:nvPr>
        </p:nvSpPr>
        <p:spPr>
          <a:xfrm>
            <a:off x="838200" y="1825625"/>
            <a:ext cx="8741229" cy="670832"/>
          </a:xfrm>
        </p:spPr>
        <p:txBody>
          <a:bodyPr/>
          <a:lstStyle/>
          <a:p>
            <a:r>
              <a:rPr lang="en-US" dirty="0" smtClean="0"/>
              <a:t>Regionally based company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3702" y="2496457"/>
            <a:ext cx="5449738" cy="4000500"/>
          </a:xfrm>
          <a:prstGeom prst="rect">
            <a:avLst/>
          </a:prstGeom>
        </p:spPr>
      </p:pic>
    </p:spTree>
    <p:extLst>
      <p:ext uri="{BB962C8B-B14F-4D97-AF65-F5344CB8AC3E}">
        <p14:creationId xmlns:p14="http://schemas.microsoft.com/office/powerpoint/2010/main" val="285063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5910"/>
            <a:ext cx="10515600" cy="879807"/>
          </a:xfrm>
        </p:spPr>
        <p:txBody>
          <a:bodyPr/>
          <a:lstStyle/>
          <a:p>
            <a:r>
              <a:rPr lang="en-US" dirty="0" smtClean="0"/>
              <a:t>Data Understanding</a:t>
            </a:r>
            <a:endParaRPr lang="en-US" dirty="0"/>
          </a:p>
        </p:txBody>
      </p:sp>
      <p:sp>
        <p:nvSpPr>
          <p:cNvPr id="3" name="Content Placeholder 2"/>
          <p:cNvSpPr>
            <a:spLocks noGrp="1"/>
          </p:cNvSpPr>
          <p:nvPr>
            <p:ph idx="1"/>
          </p:nvPr>
        </p:nvSpPr>
        <p:spPr>
          <a:xfrm>
            <a:off x="838200" y="1825625"/>
            <a:ext cx="8741229" cy="670832"/>
          </a:xfrm>
        </p:spPr>
        <p:txBody>
          <a:bodyPr/>
          <a:lstStyle/>
          <a:p>
            <a:r>
              <a:rPr lang="en-US" dirty="0" smtClean="0"/>
              <a:t>Regionally based company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6112" y="2293014"/>
            <a:ext cx="8057443" cy="4089762"/>
          </a:xfrm>
          <a:prstGeom prst="rect">
            <a:avLst/>
          </a:prstGeom>
        </p:spPr>
      </p:pic>
    </p:spTree>
    <p:extLst>
      <p:ext uri="{BB962C8B-B14F-4D97-AF65-F5344CB8AC3E}">
        <p14:creationId xmlns:p14="http://schemas.microsoft.com/office/powerpoint/2010/main" val="25222084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978"/>
            <a:ext cx="10515600" cy="879807"/>
          </a:xfrm>
        </p:spPr>
        <p:txBody>
          <a:bodyPr/>
          <a:lstStyle/>
          <a:p>
            <a:r>
              <a:rPr lang="en-US" dirty="0" smtClean="0"/>
              <a:t>Data Understanding</a:t>
            </a:r>
            <a:endParaRPr lang="en-US" dirty="0"/>
          </a:p>
        </p:txBody>
      </p:sp>
      <p:sp>
        <p:nvSpPr>
          <p:cNvPr id="4" name="Content Placeholder 3"/>
          <p:cNvSpPr>
            <a:spLocks noGrp="1"/>
          </p:cNvSpPr>
          <p:nvPr>
            <p:ph idx="1"/>
          </p:nvPr>
        </p:nvSpPr>
        <p:spPr>
          <a:xfrm>
            <a:off x="562429" y="1045029"/>
            <a:ext cx="10515600" cy="624114"/>
          </a:xfrm>
        </p:spPr>
        <p:txBody>
          <a:bodyPr/>
          <a:lstStyle/>
          <a:p>
            <a:r>
              <a:rPr lang="en-US" dirty="0" smtClean="0"/>
              <a:t>Churn rates much higher outside of core region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2149" y="1669143"/>
            <a:ext cx="7696160" cy="5375411"/>
          </a:xfrm>
          <a:prstGeom prst="rect">
            <a:avLst/>
          </a:prstGeom>
        </p:spPr>
      </p:pic>
    </p:spTree>
    <p:extLst>
      <p:ext uri="{BB962C8B-B14F-4D97-AF65-F5344CB8AC3E}">
        <p14:creationId xmlns:p14="http://schemas.microsoft.com/office/powerpoint/2010/main" val="3266280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Understanding</a:t>
            </a:r>
            <a:endParaRPr lang="en-US" dirty="0"/>
          </a:p>
        </p:txBody>
      </p:sp>
      <p:sp>
        <p:nvSpPr>
          <p:cNvPr id="3" name="Content Placeholder 2"/>
          <p:cNvSpPr>
            <a:spLocks noGrp="1"/>
          </p:cNvSpPr>
          <p:nvPr>
            <p:ph idx="1"/>
          </p:nvPr>
        </p:nvSpPr>
        <p:spPr>
          <a:xfrm>
            <a:off x="838200" y="1825625"/>
            <a:ext cx="10515600" cy="511175"/>
          </a:xfrm>
        </p:spPr>
        <p:txBody>
          <a:bodyPr/>
          <a:lstStyle/>
          <a:p>
            <a:r>
              <a:rPr lang="en-US" dirty="0" smtClean="0"/>
              <a:t>Customer Age lacks clear pattern for churn rates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873" y="2880417"/>
            <a:ext cx="11259387" cy="2472169"/>
          </a:xfrm>
          <a:prstGeom prst="rect">
            <a:avLst/>
          </a:prstGeom>
        </p:spPr>
      </p:pic>
    </p:spTree>
    <p:extLst>
      <p:ext uri="{BB962C8B-B14F-4D97-AF65-F5344CB8AC3E}">
        <p14:creationId xmlns:p14="http://schemas.microsoft.com/office/powerpoint/2010/main" val="2052795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Understanding</a:t>
            </a:r>
            <a:endParaRPr lang="en-US" dirty="0"/>
          </a:p>
        </p:txBody>
      </p:sp>
      <p:sp>
        <p:nvSpPr>
          <p:cNvPr id="3" name="Content Placeholder 2"/>
          <p:cNvSpPr>
            <a:spLocks noGrp="1"/>
          </p:cNvSpPr>
          <p:nvPr>
            <p:ph idx="1"/>
          </p:nvPr>
        </p:nvSpPr>
        <p:spPr>
          <a:xfrm>
            <a:off x="838200" y="1825625"/>
            <a:ext cx="10515600" cy="511175"/>
          </a:xfrm>
        </p:spPr>
        <p:txBody>
          <a:bodyPr/>
          <a:lstStyle/>
          <a:p>
            <a:r>
              <a:rPr lang="en-US" dirty="0" smtClean="0"/>
              <a:t>Certain Credit approval levels have very different churn rates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5041" y="2336800"/>
            <a:ext cx="6621917" cy="4303079"/>
          </a:xfrm>
          <a:prstGeom prst="rect">
            <a:avLst/>
          </a:prstGeom>
        </p:spPr>
      </p:pic>
    </p:spTree>
    <p:extLst>
      <p:ext uri="{BB962C8B-B14F-4D97-AF65-F5344CB8AC3E}">
        <p14:creationId xmlns:p14="http://schemas.microsoft.com/office/powerpoint/2010/main" val="39936143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Understanding</a:t>
            </a:r>
            <a:endParaRPr lang="en-US" dirty="0"/>
          </a:p>
        </p:txBody>
      </p:sp>
      <p:sp>
        <p:nvSpPr>
          <p:cNvPr id="3" name="Content Placeholder 2"/>
          <p:cNvSpPr>
            <a:spLocks noGrp="1"/>
          </p:cNvSpPr>
          <p:nvPr>
            <p:ph idx="1"/>
          </p:nvPr>
        </p:nvSpPr>
        <p:spPr>
          <a:xfrm>
            <a:off x="838200" y="1825625"/>
            <a:ext cx="10515600" cy="511175"/>
          </a:xfrm>
        </p:spPr>
        <p:txBody>
          <a:bodyPr/>
          <a:lstStyle/>
          <a:p>
            <a:r>
              <a:rPr lang="en-US" dirty="0" smtClean="0"/>
              <a:t>Rate Plans – 100 minute has highest, churn, Basic plan has lowest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070" y="2242532"/>
            <a:ext cx="6563859" cy="4265351"/>
          </a:xfrm>
          <a:prstGeom prst="rect">
            <a:avLst/>
          </a:prstGeom>
        </p:spPr>
      </p:pic>
    </p:spTree>
    <p:extLst>
      <p:ext uri="{BB962C8B-B14F-4D97-AF65-F5344CB8AC3E}">
        <p14:creationId xmlns:p14="http://schemas.microsoft.com/office/powerpoint/2010/main" val="24114028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apital">
  <a:themeElements>
    <a:clrScheme name="Capital">
      <a:dk1>
        <a:srgbClr val="000000"/>
      </a:dk1>
      <a:lt1>
        <a:srgbClr val="FFFFFF"/>
      </a:lt1>
      <a:dk2>
        <a:srgbClr val="6F6D5D"/>
      </a:dk2>
      <a:lt2>
        <a:srgbClr val="7C8F97"/>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Capital">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Capital.thmx</Template>
  <TotalTime>244</TotalTime>
  <Words>975</Words>
  <Application>Microsoft Office PowerPoint</Application>
  <PresentationFormat>Widescreen</PresentationFormat>
  <Paragraphs>228</Paragraphs>
  <Slides>25</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Brush Script MT</vt:lpstr>
      <vt:lpstr>Calibri</vt:lpstr>
      <vt:lpstr>Calisto MT</vt:lpstr>
      <vt:lpstr>Times New Roman</vt:lpstr>
      <vt:lpstr>Capital</vt:lpstr>
      <vt:lpstr>Data Mining Application in  Telecommunication Churn Management  </vt:lpstr>
      <vt:lpstr> Project Methodology – CRISP-DM</vt:lpstr>
      <vt:lpstr>Business Understanding</vt:lpstr>
      <vt:lpstr>Data Understanding</vt:lpstr>
      <vt:lpstr>Data Understanding</vt:lpstr>
      <vt:lpstr>Data Understanding</vt:lpstr>
      <vt:lpstr>Data Understanding</vt:lpstr>
      <vt:lpstr>Data Understanding</vt:lpstr>
      <vt:lpstr>Data Understanding</vt:lpstr>
      <vt:lpstr>Data Preparation</vt:lpstr>
      <vt:lpstr>Data Preparation</vt:lpstr>
      <vt:lpstr>Data Preparation</vt:lpstr>
      <vt:lpstr>Data Preparation</vt:lpstr>
      <vt:lpstr>Modeling </vt:lpstr>
      <vt:lpstr>Modeling – Notable events </vt:lpstr>
      <vt:lpstr>Modeling – Notable events </vt:lpstr>
      <vt:lpstr>Modeling – Notable events </vt:lpstr>
      <vt:lpstr>Modeling – Notable events </vt:lpstr>
      <vt:lpstr>Modeling – Notable events </vt:lpstr>
      <vt:lpstr>Model Evaluation</vt:lpstr>
      <vt:lpstr>Model Evaluation</vt:lpstr>
      <vt:lpstr>Deployment</vt:lpstr>
      <vt:lpstr>Recommendations</vt:lpstr>
      <vt:lpstr>Future Wishlist</vt:lpstr>
      <vt:lpstr>Questions?</vt:lpstr>
    </vt:vector>
  </TitlesOfParts>
  <Company>Drexel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Mccullion,Gavin</dc:creator>
  <cp:lastModifiedBy>Mccullion,Gavin</cp:lastModifiedBy>
  <cp:revision>24</cp:revision>
  <dcterms:created xsi:type="dcterms:W3CDTF">2015-06-08T22:14:34Z</dcterms:created>
  <dcterms:modified xsi:type="dcterms:W3CDTF">2015-06-09T22:26:35Z</dcterms:modified>
</cp:coreProperties>
</file>