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4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3528" y="0"/>
            <a:ext cx="8064896" cy="122859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11760" y="47667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1729" y="54679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1329720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305" y="1412471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Flatten Data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217026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405" y="2253016"/>
            <a:ext cx="146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Normalize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2411760" y="302860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3047189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Shuffle/Batch/One-Hot</a:t>
            </a:r>
          </a:p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39174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518" y="3885786"/>
            <a:ext cx="179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Logistic Regression</a:t>
            </a:r>
          </a:p>
          <a:p>
            <a:r>
              <a:rPr lang="en-US" altLang="zh-CN" sz="1600" dirty="0"/>
              <a:t>tf.matmul(x, W) + b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2411760" y="4756811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466" y="4839562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SoftMax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8569" y="399835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Y</a:t>
            </a:r>
            <a:endParaRPr lang="zh-CN" altLang="en-US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378568" y="4825413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probability of Y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2423784" y="5586958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70939" y="5669709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Cross Entropy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8288" y="5676061"/>
            <a:ext cx="78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Loss</a:t>
            </a:r>
            <a:endParaRPr lang="zh-CN" altLang="en-US" sz="1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423784" y="642734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8507" y="6510100"/>
            <a:ext cx="153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Gradient of Loss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423784" y="726965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69020" y="7247496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Stochastic Gradient </a:t>
            </a:r>
          </a:p>
          <a:p>
            <a:pPr algn="ctr"/>
            <a:r>
              <a:rPr lang="en-US" altLang="zh-CN" sz="1600" dirty="0" smtClean="0"/>
              <a:t>Descent (SDG)</a:t>
            </a:r>
            <a:endParaRPr lang="zh-CN" altLang="en-US" sz="1400" dirty="0"/>
          </a:p>
        </p:txBody>
      </p:sp>
      <p:sp>
        <p:nvSpPr>
          <p:cNvPr id="24" name="下箭头 23"/>
          <p:cNvSpPr/>
          <p:nvPr/>
        </p:nvSpPr>
        <p:spPr>
          <a:xfrm>
            <a:off x="3134410" y="1062066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134410" y="1903871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134410" y="2753208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134410" y="3608992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134410" y="4495257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134410" y="53223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3134410" y="614996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134410" y="699520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3" idx="3"/>
            <a:endCxn id="14" idx="3"/>
          </p:cNvCxnSpPr>
          <p:nvPr/>
        </p:nvCxnSpPr>
        <p:spPr>
          <a:xfrm flipV="1">
            <a:off x="4315166" y="4167627"/>
            <a:ext cx="355471" cy="3372257"/>
          </a:xfrm>
          <a:prstGeom prst="bentConnector3">
            <a:avLst>
              <a:gd name="adj1" fmla="val 56807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03875" y="5337707"/>
            <a:ext cx="10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optimizer</a:t>
            </a:r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876688" y="3502131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Training Epochs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3728" y="3854370"/>
            <a:ext cx="5260920" cy="40742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>
            <a:off x="6016100" y="632816"/>
            <a:ext cx="166706" cy="2709460"/>
          </a:xfrm>
          <a:prstGeom prst="rightBrace">
            <a:avLst>
              <a:gd name="adj1" fmla="val 60407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81833" y="1818269"/>
            <a:ext cx="268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Data Reprocessing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134410" y="800394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423784" y="825053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3435" y="8213004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Accuracy of Training</a:t>
            </a:r>
          </a:p>
          <a:p>
            <a:pPr algn="ctr"/>
            <a:r>
              <a:rPr lang="en-US" altLang="zh-CN" sz="1600" dirty="0" smtClean="0"/>
              <a:t>&amp; Test Data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378568" y="8327628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Evaluate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78568" y="1407725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(?,28,28)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(?,784)</a:t>
            </a:r>
            <a:endParaRPr lang="zh-CN" altLang="en-US" sz="16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4378568" y="2259936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Gray Scale 1/255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63" r="1"/>
          <a:stretch/>
        </p:blipFill>
        <p:spPr>
          <a:xfrm>
            <a:off x="746675" y="866394"/>
            <a:ext cx="1650168" cy="83441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244715" y="938402"/>
            <a:ext cx="1440160" cy="5040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12667" y="1226434"/>
            <a:ext cx="408792" cy="40656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31" y="85228"/>
            <a:ext cx="1600339" cy="161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27584" y="2060848"/>
            <a:ext cx="6477775" cy="1944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74977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45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204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048004" y="3773750"/>
            <a:ext cx="5281118" cy="16994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29226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12903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8995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221459" y="5280199"/>
            <a:ext cx="5052498" cy="15927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438018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21695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87787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9480"/>
              </p:ext>
            </p:extLst>
          </p:nvPr>
        </p:nvGraphicFramePr>
        <p:xfrm>
          <a:off x="395536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3946"/>
              </p:ext>
            </p:extLst>
          </p:nvPr>
        </p:nvGraphicFramePr>
        <p:xfrm>
          <a:off x="2915816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1603756" y="503049"/>
            <a:ext cx="216024" cy="2187397"/>
          </a:xfrm>
          <a:prstGeom prst="rightBrace">
            <a:avLst>
              <a:gd name="adj1" fmla="val 6531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984060">
            <a:off x="2018220" y="156224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383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089321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570575" y="3085882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Buffer_size</a:t>
            </a:r>
            <a:r>
              <a:rPr lang="en-US" altLang="zh-CN" b="1" dirty="0" smtClean="0"/>
              <a:t> = 6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87227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0263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34617"/>
              </p:ext>
            </p:extLst>
          </p:nvPr>
        </p:nvGraphicFramePr>
        <p:xfrm>
          <a:off x="7851732" y="1949232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7523626" y="2025680"/>
            <a:ext cx="2929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59886" y="384787"/>
            <a:ext cx="31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random output item4 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78659" y="89783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create buffer with </a:t>
            </a:r>
            <a:r>
              <a:rPr lang="en-US" altLang="zh-CN" b="1" dirty="0" err="1" smtClean="0"/>
              <a:t>buffer_size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66628" y="3085882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Output_data</a:t>
            </a:r>
            <a:r>
              <a:rPr lang="en-US" altLang="zh-CN" b="1" dirty="0" smtClean="0"/>
              <a:t> = item4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56284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8810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83539" y="63406"/>
            <a:ext cx="33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fill Buffer with next item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628" y="3085882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Fill_data</a:t>
            </a:r>
            <a:r>
              <a:rPr lang="en-US" altLang="zh-CN" b="1" dirty="0" smtClean="0"/>
              <a:t> = item7</a:t>
            </a:r>
            <a:endParaRPr lang="zh-CN" altLang="en-US" b="1" dirty="0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5637448" y="2132856"/>
            <a:ext cx="857928" cy="792088"/>
          </a:xfrm>
          <a:prstGeom prst="bentConnector3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696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059832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067944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292080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30596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99592" y="34917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27684" y="4077072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53652" y="4108458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30560" y="249067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Normal Mode -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835696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59832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283968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3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508104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99592" y="524895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592" y="56810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727684" y="6266357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53652" y="6297743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30560" y="4679959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</a:t>
            </a:r>
            <a:r>
              <a:rPr lang="en-US" altLang="zh-CN" b="1" dirty="0" err="1" smtClean="0"/>
              <a:t>Prefetch</a:t>
            </a:r>
            <a:r>
              <a:rPr lang="en-US" altLang="zh-CN" b="1" dirty="0" smtClean="0"/>
              <a:t> Use -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059832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5508104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55100" y="106742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101" y="115865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655100" y="1920474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7" y="2003225"/>
            <a:ext cx="178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Data </a:t>
            </a:r>
            <a:r>
              <a:rPr lang="en-US" altLang="zh-CN" sz="1600" dirty="0" smtClean="0"/>
              <a:t>Preprocessing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55100" y="276101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320" y="2853295"/>
            <a:ext cx="1556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Build </a:t>
            </a:r>
            <a:r>
              <a:rPr lang="en-US" altLang="zh-CN" sz="1600" dirty="0" smtClean="0"/>
              <a:t>Neural Net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655100" y="368325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6883" y="3772258"/>
            <a:ext cx="154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Train Neural Net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655100" y="45226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4806" y="4605384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Evaluate</a:t>
            </a:r>
            <a:endParaRPr lang="zh-CN" altLang="en-US" sz="1600" dirty="0"/>
          </a:p>
        </p:txBody>
      </p:sp>
      <p:sp>
        <p:nvSpPr>
          <p:cNvPr id="23" name="下箭头 22"/>
          <p:cNvSpPr/>
          <p:nvPr/>
        </p:nvSpPr>
        <p:spPr>
          <a:xfrm>
            <a:off x="1377750" y="16528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1377750" y="2494625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377750" y="3374814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377750" y="426107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4"/>
          <p:cNvSpPr txBox="1"/>
          <p:nvPr/>
        </p:nvSpPr>
        <p:spPr>
          <a:xfrm>
            <a:off x="2621908" y="2851537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DNN Model</a:t>
            </a:r>
            <a:endParaRPr lang="zh-CN" altLang="en-US" sz="1600" b="1" dirty="0"/>
          </a:p>
        </p:txBody>
      </p:sp>
      <p:sp>
        <p:nvSpPr>
          <p:cNvPr id="43" name="矩形 42"/>
          <p:cNvSpPr/>
          <p:nvPr/>
        </p:nvSpPr>
        <p:spPr>
          <a:xfrm>
            <a:off x="2657288" y="3768209"/>
            <a:ext cx="1632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tf.GradientTape</a:t>
            </a:r>
            <a:r>
              <a:rPr lang="en-US" altLang="zh-CN" sz="1600" b="1" dirty="0"/>
              <a:t>()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8903" y="332656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7546" y="44616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7728" y="332656"/>
            <a:ext cx="148606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9671" y="446162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BATCH NORM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5078" y="332656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73721" y="446162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RELU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3"/>
            <a:endCxn id="5" idx="1"/>
          </p:cNvCxnSpPr>
          <p:nvPr/>
        </p:nvCxnSpPr>
        <p:spPr>
          <a:xfrm>
            <a:off x="2105047" y="620688"/>
            <a:ext cx="73268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4323792" y="620688"/>
            <a:ext cx="6712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1600" y="1484784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7898" y="1553344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models.Sequential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71600" y="2408709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43608" y="2477269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layers.xxx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21" idx="0"/>
          </p:cNvCxnSpPr>
          <p:nvPr/>
        </p:nvCxnSpPr>
        <p:spPr>
          <a:xfrm>
            <a:off x="2159732" y="1990725"/>
            <a:ext cx="0" cy="41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71600" y="3342159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43608" y="3410719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layers.xxx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71600" y="4221088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22177" y="4289648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2"/>
            <a:endCxn id="28" idx="0"/>
          </p:cNvCxnSpPr>
          <p:nvPr/>
        </p:nvCxnSpPr>
        <p:spPr>
          <a:xfrm>
            <a:off x="2159732" y="3848100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7652" y="29249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1600" y="5088632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69576" y="5157192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odel.fit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endCxn id="33" idx="0"/>
          </p:cNvCxnSpPr>
          <p:nvPr/>
        </p:nvCxnSpPr>
        <p:spPr>
          <a:xfrm>
            <a:off x="2159732" y="4715644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6723" y="15841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序列模型初始化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99148" y="298429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3491880" y="2661679"/>
            <a:ext cx="88880" cy="1118372"/>
          </a:xfrm>
          <a:prstGeom prst="rightBrace">
            <a:avLst>
              <a:gd name="adj1" fmla="val 14050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91880" y="4289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模型编译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5157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1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516" y="534957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159" y="6383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9732" y="99986"/>
            <a:ext cx="1512168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48421" y="137713"/>
            <a:ext cx="1334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CONV(size=3x3,</a:t>
            </a:r>
          </a:p>
          <a:p>
            <a:r>
              <a:rPr lang="en-US" altLang="zh-CN" sz="1400" dirty="0" smtClean="0"/>
              <a:t>      stride=2x2)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159732" y="980728"/>
            <a:ext cx="1512168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48421" y="1018455"/>
            <a:ext cx="1309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POOL(size=3x3,</a:t>
            </a:r>
          </a:p>
          <a:p>
            <a:r>
              <a:rPr lang="en-US" altLang="zh-CN" sz="1400" dirty="0" smtClean="0"/>
              <a:t>      stride=2x2)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463987" y="534957"/>
            <a:ext cx="1558825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63988" y="638323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CONCATENATE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3" idx="3"/>
            <a:endCxn id="6" idx="1"/>
          </p:cNvCxnSpPr>
          <p:nvPr/>
        </p:nvCxnSpPr>
        <p:spPr>
          <a:xfrm flipV="1">
            <a:off x="1511660" y="388018"/>
            <a:ext cx="648072" cy="4349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" idx="3"/>
            <a:endCxn id="8" idx="1"/>
          </p:cNvCxnSpPr>
          <p:nvPr/>
        </p:nvCxnSpPr>
        <p:spPr>
          <a:xfrm>
            <a:off x="1511660" y="822989"/>
            <a:ext cx="648072" cy="4457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11" idx="1"/>
          </p:cNvCxnSpPr>
          <p:nvPr/>
        </p:nvCxnSpPr>
        <p:spPr>
          <a:xfrm>
            <a:off x="3671900" y="388018"/>
            <a:ext cx="792088" cy="4349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10" idx="1"/>
          </p:cNvCxnSpPr>
          <p:nvPr/>
        </p:nvCxnSpPr>
        <p:spPr>
          <a:xfrm flipV="1">
            <a:off x="3671900" y="822989"/>
            <a:ext cx="792087" cy="4457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1202" y="1700808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54054" y="17693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61202" y="2624733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27854" y="316954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Function1 … </a:t>
            </a:r>
            <a:r>
              <a:rPr lang="en-US" altLang="zh-CN" dirty="0" err="1" smtClean="0"/>
              <a:t>FunctionN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2149334" y="2206749"/>
            <a:ext cx="0" cy="41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61202" y="3558183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01914" y="362674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1202" y="5374037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11779" y="5442597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42" idx="2"/>
            <a:endCxn id="27" idx="0"/>
          </p:cNvCxnSpPr>
          <p:nvPr/>
        </p:nvCxnSpPr>
        <p:spPr>
          <a:xfrm>
            <a:off x="2149334" y="4946501"/>
            <a:ext cx="0" cy="427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61202" y="6241581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59178" y="6310141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odel.fit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7" idx="2"/>
            <a:endCxn id="31" idx="0"/>
          </p:cNvCxnSpPr>
          <p:nvPr/>
        </p:nvCxnSpPr>
        <p:spPr>
          <a:xfrm>
            <a:off x="2149334" y="5879978"/>
            <a:ext cx="0" cy="361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7768" y="18001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创建输入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8750" y="320032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添加自定义函数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3481482" y="2877703"/>
            <a:ext cx="88880" cy="1118372"/>
          </a:xfrm>
          <a:prstGeom prst="rightBrace">
            <a:avLst>
              <a:gd name="adj1" fmla="val 14050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481482" y="54425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模型编译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1482" y="63101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6909" y="26930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61202" y="4440560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43608" y="4509120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Model(inputs</a:t>
            </a:r>
            <a:r>
              <a:rPr lang="en-US" altLang="zh-CN" dirty="0"/>
              <a:t>, </a:t>
            </a:r>
            <a:r>
              <a:rPr lang="en-US" altLang="zh-CN" dirty="0" smtClean="0"/>
              <a:t>outputs)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endCxn id="42" idx="0"/>
          </p:cNvCxnSpPr>
          <p:nvPr/>
        </p:nvCxnSpPr>
        <p:spPr>
          <a:xfrm>
            <a:off x="2149334" y="4067572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45091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28254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卡片 2"/>
          <p:cNvSpPr/>
          <p:nvPr/>
        </p:nvSpPr>
        <p:spPr>
          <a:xfrm flipH="1">
            <a:off x="1187624" y="478236"/>
            <a:ext cx="4740168" cy="5759076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58906" y="1760132"/>
            <a:ext cx="4553272" cy="1205864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58906" y="3112186"/>
            <a:ext cx="4553272" cy="2240545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8906" y="5497158"/>
            <a:ext cx="4553272" cy="576337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8906" y="5545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模型类定义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124744"/>
            <a:ext cx="409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（继承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Tensorflow.Keras.Engine.Model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597" y="1842905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构造函数（初始化模型所需的层）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4672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6545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5976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1597" y="3219884"/>
            <a:ext cx="4530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模型调用（重载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call( 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方法，描述输入数据如何通过各种层而得到输出）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34672" y="4005064"/>
            <a:ext cx="833072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86980" y="4005064"/>
            <a:ext cx="833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1"/>
          </p:cNvCxnSpPr>
          <p:nvPr/>
        </p:nvCxnSpPr>
        <p:spPr>
          <a:xfrm>
            <a:off x="2267744" y="422108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939440" y="4005064"/>
            <a:ext cx="604589" cy="115212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520052" y="422108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434672" y="4719348"/>
            <a:ext cx="833072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686980" y="4719348"/>
            <a:ext cx="833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stCxn id="23" idx="3"/>
            <a:endCxn id="24" idx="1"/>
          </p:cNvCxnSpPr>
          <p:nvPr/>
        </p:nvCxnSpPr>
        <p:spPr>
          <a:xfrm>
            <a:off x="2267744" y="4935372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520052" y="4935372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952591" y="4365104"/>
            <a:ext cx="795039" cy="43204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533355" y="458521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1597" y="5616049"/>
            <a:ext cx="453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其它 自定义方法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2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052736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 (                         ×               +                ) = 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>
          <a:xfrm>
            <a:off x="1547664" y="991486"/>
            <a:ext cx="1368152" cy="7606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066035" y="631446"/>
            <a:ext cx="648072" cy="14807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508104" y="1151623"/>
            <a:ext cx="792088" cy="440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596336" y="826792"/>
            <a:ext cx="648072" cy="109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4939" y="115235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input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906719" y="1120082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kernel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543381" y="114159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bias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1301" y="59295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input_dim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7391845" y="1130841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output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8082" y="3025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8751" y="77583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1795" y="46386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06142" y="1173871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859517" y="1163114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312849" y="112008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nput_dim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2233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4441" y="1008491"/>
            <a:ext cx="298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Prepare Data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Normal Mode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512" y="1547041"/>
            <a:ext cx="112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Read Data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3674" y="197896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Map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15616" y="2564904"/>
            <a:ext cx="77048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1920" y="2492896"/>
            <a:ext cx="11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Process Time</a:t>
            </a:r>
            <a:endParaRPr lang="zh-CN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54441" y="3240739"/>
            <a:ext cx="298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Prepare Data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Parallel Mode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3779289"/>
            <a:ext cx="112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Read Data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4211215"/>
            <a:ext cx="1356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Map Kernel 1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31" name="矩形 30"/>
          <p:cNvSpPr/>
          <p:nvPr/>
        </p:nvSpPr>
        <p:spPr>
          <a:xfrm>
            <a:off x="3154441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95936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19038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60533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87522" y="1484784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4#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29017" y="1916832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82233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23728" y="4112349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1#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12691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54186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87358" y="3680301"/>
            <a:ext cx="84149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ead data 4#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54186" y="4546774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2#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4608909"/>
            <a:ext cx="1356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Map Kernel 2</a:t>
            </a:r>
            <a:r>
              <a:rPr lang="zh-CN" altLang="en-US" sz="1400" b="1" dirty="0" smtClean="0"/>
              <a:t>：</a:t>
            </a:r>
            <a:endParaRPr lang="zh-CN" altLang="en-US" sz="1400" b="1" dirty="0"/>
          </a:p>
        </p:txBody>
      </p:sp>
      <p:sp>
        <p:nvSpPr>
          <p:cNvPr id="45" name="矩形 44"/>
          <p:cNvSpPr/>
          <p:nvPr/>
        </p:nvSpPr>
        <p:spPr>
          <a:xfrm>
            <a:off x="3787358" y="4112349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3#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47862" y="4546774"/>
            <a:ext cx="103071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ap 4#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115616" y="5157192"/>
            <a:ext cx="77048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1920" y="5085184"/>
            <a:ext cx="11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Process Time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21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3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3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4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17770</TotalTime>
  <Words>1175</Words>
  <Application>Microsoft Office PowerPoint</Application>
  <PresentationFormat>全屏显示(4:3)</PresentationFormat>
  <Paragraphs>483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AAICON</cp:lastModifiedBy>
  <cp:revision>54</cp:revision>
  <dcterms:created xsi:type="dcterms:W3CDTF">2020-03-17T07:09:13Z</dcterms:created>
  <dcterms:modified xsi:type="dcterms:W3CDTF">2020-09-28T08:45:34Z</dcterms:modified>
</cp:coreProperties>
</file>