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6" r:id="rId16"/>
    <p:sldId id="277" r:id="rId17"/>
    <p:sldId id="278" r:id="rId18"/>
    <p:sldId id="279" r:id="rId19"/>
    <p:sldId id="272" r:id="rId20"/>
    <p:sldId id="273" r:id="rId21"/>
    <p:sldId id="274" r:id="rId22"/>
    <p:sldId id="275" r:id="rId23"/>
    <p:sldId id="267" r:id="rId24"/>
    <p:sldId id="268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4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5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auto">
          <a:xfrm rot="10800000">
            <a:off x="0" y="615950"/>
            <a:ext cx="9144000" cy="7143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EAEAEA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Font typeface="Wingdings" pitchFamily="2" charset="2"/>
              <a:buNone/>
              <a:defRPr/>
            </a:pPr>
            <a:endParaRPr kumimoji="0" lang="ko-KR" altLang="en-US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Arial" charset="0"/>
            </a:endParaRPr>
          </a:p>
        </p:txBody>
      </p:sp>
      <p:grpSp>
        <p:nvGrpSpPr>
          <p:cNvPr id="3" name="그룹 21"/>
          <p:cNvGrpSpPr>
            <a:grpSpLocks/>
          </p:cNvGrpSpPr>
          <p:nvPr userDrawn="1"/>
        </p:nvGrpSpPr>
        <p:grpSpPr bwMode="auto">
          <a:xfrm>
            <a:off x="147172" y="6491123"/>
            <a:ext cx="1760537" cy="322263"/>
            <a:chOff x="6156176" y="5085184"/>
            <a:chExt cx="1759498" cy="321782"/>
          </a:xfrm>
        </p:grpSpPr>
        <p:pic>
          <p:nvPicPr>
            <p:cNvPr id="4" name="Picture 7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5085184"/>
              <a:ext cx="175949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직사각형 20"/>
            <p:cNvSpPr/>
            <p:nvPr userDrawn="1"/>
          </p:nvSpPr>
          <p:spPr>
            <a:xfrm>
              <a:off x="6579788" y="5327709"/>
              <a:ext cx="788522" cy="79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" name="직선 연결선 14"/>
          <p:cNvCxnSpPr/>
          <p:nvPr userDrawn="1"/>
        </p:nvCxnSpPr>
        <p:spPr>
          <a:xfrm>
            <a:off x="0" y="6443663"/>
            <a:ext cx="9142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6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0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151C-2C25-4305-8E14-82B64FCC1564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5349-009F-4189-A24D-51F7EE0C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双括号 4"/>
          <p:cNvSpPr/>
          <p:nvPr/>
        </p:nvSpPr>
        <p:spPr>
          <a:xfrm>
            <a:off x="1763688" y="1442104"/>
            <a:ext cx="1584176" cy="10801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85560" y="150571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85560" y="2018457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1     1     1</a:t>
            </a:r>
            <a:endParaRPr lang="zh-CN" altLang="en-US" sz="2400" dirty="0"/>
          </a:p>
        </p:txBody>
      </p:sp>
      <p:sp>
        <p:nvSpPr>
          <p:cNvPr id="8" name="双括号 7"/>
          <p:cNvSpPr/>
          <p:nvPr/>
        </p:nvSpPr>
        <p:spPr>
          <a:xfrm>
            <a:off x="4968310" y="1736542"/>
            <a:ext cx="1080120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1763688" y="3933056"/>
            <a:ext cx="1584176" cy="432048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85560" y="3907078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2     2     2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88222" y="170706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3     3</a:t>
            </a:r>
            <a:endParaRPr lang="zh-CN" altLang="en-US" sz="2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419872" y="1967375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55776" y="27089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669922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1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3064190"/>
            <a:ext cx="795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0</a:t>
            </a:r>
            <a:endParaRPr lang="zh-CN" altLang="en-US" sz="1600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63888" y="2522224"/>
            <a:ext cx="1404422" cy="11948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731" y="2708920"/>
            <a:ext cx="998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axis = null</a:t>
            </a:r>
            <a:endParaRPr lang="zh-CN" altLang="en-US" sz="1600" dirty="0"/>
          </a:p>
        </p:txBody>
      </p:sp>
      <p:sp>
        <p:nvSpPr>
          <p:cNvPr id="21" name="双括号 20"/>
          <p:cNvSpPr/>
          <p:nvPr/>
        </p:nvSpPr>
        <p:spPr>
          <a:xfrm>
            <a:off x="5094775" y="3907078"/>
            <a:ext cx="629353" cy="402720"/>
          </a:xfrm>
          <a:prstGeom prst="bracketPair">
            <a:avLst>
              <a:gd name="adj" fmla="val 875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33772" y="38823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1897166" y="1538243"/>
            <a:ext cx="1273324" cy="418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521009" y="1132406"/>
            <a:ext cx="2709017" cy="619482"/>
          </a:xfrm>
          <a:custGeom>
            <a:avLst/>
            <a:gdLst>
              <a:gd name="connsiteX0" fmla="*/ 0 w 2709017"/>
              <a:gd name="connsiteY0" fmla="*/ 397291 h 619482"/>
              <a:gd name="connsiteX1" fmla="*/ 2127903 w 2709017"/>
              <a:gd name="connsiteY1" fmla="*/ 4185 h 619482"/>
              <a:gd name="connsiteX2" fmla="*/ 2709017 w 2709017"/>
              <a:gd name="connsiteY2" fmla="*/ 619482 h 61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9017" h="619482">
                <a:moveTo>
                  <a:pt x="0" y="397291"/>
                </a:moveTo>
                <a:cubicBezTo>
                  <a:pt x="838200" y="182222"/>
                  <a:pt x="1676400" y="-32847"/>
                  <a:pt x="2127903" y="4185"/>
                </a:cubicBezTo>
                <a:cubicBezTo>
                  <a:pt x="2579406" y="41217"/>
                  <a:pt x="2603619" y="514084"/>
                  <a:pt x="2709017" y="6194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067402" y="1772792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54183" y="3960516"/>
            <a:ext cx="359177" cy="3807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45637" y="1601875"/>
            <a:ext cx="367724" cy="85076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69753" y="2478280"/>
            <a:ext cx="581238" cy="1469877"/>
          </a:xfrm>
          <a:custGeom>
            <a:avLst/>
            <a:gdLst>
              <a:gd name="connsiteX0" fmla="*/ 581238 w 581238"/>
              <a:gd name="connsiteY0" fmla="*/ 0 h 1469877"/>
              <a:gd name="connsiteX1" fmla="*/ 124 w 581238"/>
              <a:gd name="connsiteY1" fmla="*/ 854580 h 1469877"/>
              <a:gd name="connsiteX2" fmla="*/ 529963 w 581238"/>
              <a:gd name="connsiteY2" fmla="*/ 1469877 h 14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38" h="1469877">
                <a:moveTo>
                  <a:pt x="581238" y="0"/>
                </a:moveTo>
                <a:cubicBezTo>
                  <a:pt x="294954" y="304800"/>
                  <a:pt x="8670" y="609600"/>
                  <a:pt x="124" y="854580"/>
                </a:cubicBezTo>
                <a:cubicBezTo>
                  <a:pt x="-8422" y="1099560"/>
                  <a:pt x="424565" y="1378722"/>
                  <a:pt x="529963" y="1469877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12523"/>
          <a:stretch/>
        </p:blipFill>
        <p:spPr>
          <a:xfrm>
            <a:off x="28600" y="32022"/>
            <a:ext cx="8553543" cy="216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73707"/>
          <a:stretch/>
        </p:blipFill>
        <p:spPr>
          <a:xfrm>
            <a:off x="55304" y="2198148"/>
            <a:ext cx="8496944" cy="1556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47414"/>
          <a:stretch/>
        </p:blipFill>
        <p:spPr>
          <a:xfrm>
            <a:off x="64096" y="3744058"/>
            <a:ext cx="8496944" cy="311394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280" y="37128"/>
            <a:ext cx="8613040" cy="21574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280" y="2214880"/>
            <a:ext cx="8613040" cy="4572000"/>
          </a:xfrm>
          <a:prstGeom prst="roundRect">
            <a:avLst>
              <a:gd name="adj" fmla="val 1688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19672" y="84470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加速相关的类库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46663" y="3844245"/>
            <a:ext cx="202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TensorFlow.NET</a:t>
            </a:r>
          </a:p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和系统相关的类库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44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672"/>
            <a:ext cx="5184576" cy="6543234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213200" y="57448"/>
            <a:ext cx="1287680" cy="30831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44800" y="1195368"/>
            <a:ext cx="2019200" cy="1700232"/>
          </a:xfrm>
          <a:prstGeom prst="roundRect">
            <a:avLst>
              <a:gd name="adj" fmla="val 5499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4353" y="186081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缺少的</a:t>
            </a:r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2693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分析的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4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13418" cy="504056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300480" y="1960880"/>
            <a:ext cx="6431408" cy="174752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33640" y="233783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配套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文件的详细路径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6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79" y="116632"/>
            <a:ext cx="5184576" cy="657270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62480" y="1280160"/>
            <a:ext cx="2204720" cy="1676400"/>
          </a:xfrm>
          <a:prstGeom prst="roundRect">
            <a:avLst>
              <a:gd name="adj" fmla="val 31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87506" y="174902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均正常引用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76872"/>
            <a:ext cx="3879227" cy="1512168"/>
          </a:xfrm>
          <a:prstGeom prst="rect">
            <a:avLst/>
          </a:prstGeom>
        </p:spPr>
      </p:pic>
      <p:sp>
        <p:nvSpPr>
          <p:cNvPr id="3" name="加号 2"/>
          <p:cNvSpPr/>
          <p:nvPr/>
        </p:nvSpPr>
        <p:spPr>
          <a:xfrm>
            <a:off x="4355976" y="2780928"/>
            <a:ext cx="720080" cy="720080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16" y="2101737"/>
            <a:ext cx="3246013" cy="16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9327" y="3655213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0" name="矩形 49"/>
          <p:cNvSpPr/>
          <p:nvPr/>
        </p:nvSpPr>
        <p:spPr>
          <a:xfrm>
            <a:off x="4427459" y="5731324"/>
            <a:ext cx="82426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6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6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616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2160240" cy="131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ss2.bdstatic.com/70cFvnSh_Q1YnxGkpoWK1HF6hhy/it/u=230337795,2485986047&amp;fm=26&amp;gp=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1" t="8659" r="23082" b="5920"/>
          <a:stretch/>
        </p:blipFill>
        <p:spPr bwMode="auto">
          <a:xfrm>
            <a:off x="5747461" y="1867368"/>
            <a:ext cx="876884" cy="17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611560" y="1700808"/>
            <a:ext cx="2551969" cy="1875676"/>
          </a:xfrm>
          <a:prstGeom prst="roundRect">
            <a:avLst>
              <a:gd name="adj" fmla="val 3300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云形 2"/>
          <p:cNvSpPr/>
          <p:nvPr/>
        </p:nvSpPr>
        <p:spPr>
          <a:xfrm rot="427122">
            <a:off x="5324666" y="1661292"/>
            <a:ext cx="3096344" cy="2160240"/>
          </a:xfrm>
          <a:prstGeom prst="cloud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1560" y="1452336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客户端 </a:t>
            </a:r>
            <a:r>
              <a:rPr lang="en-US" altLang="zh-CN" sz="1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[ .NET ]</a:t>
            </a:r>
            <a:endParaRPr lang="zh-CN" altLang="en-US" sz="1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710" y="1452336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 ]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61048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图像获取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图像预处理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结果反馈至生产环境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0084" y="3861048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功能模块：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模型训练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模型预测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接收图像 </a:t>
            </a: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反馈结果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347864" y="2420888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7864" y="2771207"/>
            <a:ext cx="18002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19643" y="1739739"/>
            <a:ext cx="139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</a:p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19643" y="2770505"/>
            <a:ext cx="1400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3889" y="2471894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协议：</a:t>
            </a:r>
            <a:r>
              <a:rPr lang="en-US" altLang="zh-CN" sz="11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endParaRPr lang="zh-CN" altLang="en-US" sz="11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6625" y="2137940"/>
            <a:ext cx="1936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RESTful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架构的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</a:p>
        </p:txBody>
      </p:sp>
      <p:sp>
        <p:nvSpPr>
          <p:cNvPr id="7" name="矩形 6"/>
          <p:cNvSpPr/>
          <p:nvPr/>
        </p:nvSpPr>
        <p:spPr>
          <a:xfrm>
            <a:off x="6540869" y="2449854"/>
            <a:ext cx="1443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Apache + </a:t>
            </a:r>
            <a:r>
              <a:rPr lang="en-US" altLang="zh-CN" sz="1600" b="1" dirty="0" err="1" smtClean="0"/>
              <a:t>wsgi</a:t>
            </a:r>
            <a:r>
              <a:rPr lang="en-US" altLang="zh-CN" sz="1600" b="1" dirty="0" smtClean="0"/>
              <a:t> </a:t>
            </a:r>
          </a:p>
          <a:p>
            <a:pPr algn="ctr" latinLnBrk="1">
              <a:lnSpc>
                <a:spcPct val="150000"/>
              </a:lnSpc>
            </a:pPr>
            <a:r>
              <a:rPr lang="en-US" altLang="zh-CN" sz="1600" b="1" dirty="0" smtClean="0"/>
              <a:t>+ Flask</a:t>
            </a:r>
            <a:endParaRPr lang="en-US" altLang="zh-CN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39518" y="1452336"/>
            <a:ext cx="160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也可以直接同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同时做服务器和客户端，</a:t>
            </a:r>
            <a:r>
              <a:rPr lang="en-US" altLang="zh-CN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127.0.0.1</a:t>
            </a:r>
            <a:r>
              <a:rPr lang="zh-CN" altLang="en-US" sz="8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通讯</a:t>
            </a:r>
            <a:endParaRPr lang="zh-CN" altLang="en-US" sz="8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10990" y="6165304"/>
            <a:ext cx="17235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支持多客户端并发数据处理</a:t>
            </a:r>
            <a:endParaRPr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01622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+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TensorFlowSharp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331640" y="980728"/>
            <a:ext cx="3859792" cy="2632627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285653" y="756197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3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00870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58247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40666" y="748822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0898" y="3632131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Python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242615" y="3864038"/>
            <a:ext cx="2709418" cy="2109060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346409" y="3632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9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628655" y="1556790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图像输入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013134" y="188917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139591" y="2112696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图像处理</a:t>
            </a:r>
            <a:endParaRPr lang="en-US" altLang="zh-CN" sz="105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or 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Halcon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39592" y="3308991"/>
            <a:ext cx="1884803" cy="247713"/>
          </a:xfrm>
          <a:prstGeom prst="roundRect">
            <a:avLst>
              <a:gd name="adj" fmla="val 4564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图像输出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013134" y="3054207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 rot="2166857">
            <a:off x="219660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7707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保存本地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28330" y="4560968"/>
            <a:ext cx="1884804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训练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070733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rot="19433143" flipH="1">
            <a:off x="3857467" y="369687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1904555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24172" y="3912896"/>
            <a:ext cx="995517" cy="247713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保存至变量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347864" y="4560968"/>
            <a:ext cx="2232248" cy="864096"/>
          </a:xfrm>
          <a:prstGeom prst="roundRect">
            <a:avLst>
              <a:gd name="adj" fmla="val 257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 or GPU + TensorFlow.NET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 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预测 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05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4053071" y="4293096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694365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419872" y="1340768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88762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本地读取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58347" y="103952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变量传入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95754" y="15729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395" y="3325125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待</a:t>
            </a:r>
            <a:r>
              <a:rPr lang="en-US" altLang="zh-CN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计算的图像</a:t>
            </a:r>
            <a:endParaRPr lang="zh-CN" altLang="en-US" sz="7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1693" y="5731324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DL</a:t>
            </a:r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肘形连接符 26"/>
          <p:cNvCxnSpPr>
            <a:stCxn id="25" idx="3"/>
            <a:endCxn id="16" idx="1"/>
          </p:cNvCxnSpPr>
          <p:nvPr/>
        </p:nvCxnSpPr>
        <p:spPr>
          <a:xfrm flipV="1">
            <a:off x="2265657" y="4993016"/>
            <a:ext cx="1082207" cy="838336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4079167" y="5517232"/>
            <a:ext cx="137718" cy="144016"/>
          </a:xfrm>
          <a:prstGeom prst="downArrow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4322" y="573132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  <a:endParaRPr lang="zh-CN" altLang="en-US" sz="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8354" y="1903750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33345" y="3072983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12637" y="4294682"/>
            <a:ext cx="619127" cy="142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类型转换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88762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19733" y="5231567"/>
            <a:ext cx="602328" cy="159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85608" y="2780674"/>
            <a:ext cx="602328" cy="166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类库封装</a:t>
            </a:r>
            <a:endParaRPr lang="zh-CN" altLang="en-US" sz="7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5536" y="980728"/>
            <a:ext cx="5544616" cy="4950651"/>
          </a:xfrm>
          <a:prstGeom prst="roundRect">
            <a:avLst>
              <a:gd name="adj" fmla="val 2662"/>
            </a:avLst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79847" y="1381944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主线流程：图像预处理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969024" y="3650226"/>
            <a:ext cx="1139995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95536" y="40703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分支流程：训练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flipH="1">
            <a:off x="4330872" y="3650226"/>
            <a:ext cx="1331373" cy="1526458"/>
          </a:xfrm>
          <a:custGeom>
            <a:avLst/>
            <a:gdLst>
              <a:gd name="connsiteX0" fmla="*/ 1139995 w 1139995"/>
              <a:gd name="connsiteY0" fmla="*/ 0 h 1526458"/>
              <a:gd name="connsiteX1" fmla="*/ 1058879 w 1139995"/>
              <a:gd name="connsiteY1" fmla="*/ 147484 h 1526458"/>
              <a:gd name="connsiteX2" fmla="*/ 682795 w 1139995"/>
              <a:gd name="connsiteY2" fmla="*/ 250722 h 1526458"/>
              <a:gd name="connsiteX3" fmla="*/ 424699 w 1139995"/>
              <a:gd name="connsiteY3" fmla="*/ 730045 h 1526458"/>
              <a:gd name="connsiteX4" fmla="*/ 63363 w 1139995"/>
              <a:gd name="connsiteY4" fmla="*/ 811161 h 1526458"/>
              <a:gd name="connsiteX5" fmla="*/ 11744 w 1139995"/>
              <a:gd name="connsiteY5" fmla="*/ 1526458 h 152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995" h="1526458">
                <a:moveTo>
                  <a:pt x="1139995" y="0"/>
                </a:moveTo>
                <a:cubicBezTo>
                  <a:pt x="1137537" y="52848"/>
                  <a:pt x="1135079" y="105697"/>
                  <a:pt x="1058879" y="147484"/>
                </a:cubicBezTo>
                <a:cubicBezTo>
                  <a:pt x="982679" y="189271"/>
                  <a:pt x="788492" y="153629"/>
                  <a:pt x="682795" y="250722"/>
                </a:cubicBezTo>
                <a:cubicBezTo>
                  <a:pt x="577098" y="347815"/>
                  <a:pt x="527938" y="636639"/>
                  <a:pt x="424699" y="730045"/>
                </a:cubicBezTo>
                <a:cubicBezTo>
                  <a:pt x="321460" y="823451"/>
                  <a:pt x="132189" y="678426"/>
                  <a:pt x="63363" y="811161"/>
                </a:cubicBezTo>
                <a:cubicBezTo>
                  <a:pt x="-5463" y="943896"/>
                  <a:pt x="-10379" y="1426906"/>
                  <a:pt x="11744" y="1526458"/>
                </a:cubicBezTo>
              </a:path>
            </a:pathLst>
          </a:custGeom>
          <a:noFill/>
          <a:ln w="127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4936039" y="393846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分支流程：预测</a:t>
            </a:r>
            <a:endParaRPr lang="zh-CN" altLang="en-US" sz="10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0031" y="734507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.NET</a:t>
            </a:r>
            <a:endParaRPr lang="zh-CN" altLang="en-US" sz="1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932545" y="1333628"/>
            <a:ext cx="348061" cy="1281228"/>
          </a:xfrm>
          <a:custGeom>
            <a:avLst/>
            <a:gdLst>
              <a:gd name="connsiteX0" fmla="*/ 348061 w 348061"/>
              <a:gd name="connsiteY0" fmla="*/ 0 h 1855177"/>
              <a:gd name="connsiteX1" fmla="*/ 268930 w 348061"/>
              <a:gd name="connsiteY1" fmla="*/ 738554 h 1855177"/>
              <a:gd name="connsiteX2" fmla="*/ 66707 w 348061"/>
              <a:gd name="connsiteY2" fmla="*/ 1134208 h 1855177"/>
              <a:gd name="connsiteX3" fmla="*/ 5161 w 348061"/>
              <a:gd name="connsiteY3" fmla="*/ 1855177 h 185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61" h="1855177">
                <a:moveTo>
                  <a:pt x="348061" y="0"/>
                </a:moveTo>
                <a:cubicBezTo>
                  <a:pt x="331941" y="274759"/>
                  <a:pt x="315822" y="549519"/>
                  <a:pt x="268930" y="738554"/>
                </a:cubicBezTo>
                <a:cubicBezTo>
                  <a:pt x="222038" y="927589"/>
                  <a:pt x="110669" y="948104"/>
                  <a:pt x="66707" y="1134208"/>
                </a:cubicBezTo>
                <a:cubicBezTo>
                  <a:pt x="22745" y="1320312"/>
                  <a:pt x="-13889" y="1812681"/>
                  <a:pt x="5161" y="1855177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3717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23528" y="0"/>
            <a:ext cx="8064896" cy="122859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411760" y="47667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1729" y="54679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2411760" y="1329720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305" y="1412471"/>
            <a:ext cx="1197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Flatten Data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2411760" y="217026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45405" y="2253016"/>
            <a:ext cx="1466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Normalize </a:t>
            </a:r>
            <a:r>
              <a:rPr lang="en-US" altLang="zh-CN" sz="1600" dirty="0" smtClean="0"/>
              <a:t>Data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2411760" y="302860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60" y="3047189"/>
            <a:ext cx="1868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/>
              <a:t>Shuffle/Batch/One-Hot</a:t>
            </a:r>
          </a:p>
          <a:p>
            <a:pPr algn="ctr"/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2411760" y="39174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0518" y="3885786"/>
            <a:ext cx="179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Logistic Regression</a:t>
            </a:r>
          </a:p>
          <a:p>
            <a:r>
              <a:rPr lang="en-US" altLang="zh-CN" sz="1600" dirty="0"/>
              <a:t>tf.matmul(x, W) + b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2411760" y="4756811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1466" y="4839562"/>
            <a:ext cx="87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SoftMax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78569" y="399835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Y</a:t>
            </a:r>
            <a:endParaRPr lang="zh-CN" altLang="en-US" sz="16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378568" y="4825413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probability of Y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423784" y="5586958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70939" y="5669709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Cross Entropy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398288" y="5676061"/>
            <a:ext cx="78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Loss</a:t>
            </a:r>
            <a:endParaRPr lang="zh-CN" altLang="en-US" sz="1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423784" y="642734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8507" y="6510100"/>
            <a:ext cx="1531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Gradient of Loss</a:t>
            </a:r>
            <a:endParaRPr lang="zh-CN" altLang="en-US" sz="1600" dirty="0"/>
          </a:p>
        </p:txBody>
      </p:sp>
      <p:sp>
        <p:nvSpPr>
          <p:cNvPr id="22" name="圆角矩形 21"/>
          <p:cNvSpPr/>
          <p:nvPr/>
        </p:nvSpPr>
        <p:spPr>
          <a:xfrm>
            <a:off x="2423784" y="7269652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69020" y="7247496"/>
            <a:ext cx="1846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Stochastic Gradient </a:t>
            </a:r>
          </a:p>
          <a:p>
            <a:pPr algn="ctr"/>
            <a:r>
              <a:rPr lang="en-US" altLang="zh-CN" sz="1600" dirty="0" smtClean="0"/>
              <a:t>Descent (SDG)</a:t>
            </a:r>
            <a:endParaRPr lang="zh-CN" altLang="en-US" sz="1400" dirty="0"/>
          </a:p>
        </p:txBody>
      </p:sp>
      <p:sp>
        <p:nvSpPr>
          <p:cNvPr id="24" name="下箭头 23"/>
          <p:cNvSpPr/>
          <p:nvPr/>
        </p:nvSpPr>
        <p:spPr>
          <a:xfrm>
            <a:off x="3134410" y="1062066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3134410" y="1903871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3134410" y="2753208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3134410" y="3608992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134410" y="4495257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134410" y="53223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3134410" y="614996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134410" y="699520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肘形连接符 32"/>
          <p:cNvCxnSpPr>
            <a:stCxn id="23" idx="3"/>
            <a:endCxn id="14" idx="3"/>
          </p:cNvCxnSpPr>
          <p:nvPr/>
        </p:nvCxnSpPr>
        <p:spPr>
          <a:xfrm flipV="1">
            <a:off x="4315166" y="4167627"/>
            <a:ext cx="355471" cy="3372257"/>
          </a:xfrm>
          <a:prstGeom prst="bentConnector3">
            <a:avLst>
              <a:gd name="adj1" fmla="val 56807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303875" y="5337707"/>
            <a:ext cx="1020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optimizer</a:t>
            </a:r>
            <a:endParaRPr lang="zh-CN" altLang="en-US" sz="16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5876688" y="3502131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Training Epochs</a:t>
            </a:r>
            <a:endParaRPr lang="zh-CN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23728" y="3854370"/>
            <a:ext cx="5260920" cy="407428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>
            <a:off x="6016100" y="632816"/>
            <a:ext cx="166706" cy="2709460"/>
          </a:xfrm>
          <a:prstGeom prst="rightBrace">
            <a:avLst>
              <a:gd name="adj1" fmla="val 60407"/>
              <a:gd name="adj2" fmla="val 5000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81833" y="1818269"/>
            <a:ext cx="268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Data Reprocessing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3134410" y="8003943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2423784" y="825053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63435" y="8213004"/>
            <a:ext cx="1849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/>
              <a:t>Accuracy of Training</a:t>
            </a:r>
          </a:p>
          <a:p>
            <a:pPr algn="ctr"/>
            <a:r>
              <a:rPr lang="en-US" altLang="zh-CN" sz="1600" dirty="0" smtClean="0"/>
              <a:t>&amp; Test Data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78568" y="8327628"/>
            <a:ext cx="1685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78568" y="1407725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(?,28,28)</a:t>
            </a:r>
            <a:r>
              <a:rPr lang="zh-CN" altLang="en-US" sz="1600" b="1" dirty="0" smtClean="0"/>
              <a:t>→</a:t>
            </a:r>
            <a:r>
              <a:rPr lang="en-US" altLang="zh-CN" sz="1600" b="1" dirty="0" smtClean="0"/>
              <a:t>(?,784)</a:t>
            </a:r>
            <a:endParaRPr lang="zh-CN" altLang="en-US" sz="16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4378568" y="2259936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Gray Scale 1/255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383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05439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73676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211690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30575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63162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09325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3" r="1"/>
          <a:stretch/>
        </p:blipFill>
        <p:spPr>
          <a:xfrm>
            <a:off x="746675" y="866394"/>
            <a:ext cx="1650168" cy="834414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244715" y="938402"/>
            <a:ext cx="1440160" cy="50405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12667" y="1226434"/>
            <a:ext cx="408792" cy="406560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131" y="85228"/>
            <a:ext cx="1600339" cy="1615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27584" y="2060848"/>
            <a:ext cx="6477775" cy="19442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4977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45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20400" y="2204864"/>
            <a:ext cx="257762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048004" y="3773750"/>
            <a:ext cx="5281118" cy="16994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29226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12903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78995" y="357301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221459" y="5280199"/>
            <a:ext cx="5052498" cy="15927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38018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21695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87787" y="5366646"/>
            <a:ext cx="207350" cy="178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99480"/>
              </p:ext>
            </p:extLst>
          </p:nvPr>
        </p:nvGraphicFramePr>
        <p:xfrm>
          <a:off x="395536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3946"/>
              </p:ext>
            </p:extLst>
          </p:nvPr>
        </p:nvGraphicFramePr>
        <p:xfrm>
          <a:off x="2915816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右大括号 3"/>
          <p:cNvSpPr/>
          <p:nvPr/>
        </p:nvSpPr>
        <p:spPr>
          <a:xfrm>
            <a:off x="1603756" y="503049"/>
            <a:ext cx="216024" cy="2187397"/>
          </a:xfrm>
          <a:prstGeom prst="rightBrace">
            <a:avLst>
              <a:gd name="adj1" fmla="val 6531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984060">
            <a:off x="2018220" y="156224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383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089321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570575" y="3085882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Buffer_size</a:t>
            </a:r>
            <a:r>
              <a:rPr lang="en-US" altLang="zh-CN" b="1" dirty="0" smtClean="0"/>
              <a:t> = 6</a:t>
            </a:r>
            <a:endParaRPr lang="zh-CN" altLang="en-US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87227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0263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234617"/>
              </p:ext>
            </p:extLst>
          </p:nvPr>
        </p:nvGraphicFramePr>
        <p:xfrm>
          <a:off x="7851732" y="1949232"/>
          <a:ext cx="11521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7523626" y="2025680"/>
            <a:ext cx="29293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59886" y="384787"/>
            <a:ext cx="31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Step-2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random output item4 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659" y="89783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create buffer with </a:t>
            </a:r>
            <a:r>
              <a:rPr lang="en-US" altLang="zh-CN" b="1" dirty="0" err="1" smtClean="0"/>
              <a:t>buffer_size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66628" y="3085882"/>
            <a:ext cx="218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Output_data</a:t>
            </a:r>
            <a:r>
              <a:rPr lang="en-US" altLang="zh-CN" b="1" dirty="0" smtClean="0"/>
              <a:t> = item4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122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56284"/>
              </p:ext>
            </p:extLst>
          </p:nvPr>
        </p:nvGraphicFramePr>
        <p:xfrm>
          <a:off x="4590074" y="476672"/>
          <a:ext cx="115212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951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item8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446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item9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154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556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item11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7366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07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66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1840487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28810"/>
              </p:ext>
            </p:extLst>
          </p:nvPr>
        </p:nvGraphicFramePr>
        <p:xfrm>
          <a:off x="6321871" y="836712"/>
          <a:ext cx="1152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121468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smtClean="0">
                          <a:solidFill>
                            <a:schemeClr val="bg1"/>
                          </a:solidFill>
                        </a:rPr>
                        <a:t>item1</a:t>
                      </a:r>
                      <a:endParaRPr lang="zh-CN" alt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26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54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22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item7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808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8782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rPr>
                        <a:t>item6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4823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98921" y="6163190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All Data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95376" y="3543082"/>
            <a:ext cx="7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Buffer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4577732" y="457200"/>
            <a:ext cx="1178169" cy="2277208"/>
          </a:xfrm>
          <a:prstGeom prst="rect">
            <a:avLst/>
          </a:prstGeom>
          <a:solidFill>
            <a:srgbClr val="4F81BD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83539" y="63406"/>
            <a:ext cx="33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Step-3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fill Buffer with next item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166628" y="3085882"/>
            <a:ext cx="17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Fill_data</a:t>
            </a:r>
            <a:r>
              <a:rPr lang="en-US" altLang="zh-CN" b="1" dirty="0" smtClean="0"/>
              <a:t> = item7</a:t>
            </a:r>
            <a:endParaRPr lang="zh-CN" altLang="en-US" b="1" dirty="0"/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5637448" y="2132856"/>
            <a:ext cx="857928" cy="792088"/>
          </a:xfrm>
          <a:prstGeom prst="bentConnector3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5696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059832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4067944" y="2996952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292080" y="3429000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30596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99592" y="34917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27684" y="4077072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53652" y="4108458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030560" y="249067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Normal Mode -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1835696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3059832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3968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3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508104" y="5618285"/>
            <a:ext cx="1008112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Train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99592" y="524895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CPU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899592" y="56810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GPU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727684" y="6266357"/>
            <a:ext cx="5244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53652" y="6297743"/>
            <a:ext cx="194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Training Time Flow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30560" y="467995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 - </a:t>
            </a:r>
            <a:r>
              <a:rPr lang="en-US" altLang="zh-CN" b="1" dirty="0" err="1" smtClean="0"/>
              <a:t>Prefetch</a:t>
            </a:r>
            <a:r>
              <a:rPr lang="en-US" altLang="zh-CN" b="1" dirty="0" smtClean="0"/>
              <a:t> Use -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059832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2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5508104" y="5186237"/>
            <a:ext cx="1224136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Load Data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44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5100" y="1067426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5101" y="1158652"/>
            <a:ext cx="16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Load MNIST Data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655100" y="1920474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567" y="2003225"/>
            <a:ext cx="178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Data </a:t>
            </a:r>
            <a:r>
              <a:rPr lang="en-US" altLang="zh-CN" sz="1600" dirty="0" smtClean="0"/>
              <a:t>Preprocessing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55100" y="2761019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7320" y="2853295"/>
            <a:ext cx="1556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Build </a:t>
            </a:r>
            <a:r>
              <a:rPr lang="en-US" altLang="zh-CN" sz="1600" dirty="0" smtClean="0"/>
              <a:t>Neural Net</a:t>
            </a:r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655100" y="3683255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6883" y="3772258"/>
            <a:ext cx="154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Train Neural Net</a:t>
            </a:r>
            <a:endParaRPr lang="zh-CN" altLang="en-US" sz="1600" dirty="0"/>
          </a:p>
        </p:txBody>
      </p:sp>
      <p:sp>
        <p:nvSpPr>
          <p:cNvPr id="12" name="圆角矩形 11"/>
          <p:cNvSpPr/>
          <p:nvPr/>
        </p:nvSpPr>
        <p:spPr>
          <a:xfrm>
            <a:off x="655100" y="4522633"/>
            <a:ext cx="1856629" cy="504056"/>
          </a:xfrm>
          <a:prstGeom prst="roundRect">
            <a:avLst>
              <a:gd name="adj" fmla="val 120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806" y="4605384"/>
            <a:ext cx="887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Evaluate</a:t>
            </a:r>
            <a:endParaRPr lang="zh-CN" altLang="en-US" sz="1600" dirty="0"/>
          </a:p>
        </p:txBody>
      </p:sp>
      <p:sp>
        <p:nvSpPr>
          <p:cNvPr id="23" name="下箭头 22"/>
          <p:cNvSpPr/>
          <p:nvPr/>
        </p:nvSpPr>
        <p:spPr>
          <a:xfrm>
            <a:off x="1377750" y="1652820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377750" y="2494625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377750" y="3374814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377750" y="4261079"/>
            <a:ext cx="288032" cy="216024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14"/>
          <p:cNvSpPr txBox="1"/>
          <p:nvPr/>
        </p:nvSpPr>
        <p:spPr>
          <a:xfrm>
            <a:off x="2621908" y="2851537"/>
            <a:ext cx="1849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DNN Model</a:t>
            </a:r>
            <a:endParaRPr lang="zh-CN" altLang="en-US" sz="1600" b="1" dirty="0"/>
          </a:p>
        </p:txBody>
      </p:sp>
      <p:sp>
        <p:nvSpPr>
          <p:cNvPr id="43" name="矩形 42"/>
          <p:cNvSpPr/>
          <p:nvPr/>
        </p:nvSpPr>
        <p:spPr>
          <a:xfrm>
            <a:off x="2657288" y="3768209"/>
            <a:ext cx="163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tf.GradientTape</a:t>
            </a:r>
            <a:r>
              <a:rPr lang="en-US" altLang="zh-CN" sz="1600" b="1" dirty="0"/>
              <a:t>()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2948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8903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546" y="446162"/>
            <a:ext cx="73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CONV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37728" y="332656"/>
            <a:ext cx="148606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49671" y="446162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NORM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078" y="332656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73721" y="446162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RELU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3"/>
            <a:endCxn id="5" idx="1"/>
          </p:cNvCxnSpPr>
          <p:nvPr/>
        </p:nvCxnSpPr>
        <p:spPr>
          <a:xfrm>
            <a:off x="2105047" y="620688"/>
            <a:ext cx="73268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4323792" y="620688"/>
            <a:ext cx="671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1600" y="1484784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17898" y="1553344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models.Sequential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71600" y="240870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43608" y="247726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16" idx="2"/>
            <a:endCxn id="21" idx="0"/>
          </p:cNvCxnSpPr>
          <p:nvPr/>
        </p:nvCxnSpPr>
        <p:spPr>
          <a:xfrm>
            <a:off x="2159732" y="1990725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1600" y="3342159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410719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odel.add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layers.xxx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71600" y="422108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22177" y="4289648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>
          <a:xfrm>
            <a:off x="2159732" y="3848100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7652" y="29249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1600" y="5088632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69576" y="5157192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endCxn id="33" idx="0"/>
          </p:cNvCxnSpPr>
          <p:nvPr/>
        </p:nvCxnSpPr>
        <p:spPr>
          <a:xfrm>
            <a:off x="2159732" y="4715644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6723" y="15841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序列模型初始化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99148" y="298429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91880" y="2661679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42896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51571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1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5516" y="534957"/>
            <a:ext cx="1296144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159" y="6383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59732" y="99986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8421" y="137713"/>
            <a:ext cx="1334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CONV(size=3x3,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159732" y="980728"/>
            <a:ext cx="1512168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48421" y="1018455"/>
            <a:ext cx="1309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POOL(size=3x3,</a:t>
            </a:r>
          </a:p>
          <a:p>
            <a:r>
              <a:rPr lang="en-US" altLang="zh-CN" sz="1400" dirty="0" smtClean="0"/>
              <a:t>      stride=2x2)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463987" y="534957"/>
            <a:ext cx="1558825" cy="576064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63988" y="638323"/>
            <a:ext cx="155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CONCATENATE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3" idx="3"/>
            <a:endCxn id="6" idx="1"/>
          </p:cNvCxnSpPr>
          <p:nvPr/>
        </p:nvCxnSpPr>
        <p:spPr>
          <a:xfrm flipV="1">
            <a:off x="1511660" y="388018"/>
            <a:ext cx="648072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" idx="3"/>
            <a:endCxn id="8" idx="1"/>
          </p:cNvCxnSpPr>
          <p:nvPr/>
        </p:nvCxnSpPr>
        <p:spPr>
          <a:xfrm>
            <a:off x="1511660" y="822989"/>
            <a:ext cx="648072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6" idx="3"/>
            <a:endCxn id="11" idx="1"/>
          </p:cNvCxnSpPr>
          <p:nvPr/>
        </p:nvCxnSpPr>
        <p:spPr>
          <a:xfrm>
            <a:off x="3671900" y="388018"/>
            <a:ext cx="792088" cy="4349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0" idx="1"/>
          </p:cNvCxnSpPr>
          <p:nvPr/>
        </p:nvCxnSpPr>
        <p:spPr>
          <a:xfrm flipV="1">
            <a:off x="3671900" y="822989"/>
            <a:ext cx="792087" cy="44577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61202" y="1700808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54054" y="176936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61202" y="262473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27854" y="316954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Function1 … </a:t>
            </a:r>
            <a:r>
              <a:rPr lang="en-US" altLang="zh-CN" dirty="0" err="1" smtClean="0"/>
              <a:t>FunctionN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2149334" y="2206749"/>
            <a:ext cx="0" cy="417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202" y="3558183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01914" y="362674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61202" y="5374037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11779" y="5442597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odel.compile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42" idx="2"/>
            <a:endCxn id="27" idx="0"/>
          </p:cNvCxnSpPr>
          <p:nvPr/>
        </p:nvCxnSpPr>
        <p:spPr>
          <a:xfrm>
            <a:off x="2149334" y="4946501"/>
            <a:ext cx="0" cy="4275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61202" y="6241581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59178" y="6310141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lang="en-US" altLang="zh-CN" dirty="0" err="1" smtClean="0"/>
              <a:t>odel.fit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7" idx="2"/>
            <a:endCxn id="31" idx="0"/>
          </p:cNvCxnSpPr>
          <p:nvPr/>
        </p:nvCxnSpPr>
        <p:spPr>
          <a:xfrm>
            <a:off x="2149334" y="5879978"/>
            <a:ext cx="0" cy="361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97768" y="18001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创建输入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88750" y="320032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添加自定义函数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3481482" y="2877703"/>
            <a:ext cx="88880" cy="1118372"/>
          </a:xfrm>
          <a:prstGeom prst="rightBrace">
            <a:avLst>
              <a:gd name="adj1" fmla="val 14050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481482" y="54425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模型编译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1482" y="63101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训练模型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96909" y="269303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61202" y="4440560"/>
            <a:ext cx="2376264" cy="505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43608" y="4509120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Model(inputs</a:t>
            </a:r>
            <a:r>
              <a:rPr lang="en-US" altLang="zh-CN" dirty="0"/>
              <a:t>, </a:t>
            </a:r>
            <a:r>
              <a:rPr lang="en-US" altLang="zh-CN" dirty="0" smtClean="0"/>
              <a:t>outputs)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>
            <a:off x="2149334" y="4067572"/>
            <a:ext cx="0" cy="3729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5091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</a:t>
            </a:r>
          </a:p>
        </p:txBody>
      </p:sp>
    </p:spTree>
    <p:extLst>
      <p:ext uri="{BB962C8B-B14F-4D97-AF65-F5344CB8AC3E}">
        <p14:creationId xmlns:p14="http://schemas.microsoft.com/office/powerpoint/2010/main" val="28254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卡片 2"/>
          <p:cNvSpPr/>
          <p:nvPr/>
        </p:nvSpPr>
        <p:spPr>
          <a:xfrm flipH="1">
            <a:off x="1187624" y="478236"/>
            <a:ext cx="4740168" cy="5759076"/>
          </a:xfrm>
          <a:prstGeom prst="flowChartPunchedCar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58906" y="1760132"/>
            <a:ext cx="4553272" cy="1205864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8906" y="3112186"/>
            <a:ext cx="4553272" cy="2240545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58906" y="5497158"/>
            <a:ext cx="4553272" cy="576337"/>
          </a:xfrm>
          <a:prstGeom prst="roundRect">
            <a:avLst>
              <a:gd name="adj" fmla="val 685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8906" y="5545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模型类定义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1124744"/>
            <a:ext cx="409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（继承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Tensorflow.Keras.Engine.Model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1597" y="1842905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构造函数（初始化模型所需的层）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4672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96545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2363064"/>
            <a:ext cx="1322326" cy="407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1597" y="3219884"/>
            <a:ext cx="453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模型调用（重载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call( )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方法，描述输入数据如何通过各种层而得到输出）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34672" y="4005064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86980" y="4005064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7" idx="1"/>
          </p:cNvCxnSpPr>
          <p:nvPr/>
        </p:nvCxnSpPr>
        <p:spPr>
          <a:xfrm>
            <a:off x="2267744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939440" y="4005064"/>
            <a:ext cx="604589" cy="115212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20052" y="422108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434672" y="4719348"/>
            <a:ext cx="833072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686980" y="4719348"/>
            <a:ext cx="833072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层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>
            <a:stCxn id="23" idx="3"/>
            <a:endCxn id="24" idx="1"/>
          </p:cNvCxnSpPr>
          <p:nvPr/>
        </p:nvCxnSpPr>
        <p:spPr>
          <a:xfrm>
            <a:off x="2267744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520052" y="4935372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52591" y="4365104"/>
            <a:ext cx="795039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533355" y="4585218"/>
            <a:ext cx="41923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1597" y="5616049"/>
            <a:ext cx="453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其它 自定义方法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24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052736"/>
            <a:ext cx="6865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 (                         ×               +                ) = </a:t>
            </a:r>
            <a:endParaRPr lang="zh-CN" altLang="en-US" sz="3200" dirty="0"/>
          </a:p>
        </p:txBody>
      </p:sp>
      <p:sp>
        <p:nvSpPr>
          <p:cNvPr id="3" name="圆角矩形 2"/>
          <p:cNvSpPr/>
          <p:nvPr/>
        </p:nvSpPr>
        <p:spPr>
          <a:xfrm>
            <a:off x="1547664" y="991486"/>
            <a:ext cx="1368152" cy="76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066035" y="631446"/>
            <a:ext cx="648072" cy="14807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508104" y="1151623"/>
            <a:ext cx="792088" cy="4403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96336" y="826792"/>
            <a:ext cx="648072" cy="109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4939" y="115235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input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906719" y="1120082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kernel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543381" y="114159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bias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1301" y="59295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input_dim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391845" y="113084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output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8082" y="3025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8751" y="77583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1795" y="4638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units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6142" y="1173871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6859517" y="1163114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batch_size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12849" y="11200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nput_dim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7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40750"/>
            <a:ext cx="5959356" cy="197375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62270"/>
              </p:ext>
            </p:extLst>
          </p:nvPr>
        </p:nvGraphicFramePr>
        <p:xfrm>
          <a:off x="467544" y="620688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91880" y="836712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 – Align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Align B to the right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699792" y="1916832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31234"/>
              </p:ext>
            </p:extLst>
          </p:nvPr>
        </p:nvGraphicFramePr>
        <p:xfrm>
          <a:off x="467544" y="231450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91880" y="2499174"/>
            <a:ext cx="2286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2 – Complete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Complete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2699792" y="3553101"/>
            <a:ext cx="504056" cy="246991"/>
          </a:xfrm>
          <a:prstGeom prst="downArrow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4016"/>
              </p:ext>
            </p:extLst>
          </p:nvPr>
        </p:nvGraphicFramePr>
        <p:xfrm>
          <a:off x="467544" y="3977181"/>
          <a:ext cx="2932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="" xmlns:a16="http://schemas.microsoft.com/office/drawing/2014/main" val="3326979791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637607070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695508235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1870987448"/>
                    </a:ext>
                  </a:extLst>
                </a:gridCol>
                <a:gridCol w="542325">
                  <a:extLst>
                    <a:ext uri="{9D8B030D-6E8A-4147-A177-3AD203B41FA5}">
                      <a16:colId xmlns="" xmlns:a16="http://schemas.microsoft.com/office/drawing/2014/main" val="324699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axis: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8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12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i="1" kern="1200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400" b="1" i="1" kern="1200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zh-CN" altLang="en-US" sz="1400" b="0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1" dirty="0" smtClean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 b="1" i="1" dirty="0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33193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91880" y="4161854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3 – Expand 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Expand the </a:t>
            </a:r>
            <a:r>
              <a:rPr lang="en-US" altLang="zh-CN" dirty="0" smtClean="0"/>
              <a:t>axis </a:t>
            </a:r>
            <a:r>
              <a:rPr lang="en-US" altLang="zh-CN" dirty="0"/>
              <a:t>of B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26319" y="596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26319" y="22753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○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26319" y="3939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3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4" y="260648"/>
            <a:ext cx="8568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tf.Tensor: shape=(2,2,1,4), dtype=int32, numpy=[[[[1, 11, 2, 22]], [[3, 33, 4, 44]]], [[[5, 55, 6, 66]], [[7, 77, 8, 88]]]] tf.Tensor: shape=(4,2,1,2), dtype=int32, numpy=[[[[1, 5]], [[3, 7]]], [[[11, 55]], [[33, 77]]], [[[2, 6]], [[4, 8]]], [[[22, 66]], [[44, 88]]]]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528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a.shape</a:t>
            </a:r>
            <a:r>
              <a:rPr lang="zh-CN" altLang="en-US" dirty="0" smtClean="0"/>
              <a:t>：</a:t>
            </a:r>
            <a:r>
              <a:rPr lang="en-US" altLang="zh-CN" dirty="0"/>
              <a:t>(2,2,1,4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754551"/>
            <a:ext cx="13634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55812" y="2564904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b.shape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(4,2,1,2)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54549" y="2357200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transpose</a:t>
            </a:r>
          </a:p>
        </p:txBody>
      </p:sp>
      <p:sp>
        <p:nvSpPr>
          <p:cNvPr id="12" name="矩形 11"/>
          <p:cNvSpPr/>
          <p:nvPr/>
        </p:nvSpPr>
        <p:spPr>
          <a:xfrm>
            <a:off x="2304560" y="280516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3</a:t>
            </a:r>
            <a:r>
              <a:rPr lang="zh-CN" altLang="en-US" dirty="0"/>
              <a:t>, 1, 2, </a:t>
            </a:r>
            <a:r>
              <a:rPr lang="zh-CN" altLang="en-US" dirty="0" smtClean="0"/>
              <a:t>0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cxnSp>
        <p:nvCxnSpPr>
          <p:cNvPr id="15" name="直接连接符 14"/>
          <p:cNvCxnSpPr>
            <a:endCxn id="16" idx="0"/>
          </p:cNvCxnSpPr>
          <p:nvPr/>
        </p:nvCxnSpPr>
        <p:spPr>
          <a:xfrm flipH="1">
            <a:off x="1191301" y="2934236"/>
            <a:ext cx="28435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4045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直接连接符 17"/>
          <p:cNvCxnSpPr>
            <a:endCxn id="20" idx="0"/>
          </p:cNvCxnSpPr>
          <p:nvPr/>
        </p:nvCxnSpPr>
        <p:spPr>
          <a:xfrm flipH="1">
            <a:off x="1516617" y="2934236"/>
            <a:ext cx="139895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657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674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399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4" name="直接连接符 23"/>
          <p:cNvCxnSpPr>
            <a:endCxn id="21" idx="0"/>
          </p:cNvCxnSpPr>
          <p:nvPr/>
        </p:nvCxnSpPr>
        <p:spPr>
          <a:xfrm>
            <a:off x="1840641" y="2934236"/>
            <a:ext cx="18876" cy="23099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>
            <a:off x="2048608" y="2963008"/>
            <a:ext cx="136225" cy="20222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460666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47528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2420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2343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77289" y="3165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>
            <a:stCxn id="30" idx="0"/>
            <a:endCxn id="10" idx="2"/>
          </p:cNvCxnSpPr>
          <p:nvPr/>
        </p:nvCxnSpPr>
        <p:spPr>
          <a:xfrm flipV="1">
            <a:off x="4611509" y="2954215"/>
            <a:ext cx="153922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0"/>
          </p:cNvCxnSpPr>
          <p:nvPr/>
        </p:nvCxnSpPr>
        <p:spPr>
          <a:xfrm flipH="1" flipV="1">
            <a:off x="4994031" y="2980592"/>
            <a:ext cx="4340" cy="184639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3" idx="0"/>
          </p:cNvCxnSpPr>
          <p:nvPr/>
        </p:nvCxnSpPr>
        <p:spPr>
          <a:xfrm flipH="1" flipV="1">
            <a:off x="5222631" y="2954215"/>
            <a:ext cx="1626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0"/>
          </p:cNvCxnSpPr>
          <p:nvPr/>
        </p:nvCxnSpPr>
        <p:spPr>
          <a:xfrm flipH="1" flipV="1">
            <a:off x="5451231" y="2954215"/>
            <a:ext cx="276901" cy="2110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1987062" y="1978135"/>
            <a:ext cx="2804746" cy="624388"/>
          </a:xfrm>
          <a:custGeom>
            <a:avLst/>
            <a:gdLst>
              <a:gd name="connsiteX0" fmla="*/ 0 w 2804746"/>
              <a:gd name="connsiteY0" fmla="*/ 580427 h 624388"/>
              <a:gd name="connsiteX1" fmla="*/ 1960684 w 2804746"/>
              <a:gd name="connsiteY1" fmla="*/ 134 h 624388"/>
              <a:gd name="connsiteX2" fmla="*/ 2804746 w 2804746"/>
              <a:gd name="connsiteY2" fmla="*/ 624388 h 6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746" h="624388">
                <a:moveTo>
                  <a:pt x="0" y="580427"/>
                </a:moveTo>
                <a:cubicBezTo>
                  <a:pt x="746613" y="286617"/>
                  <a:pt x="1493226" y="-7193"/>
                  <a:pt x="1960684" y="134"/>
                </a:cubicBezTo>
                <a:cubicBezTo>
                  <a:pt x="2428142" y="7461"/>
                  <a:pt x="2602523" y="429492"/>
                  <a:pt x="2804746" y="62438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1477108" y="1676226"/>
            <a:ext cx="3877407" cy="935089"/>
          </a:xfrm>
          <a:custGeom>
            <a:avLst/>
            <a:gdLst>
              <a:gd name="connsiteX0" fmla="*/ 0 w 3877407"/>
              <a:gd name="connsiteY0" fmla="*/ 935089 h 935089"/>
              <a:gd name="connsiteX1" fmla="*/ 1600200 w 3877407"/>
              <a:gd name="connsiteY1" fmla="*/ 38274 h 935089"/>
              <a:gd name="connsiteX2" fmla="*/ 3042138 w 3877407"/>
              <a:gd name="connsiteY2" fmla="*/ 240497 h 935089"/>
              <a:gd name="connsiteX3" fmla="*/ 3877407 w 3877407"/>
              <a:gd name="connsiteY3" fmla="*/ 926297 h 93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407" h="935089">
                <a:moveTo>
                  <a:pt x="0" y="935089"/>
                </a:moveTo>
                <a:cubicBezTo>
                  <a:pt x="546588" y="544564"/>
                  <a:pt x="1093177" y="154039"/>
                  <a:pt x="1600200" y="38274"/>
                </a:cubicBezTo>
                <a:cubicBezTo>
                  <a:pt x="2107223" y="-77491"/>
                  <a:pt x="2662604" y="92493"/>
                  <a:pt x="3042138" y="240497"/>
                </a:cubicBezTo>
                <a:cubicBezTo>
                  <a:pt x="3421672" y="388501"/>
                  <a:pt x="3703026" y="809066"/>
                  <a:pt x="3877407" y="926297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1503485" y="3490546"/>
            <a:ext cx="3481753" cy="975953"/>
          </a:xfrm>
          <a:custGeom>
            <a:avLst/>
            <a:gdLst>
              <a:gd name="connsiteX0" fmla="*/ 0 w 3481753"/>
              <a:gd name="connsiteY0" fmla="*/ 0 h 975953"/>
              <a:gd name="connsiteX1" fmla="*/ 2022230 w 3481753"/>
              <a:gd name="connsiteY1" fmla="*/ 975946 h 975953"/>
              <a:gd name="connsiteX2" fmla="*/ 3481753 w 3481753"/>
              <a:gd name="connsiteY2" fmla="*/ 17585 h 97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753" h="975953">
                <a:moveTo>
                  <a:pt x="0" y="0"/>
                </a:moveTo>
                <a:cubicBezTo>
                  <a:pt x="720969" y="486507"/>
                  <a:pt x="1441938" y="973015"/>
                  <a:pt x="2022230" y="975946"/>
                </a:cubicBezTo>
                <a:cubicBezTo>
                  <a:pt x="2602522" y="978877"/>
                  <a:pt x="3257549" y="127489"/>
                  <a:pt x="3481753" y="1758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1960685" y="3472962"/>
            <a:ext cx="3437792" cy="712176"/>
          </a:xfrm>
          <a:custGeom>
            <a:avLst/>
            <a:gdLst>
              <a:gd name="connsiteX0" fmla="*/ 0 w 3437792"/>
              <a:gd name="connsiteY0" fmla="*/ 0 h 712176"/>
              <a:gd name="connsiteX1" fmla="*/ 2628900 w 3437792"/>
              <a:gd name="connsiteY1" fmla="*/ 712176 h 712176"/>
              <a:gd name="connsiteX2" fmla="*/ 3437792 w 3437792"/>
              <a:gd name="connsiteY2" fmla="*/ 0 h 7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7792" h="712176">
                <a:moveTo>
                  <a:pt x="0" y="0"/>
                </a:moveTo>
                <a:cubicBezTo>
                  <a:pt x="1027967" y="356088"/>
                  <a:pt x="2055935" y="712176"/>
                  <a:pt x="2628900" y="712176"/>
                </a:cubicBezTo>
                <a:cubicBezTo>
                  <a:pt x="3201865" y="712176"/>
                  <a:pt x="3267808" y="24912"/>
                  <a:pt x="3437792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422531" y="3226777"/>
            <a:ext cx="1494692" cy="219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055" y="3960835"/>
            <a:ext cx="7258583" cy="5012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 C# Binding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27055" y="4574849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C++ API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27055" y="3346822"/>
            <a:ext cx="7258583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ML.NET </a:t>
            </a:r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Transaction 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27056" y="2732809"/>
            <a:ext cx="5904568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Full model re-train and transfer learning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27054" y="1281954"/>
            <a:ext cx="1196673" cy="1338086"/>
          </a:xfrm>
          <a:prstGeom prst="roundRect">
            <a:avLst>
              <a:gd name="adj" fmla="val 85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216287" y="1302731"/>
            <a:ext cx="830195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Resnet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101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938525" y="2732809"/>
            <a:ext cx="1247114" cy="5012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Scoring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16287" y="2017058"/>
            <a:ext cx="1871619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Image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80467" y="2017058"/>
            <a:ext cx="1543662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Text Classification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813339" y="2017058"/>
            <a:ext cx="1018285" cy="602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Object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detection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38525" y="1302732"/>
            <a:ext cx="1225611" cy="1317308"/>
          </a:xfrm>
          <a:prstGeom prst="roundRect">
            <a:avLst>
              <a:gd name="adj" fmla="val 73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</a:t>
            </a:r>
            <a:endParaRPr lang="en-US" altLang="zh-CN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Model.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03962" y="1302731"/>
            <a:ext cx="98394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Inception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V3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82676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BERT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98508" y="1302731"/>
            <a:ext cx="798594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QRNN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1873" y="1302731"/>
            <a:ext cx="821061" cy="5977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YOLO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0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0917" y="146987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Visualization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0917" y="215183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NLP Support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0917" y="283378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High Level APIs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0917" y="3515742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.NET Based ML Framework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0917" y="4197697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Computation SDKs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0917" y="4879650"/>
            <a:ext cx="2820111" cy="5127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7030A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Supporting Tools</a:t>
            </a:r>
            <a:endParaRPr lang="zh-CN" altLang="en-US" sz="1400" b="1" dirty="0">
              <a:solidFill>
                <a:srgbClr val="7030A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03849" y="146987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Jupyter</a:t>
            </a:r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-core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9" y="215183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BotSharp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203849" y="283378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Keras.NET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03849" y="3515742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TensorFlow.NET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9" y="4197697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NumSharp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03849" y="4879650"/>
            <a:ext cx="194421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CodeMinion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364088" y="146987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Matplotlib.Net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364088" y="215183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SpaCy.NET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64088" y="283378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Scikit-learn.net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364088" y="3515742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Torch.NET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64088" y="4197697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Pandas.NET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364088" y="4879650"/>
            <a:ext cx="1584176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SciSharpCube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164288" y="146987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Plot.NET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288" y="215183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CherubNLP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64288" y="283378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TFLearn.NET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288" y="3515742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Mxnetlib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288" y="4197697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Bigtree.Algorithm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64288" y="4879650"/>
            <a:ext cx="1800200" cy="51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SharpCV</a:t>
            </a:r>
            <a:endParaRPr lang="zh-CN" altLang="en-US" sz="14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2656"/>
            <a:ext cx="4069433" cy="2789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84984"/>
            <a:ext cx="7553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12387" r="52461" b="4131"/>
          <a:stretch/>
        </p:blipFill>
        <p:spPr>
          <a:xfrm>
            <a:off x="-4256" y="-1"/>
            <a:ext cx="5872400" cy="68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52" t="27492" r="57652" b="69153"/>
          <a:stretch/>
        </p:blipFill>
        <p:spPr>
          <a:xfrm>
            <a:off x="-6560" y="908720"/>
            <a:ext cx="9150560" cy="4961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152" t="84922" r="54304" b="6937"/>
          <a:stretch/>
        </p:blipFill>
        <p:spPr>
          <a:xfrm>
            <a:off x="0" y="4653136"/>
            <a:ext cx="10073640" cy="1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17757</TotalTime>
  <Words>1089</Words>
  <Application>Microsoft Office PowerPoint</Application>
  <PresentationFormat>全屏显示(4:3)</PresentationFormat>
  <Paragraphs>458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AAICON</dc:creator>
  <cp:lastModifiedBy>AAICON</cp:lastModifiedBy>
  <cp:revision>53</cp:revision>
  <dcterms:created xsi:type="dcterms:W3CDTF">2020-03-17T07:09:13Z</dcterms:created>
  <dcterms:modified xsi:type="dcterms:W3CDTF">2020-09-12T07:25:25Z</dcterms:modified>
</cp:coreProperties>
</file>