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80" r:id="rId2"/>
    <p:sldId id="281" r:id="rId3"/>
    <p:sldId id="286" r:id="rId4"/>
    <p:sldId id="282" r:id="rId5"/>
    <p:sldId id="283" r:id="rId6"/>
    <p:sldId id="285" r:id="rId7"/>
    <p:sldId id="284" r:id="rId8"/>
    <p:sldId id="28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15D5A7"/>
    <a:srgbClr val="000000"/>
    <a:srgbClr val="0F9374"/>
    <a:srgbClr val="FFFFFF"/>
    <a:srgbClr val="5FEFCD"/>
    <a:srgbClr val="EAEAEA"/>
    <a:srgbClr val="00BFC3"/>
    <a:srgbClr val="6B8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769" autoAdjust="0"/>
    <p:restoredTop sz="94660"/>
  </p:normalViewPr>
  <p:slideViewPr>
    <p:cSldViewPr snapToGrid="0">
      <p:cViewPr varScale="1">
        <p:scale>
          <a:sx n="54" d="100"/>
          <a:sy n="54" d="100"/>
        </p:scale>
        <p:origin x="106"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17.jp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dLbls>
          <c:showLegendKey val="0"/>
          <c:showVal val="0"/>
          <c:showCatName val="0"/>
          <c:showSerName val="0"/>
          <c:showPercent val="0"/>
          <c:showBubbleSize val="0"/>
        </c:dLbls>
        <c:axId val="434329896"/>
        <c:axId val="434330288"/>
      </c:areaChart>
      <c:catAx>
        <c:axId val="434329896"/>
        <c:scaling>
          <c:orientation val="minMax"/>
        </c:scaling>
        <c:delete val="1"/>
        <c:axPos val="b"/>
        <c:numFmt formatCode="m/d/yyyy" sourceLinked="1"/>
        <c:majorTickMark val="out"/>
        <c:minorTickMark val="none"/>
        <c:tickLblPos val="nextTo"/>
        <c:crossAx val="434330288"/>
        <c:crosses val="autoZero"/>
        <c:auto val="1"/>
        <c:lblAlgn val="ctr"/>
        <c:lblOffset val="100"/>
        <c:noMultiLvlLbl val="1"/>
      </c:catAx>
      <c:valAx>
        <c:axId val="434330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zh-CN" altLang="en-US" sz="1000" b="0" i="0" u="none" strike="noStrike" kern="1200" baseline="0">
                <a:solidFill>
                  <a:schemeClr val="accent1">
                    <a:lumMod val="20000"/>
                    <a:lumOff val="80000"/>
                  </a:schemeClr>
                </a:solidFill>
                <a:latin typeface="HelveticaNeueLT Pro 67 MdCn" panose="020B0606030502030204" pitchFamily="34" charset="0"/>
                <a:ea typeface="Hiragino Sans GB W3" panose="020B0300000000000000" pitchFamily="34" charset="-122"/>
                <a:cs typeface="+mn-cs"/>
              </a:defRPr>
            </a:pPr>
            <a:endParaRPr lang="zh-CN"/>
          </a:p>
        </c:txPr>
        <c:crossAx val="434329896"/>
        <c:crosses val="autoZero"/>
        <c:crossBetween val="midCat"/>
      </c:valAx>
      <c:spPr>
        <a:noFill/>
        <a:ln w="25400">
          <a:noFill/>
        </a:ln>
        <a:effectLst/>
      </c:spPr>
    </c:plotArea>
    <c:plotVisOnly val="1"/>
    <c:dispBlanksAs val="zero"/>
    <c:showDLblsOverMax val="0"/>
  </c:chart>
  <c: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c:spPr>
  <c:txPr>
    <a:bodyPr/>
    <a:lstStyle/>
    <a:p>
      <a:pPr>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220A4-A8AA-4470-A48B-D47A0BE1F07D}" type="datetimeFigureOut">
              <a:rPr lang="zh-CN" altLang="en-US" smtClean="0"/>
              <a:t>2017/12/9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26BD0-AA8C-4935-A38C-A3A6DAB91E2E}" type="slidenum">
              <a:rPr lang="zh-CN" altLang="en-US" smtClean="0"/>
              <a:t>‹#›</a:t>
            </a:fld>
            <a:endParaRPr lang="zh-CN" altLang="en-US"/>
          </a:p>
        </p:txBody>
      </p:sp>
    </p:spTree>
    <p:extLst>
      <p:ext uri="{BB962C8B-B14F-4D97-AF65-F5344CB8AC3E}">
        <p14:creationId xmlns:p14="http://schemas.microsoft.com/office/powerpoint/2010/main" val="32261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3300"/>
          <a:stretch/>
        </p:blipFill>
        <p:spPr>
          <a:xfrm>
            <a:off x="0" y="0"/>
            <a:ext cx="12192000" cy="6858000"/>
          </a:xfrm>
          <a:prstGeom prst="rect">
            <a:avLst/>
          </a:prstGeom>
        </p:spPr>
      </p:pic>
    </p:spTree>
    <p:extLst>
      <p:ext uri="{BB962C8B-B14F-4D97-AF65-F5344CB8AC3E}">
        <p14:creationId xmlns:p14="http://schemas.microsoft.com/office/powerpoint/2010/main" val="106260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2768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rgbClr val="00000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771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rgbClr val="00000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52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2014-06-29_NorwegianFjords_EN-AU9906772291_1920x1080.jpg"/>
          <p:cNvPicPr>
            <a:picLocks noChangeAspect="1"/>
          </p:cNvPicPr>
          <p:nvPr userDrawn="1"/>
        </p:nvPicPr>
        <p:blipFill rotWithShape="1">
          <a:blip r:embed="rId2">
            <a:extLst>
              <a:ext uri="{28A0092B-C50C-407E-A947-70E740481C1C}">
                <a14:useLocalDpi xmlns:a14="http://schemas.microsoft.com/office/drawing/2010/main" val="0"/>
              </a:ext>
            </a:extLst>
          </a:blip>
          <a:srcRect l="1" r="-312"/>
          <a:stretch/>
        </p:blipFill>
        <p:spPr>
          <a:xfrm>
            <a:off x="0" y="0"/>
            <a:ext cx="12230100" cy="6858000"/>
          </a:xfrm>
          <a:prstGeom prst="rect">
            <a:avLst/>
          </a:prstGeom>
        </p:spPr>
      </p:pic>
      <p:sp>
        <p:nvSpPr>
          <p:cNvPr id="3" name="矩形 2"/>
          <p:cNvSpPr/>
          <p:nvPr userDrawn="1"/>
        </p:nvSpPr>
        <p:spPr>
          <a:xfrm>
            <a:off x="0" y="0"/>
            <a:ext cx="12192000" cy="6858000"/>
          </a:xfrm>
          <a:prstGeom prst="rect">
            <a:avLst/>
          </a:prstGeom>
          <a:solidFill>
            <a:srgbClr val="00000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32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19050"/>
            <a:ext cx="12192000" cy="6877050"/>
          </a:xfrm>
          <a:prstGeom prst="rect">
            <a:avLst/>
          </a:prstGeom>
          <a:blipFill>
            <a:blip r:embed="rId2"/>
            <a:srcRect/>
            <a:stretch>
              <a:fillRect l="-439" t="-20403" r="-1843" b="-1"/>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矩形 2"/>
          <p:cNvSpPr/>
          <p:nvPr userDrawn="1"/>
        </p:nvSpPr>
        <p:spPr>
          <a:xfrm>
            <a:off x="0" y="0"/>
            <a:ext cx="12192000" cy="6858000"/>
          </a:xfrm>
          <a:prstGeom prst="rect">
            <a:avLst/>
          </a:prstGeom>
          <a:solidFill>
            <a:srgbClr val="00000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62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3357"/>
          <a:stretch/>
        </p:blipFill>
        <p:spPr>
          <a:xfrm>
            <a:off x="0" y="1"/>
            <a:ext cx="12215150" cy="6858000"/>
          </a:xfrm>
          <a:prstGeom prst="rect">
            <a:avLst/>
          </a:prstGeom>
        </p:spPr>
      </p:pic>
      <p:sp>
        <p:nvSpPr>
          <p:cNvPr id="3" name="矩形 2"/>
          <p:cNvSpPr/>
          <p:nvPr userDrawn="1"/>
        </p:nvSpPr>
        <p:spPr>
          <a:xfrm>
            <a:off x="0" y="0"/>
            <a:ext cx="12192000" cy="6858000"/>
          </a:xfrm>
          <a:prstGeom prst="rect">
            <a:avLst/>
          </a:prstGeom>
          <a:solidFill>
            <a:srgbClr val="00000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94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7" name="矩形 6"/>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8" name="矩形 7"/>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9" name="矩形 8"/>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234945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7" name="文本框 6"/>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90323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57409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9" r:id="rId8"/>
    <p:sldLayoutId id="214748376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at-red-cat-kitten-1234998/" TargetMode="Externa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68902" y="1652605"/>
            <a:ext cx="5109466" cy="1251555"/>
          </a:xfrm>
          <a:prstGeom prst="rect">
            <a:avLst/>
          </a:prstGeom>
          <a:noFill/>
        </p:spPr>
        <p:txBody>
          <a:bodyPr wrap="none" lIns="121915" tIns="60957" rIns="121915" bIns="60957" rtlCol="0">
            <a:spAutoFit/>
          </a:bodyPr>
          <a:lstStyle/>
          <a:p>
            <a:pPr algn="ctr" defTabSz="609555"/>
            <a:r>
              <a:rPr kumimoji="1" lang="en-US" altLang="zh-CN" sz="7333" dirty="0">
                <a:solidFill>
                  <a:prstClr val="white"/>
                </a:solidFill>
              </a:rPr>
              <a:t>COMPUTER  </a:t>
            </a:r>
            <a:endParaRPr kumimoji="1" lang="zh-CN" altLang="en-US" sz="7333" dirty="0">
              <a:solidFill>
                <a:prstClr val="white"/>
              </a:solidFill>
            </a:endParaRPr>
          </a:p>
        </p:txBody>
      </p:sp>
      <p:sp>
        <p:nvSpPr>
          <p:cNvPr id="9" name="文本框 8"/>
          <p:cNvSpPr txBox="1"/>
          <p:nvPr/>
        </p:nvSpPr>
        <p:spPr>
          <a:xfrm>
            <a:off x="6059949" y="2763839"/>
            <a:ext cx="2916814" cy="2380004"/>
          </a:xfrm>
          <a:prstGeom prst="rect">
            <a:avLst/>
          </a:prstGeom>
          <a:noFill/>
        </p:spPr>
        <p:txBody>
          <a:bodyPr wrap="none" lIns="121915" tIns="60957" rIns="121915" bIns="60957" rtlCol="0">
            <a:spAutoFit/>
          </a:bodyPr>
          <a:lstStyle/>
          <a:p>
            <a:pPr algn="ctr" defTabSz="609555"/>
            <a:r>
              <a:rPr kumimoji="1" lang="en-US" altLang="zh-CN" sz="7333" dirty="0">
                <a:solidFill>
                  <a:prstClr val="white"/>
                </a:solidFill>
              </a:rPr>
              <a:t>VISION</a:t>
            </a:r>
          </a:p>
          <a:p>
            <a:pPr algn="ctr" defTabSz="609555"/>
            <a:endParaRPr kumimoji="1" lang="zh-CN" altLang="en-US" sz="7333" dirty="0">
              <a:solidFill>
                <a:prstClr val="white"/>
              </a:solidFill>
            </a:endParaRPr>
          </a:p>
        </p:txBody>
      </p:sp>
      <p:sp>
        <p:nvSpPr>
          <p:cNvPr id="12" name="文本框 11"/>
          <p:cNvSpPr txBox="1"/>
          <p:nvPr/>
        </p:nvSpPr>
        <p:spPr>
          <a:xfrm>
            <a:off x="7518356" y="5670291"/>
            <a:ext cx="3061657" cy="379657"/>
          </a:xfrm>
          <a:prstGeom prst="rect">
            <a:avLst/>
          </a:prstGeom>
          <a:noFill/>
        </p:spPr>
        <p:txBody>
          <a:bodyPr wrap="square" rtlCol="0">
            <a:spAutoFit/>
          </a:bodyPr>
          <a:lstStyle/>
          <a:p>
            <a:pPr algn="ctr" defTabSz="609555"/>
            <a:r>
              <a:rPr kumimoji="1" lang="en-US" altLang="zh-CN" sz="1867" dirty="0">
                <a:solidFill>
                  <a:schemeClr val="bg1"/>
                </a:solidFill>
              </a:rPr>
              <a:t>PRESENTED BY Zhang </a:t>
            </a:r>
            <a:r>
              <a:rPr kumimoji="1" lang="en-US" altLang="zh-CN" sz="1867" dirty="0" err="1">
                <a:solidFill>
                  <a:schemeClr val="bg1"/>
                </a:solidFill>
              </a:rPr>
              <a:t>Wanyu</a:t>
            </a:r>
            <a:endParaRPr kumimoji="1" lang="zh-CN" altLang="en-US" sz="1867" dirty="0">
              <a:solidFill>
                <a:schemeClr val="bg1"/>
              </a:solidFill>
            </a:endParaRPr>
          </a:p>
        </p:txBody>
      </p:sp>
    </p:spTree>
    <p:extLst>
      <p:ext uri="{BB962C8B-B14F-4D97-AF65-F5344CB8AC3E}">
        <p14:creationId xmlns:p14="http://schemas.microsoft.com/office/powerpoint/2010/main" val="579219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667471" y="329816"/>
            <a:ext cx="5699460" cy="615531"/>
          </a:xfrm>
          <a:prstGeom prst="rect">
            <a:avLst/>
          </a:prstGeom>
          <a:noFill/>
        </p:spPr>
        <p:txBody>
          <a:bodyPr wrap="square" lIns="121899" tIns="60949" rIns="121899" bIns="60949" rtlCol="0">
            <a:spAutoFit/>
          </a:bodyPr>
          <a:lstStyle/>
          <a:p>
            <a:pPr defTabSz="609459"/>
            <a:r>
              <a:rPr kumimoji="1" lang="en-US" altLang="zh-CN" sz="3200" dirty="0">
                <a:solidFill>
                  <a:schemeClr val="bg1"/>
                </a:solidFill>
                <a:latin typeface="+mj-ea"/>
                <a:ea typeface="+mj-ea"/>
                <a:cs typeface="+mn-ea"/>
                <a:sym typeface="+mn-lt"/>
              </a:rPr>
              <a:t>What’s computer vision</a:t>
            </a:r>
            <a:r>
              <a:rPr kumimoji="1" lang="zh-CN" altLang="en-US" sz="3200" dirty="0">
                <a:solidFill>
                  <a:schemeClr val="bg1"/>
                </a:solidFill>
                <a:cs typeface="+mn-ea"/>
                <a:sym typeface="+mn-lt"/>
              </a:rPr>
              <a:t>？</a:t>
            </a:r>
            <a:endParaRPr kumimoji="1"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212430" y="4367300"/>
            <a:ext cx="2336507" cy="1600288"/>
          </a:xfrm>
          <a:prstGeom prst="rect">
            <a:avLst/>
          </a:prstGeom>
          <a:noFill/>
        </p:spPr>
        <p:txBody>
          <a:bodyPr wrap="square" lIns="121899" tIns="60949" rIns="121899" bIns="60949" rtlCol="0">
            <a:spAutoFit/>
          </a:bodyPr>
          <a:lstStyle/>
          <a:p>
            <a:pPr algn="ctr" defTabSz="609459">
              <a:lnSpc>
                <a:spcPct val="90000"/>
              </a:lnSpc>
            </a:pPr>
            <a:r>
              <a:rPr kumimoji="1" lang="en-US" altLang="zh-CN" sz="10666" dirty="0">
                <a:solidFill>
                  <a:srgbClr val="5FEFCD"/>
                </a:solidFill>
              </a:rPr>
              <a:t>58</a:t>
            </a:r>
            <a:r>
              <a:rPr kumimoji="1" lang="en-US" altLang="zh-CN" sz="2667" dirty="0">
                <a:solidFill>
                  <a:srgbClr val="5FEFCD"/>
                </a:solidFill>
              </a:rPr>
              <a:t>%</a:t>
            </a:r>
            <a:endParaRPr kumimoji="1" lang="zh-CN" altLang="en-US" sz="2667" dirty="0">
              <a:solidFill>
                <a:srgbClr val="5FEFCD"/>
              </a:solidFill>
            </a:endParaRPr>
          </a:p>
        </p:txBody>
      </p:sp>
      <p:sp>
        <p:nvSpPr>
          <p:cNvPr id="5" name="文本框 4"/>
          <p:cNvSpPr txBox="1"/>
          <p:nvPr/>
        </p:nvSpPr>
        <p:spPr>
          <a:xfrm>
            <a:off x="2472658" y="2172535"/>
            <a:ext cx="6336629" cy="2968804"/>
          </a:xfrm>
          <a:prstGeom prst="rect">
            <a:avLst/>
          </a:prstGeom>
          <a:noFill/>
        </p:spPr>
        <p:txBody>
          <a:bodyPr wrap="square" lIns="121899" tIns="60949" rIns="121899" bIns="60949" rtlCol="0">
            <a:spAutoFit/>
          </a:bodyPr>
          <a:lstStyle/>
          <a:p>
            <a:pPr defTabSz="609459">
              <a:lnSpc>
                <a:spcPct val="130000"/>
              </a:lnSpc>
            </a:pPr>
            <a:r>
              <a:rPr lang="en-US" altLang="zh-CN" kern="0" dirty="0">
                <a:solidFill>
                  <a:schemeClr val="bg1"/>
                </a:solidFill>
                <a:latin typeface="+mn-ea"/>
                <a:cs typeface="+mn-ea"/>
                <a:sym typeface="+mn-lt"/>
              </a:rPr>
              <a:t>	Computer vision is a science that studies how to make a machine "see". It refers to the use of cameras and computers instead of the human eye to identify, track and measure the target, and further do image processing, computer processing is more suitable for human eye observation or instrument detection of the image.</a:t>
            </a:r>
          </a:p>
          <a:p>
            <a:pPr defTabSz="609459">
              <a:lnSpc>
                <a:spcPct val="130000"/>
              </a:lnSpc>
            </a:pPr>
            <a:endParaRPr lang="en-US" altLang="zh-CN" dirty="0">
              <a:solidFill>
                <a:srgbClr val="FFFFFF"/>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99052" y="1864056"/>
            <a:ext cx="7340945" cy="3303405"/>
            <a:chOff x="2099052" y="1864056"/>
            <a:chExt cx="7340945" cy="3303405"/>
          </a:xfrm>
        </p:grpSpPr>
        <p:sp>
          <p:nvSpPr>
            <p:cNvPr id="7" name="矩形 6"/>
            <p:cNvSpPr/>
            <p:nvPr/>
          </p:nvSpPr>
          <p:spPr>
            <a:xfrm>
              <a:off x="2099058" y="1864070"/>
              <a:ext cx="7340939" cy="76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1867" b="1" dirty="0">
                <a:solidFill>
                  <a:srgbClr val="FFFFFF"/>
                </a:solidFill>
              </a:endParaRPr>
            </a:p>
          </p:txBody>
        </p:sp>
        <p:sp>
          <p:nvSpPr>
            <p:cNvPr id="8" name="矩形 7"/>
            <p:cNvSpPr/>
            <p:nvPr/>
          </p:nvSpPr>
          <p:spPr>
            <a:xfrm rot="5400000">
              <a:off x="485519" y="3477591"/>
              <a:ext cx="3303388" cy="76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1867" b="1" dirty="0">
                <a:solidFill>
                  <a:srgbClr val="FFFFFF"/>
                </a:solidFill>
              </a:endParaRPr>
            </a:p>
          </p:txBody>
        </p:sp>
        <p:sp>
          <p:nvSpPr>
            <p:cNvPr id="9" name="矩形 8"/>
            <p:cNvSpPr/>
            <p:nvPr/>
          </p:nvSpPr>
          <p:spPr>
            <a:xfrm rot="5400000">
              <a:off x="7750141" y="3477589"/>
              <a:ext cx="3303388" cy="76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1867" b="1" dirty="0">
                <a:solidFill>
                  <a:srgbClr val="FFFFFF"/>
                </a:solidFill>
              </a:endParaRPr>
            </a:p>
          </p:txBody>
        </p:sp>
        <p:sp>
          <p:nvSpPr>
            <p:cNvPr id="10" name="矩形 9"/>
            <p:cNvSpPr/>
            <p:nvPr/>
          </p:nvSpPr>
          <p:spPr>
            <a:xfrm>
              <a:off x="2099056" y="5091140"/>
              <a:ext cx="3731794" cy="76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1867" b="1" dirty="0">
                <a:solidFill>
                  <a:srgbClr val="FFFFFF"/>
                </a:solidFill>
              </a:endParaRPr>
            </a:p>
          </p:txBody>
        </p:sp>
        <p:sp>
          <p:nvSpPr>
            <p:cNvPr id="11" name="矩形 10"/>
            <p:cNvSpPr/>
            <p:nvPr/>
          </p:nvSpPr>
          <p:spPr>
            <a:xfrm>
              <a:off x="8809273" y="5091140"/>
              <a:ext cx="630724" cy="76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09459"/>
              <a:endParaRPr kumimoji="1" lang="zh-CN" altLang="en-US" sz="1867" b="1" dirty="0">
                <a:solidFill>
                  <a:srgbClr val="FFFFFF"/>
                </a:solidFill>
              </a:endParaRPr>
            </a:p>
          </p:txBody>
        </p:sp>
      </p:grpSp>
      <p:cxnSp>
        <p:nvCxnSpPr>
          <p:cNvPr id="13" name="直接连接符 12"/>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grpSp>
        <p:nvGrpSpPr>
          <p:cNvPr id="14" name="组 18"/>
          <p:cNvGrpSpPr/>
          <p:nvPr/>
        </p:nvGrpSpPr>
        <p:grpSpPr>
          <a:xfrm>
            <a:off x="9165126" y="4220172"/>
            <a:ext cx="5127285" cy="2657365"/>
            <a:chOff x="7032601" y="3165128"/>
            <a:chExt cx="3845463" cy="1993024"/>
          </a:xfrm>
        </p:grpSpPr>
        <p:sp>
          <p:nvSpPr>
            <p:cNvPr id="15" name="等腰三角形 14"/>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16" name="直线连接符 17"/>
            <p:cNvCxnSpPr>
              <a:stCxn id="15" idx="0"/>
              <a:endCxn id="15"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1989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7472" y="464457"/>
            <a:ext cx="5437314" cy="553976"/>
          </a:xfrm>
          <a:prstGeom prst="rect">
            <a:avLst/>
          </a:prstGeom>
          <a:noFill/>
        </p:spPr>
        <p:txBody>
          <a:bodyPr wrap="square" lIns="121899" tIns="60949" rIns="121899" bIns="60949" rtlCol="0">
            <a:spAutoFit/>
          </a:bodyPr>
          <a:lstStyle/>
          <a:p>
            <a:pPr fontAlgn="base"/>
            <a:r>
              <a:rPr lang="en-US" altLang="zh-CN" sz="2800" dirty="0">
                <a:solidFill>
                  <a:schemeClr val="bg1"/>
                </a:solidFill>
                <a:latin typeface="+mj-ea"/>
                <a:ea typeface="+mj-ea"/>
              </a:rPr>
              <a:t>Why give computers vision?</a:t>
            </a:r>
          </a:p>
        </p:txBody>
      </p:sp>
      <p:cxnSp>
        <p:nvCxnSpPr>
          <p:cNvPr id="3" name="直接连接符 2"/>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pic>
        <p:nvPicPr>
          <p:cNvPr id="15" name="Picture 2">
            <a:extLst>
              <a:ext uri="{FF2B5EF4-FFF2-40B4-BE49-F238E27FC236}">
                <a16:creationId xmlns:a16="http://schemas.microsoft.com/office/drawing/2014/main" id="{776CAC70-6A9A-481C-8A11-58B0642AA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220" y="170429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AD7A770D-BCF2-40A9-B561-F4DD7E868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652" y="1609725"/>
            <a:ext cx="2401888" cy="178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a:extLst>
              <a:ext uri="{FF2B5EF4-FFF2-40B4-BE49-F238E27FC236}">
                <a16:creationId xmlns:a16="http://schemas.microsoft.com/office/drawing/2014/main" id="{3A089B53-8715-4348-B9CC-A3A9695A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67" y="1609725"/>
            <a:ext cx="2095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a:extLst>
              <a:ext uri="{FF2B5EF4-FFF2-40B4-BE49-F238E27FC236}">
                <a16:creationId xmlns:a16="http://schemas.microsoft.com/office/drawing/2014/main" id="{AB361964-96CA-4582-99F3-77DBA8D28B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999" r="8202" b="32710"/>
          <a:stretch>
            <a:fillRect/>
          </a:stretch>
        </p:blipFill>
        <p:spPr bwMode="auto">
          <a:xfrm>
            <a:off x="1404219" y="4343400"/>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descr="t1larg">
            <a:extLst>
              <a:ext uri="{FF2B5EF4-FFF2-40B4-BE49-F238E27FC236}">
                <a16:creationId xmlns:a16="http://schemas.microsoft.com/office/drawing/2014/main" id="{32D2B499-C437-445A-98B6-4CBE4E9675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4296" y="4343401"/>
            <a:ext cx="2514600" cy="1600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6BF930F6-DF6E-49C0-8C0A-32DCB60AF4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6367"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DC6BAA2-8058-46A5-B390-49C746252338}"/>
              </a:ext>
            </a:extLst>
          </p:cNvPr>
          <p:cNvSpPr/>
          <p:nvPr/>
        </p:nvSpPr>
        <p:spPr>
          <a:xfrm>
            <a:off x="1832787" y="3454615"/>
            <a:ext cx="1093569" cy="461665"/>
          </a:xfrm>
          <a:prstGeom prst="rect">
            <a:avLst/>
          </a:prstGeom>
        </p:spPr>
        <p:txBody>
          <a:bodyPr wrap="none">
            <a:spAutoFit/>
          </a:bodyPr>
          <a:lstStyle/>
          <a:p>
            <a:r>
              <a:rPr lang="en-US" altLang="zh-CN" sz="2400" dirty="0">
                <a:solidFill>
                  <a:schemeClr val="bg1"/>
                </a:solidFill>
                <a:latin typeface="+mn-ea"/>
              </a:rPr>
              <a:t>Safety</a:t>
            </a:r>
            <a:endParaRPr lang="zh-CN" altLang="en-US" sz="2400" dirty="0">
              <a:solidFill>
                <a:schemeClr val="bg1"/>
              </a:solidFill>
              <a:latin typeface="+mn-ea"/>
            </a:endParaRPr>
          </a:p>
        </p:txBody>
      </p:sp>
      <p:sp>
        <p:nvSpPr>
          <p:cNvPr id="21" name="TextBox 7">
            <a:extLst>
              <a:ext uri="{FF2B5EF4-FFF2-40B4-BE49-F238E27FC236}">
                <a16:creationId xmlns:a16="http://schemas.microsoft.com/office/drawing/2014/main" id="{53919CBF-CD17-4E1E-8BB7-F452EB6A2905}"/>
              </a:ext>
            </a:extLst>
          </p:cNvPr>
          <p:cNvSpPr txBox="1">
            <a:spLocks noChangeArrowheads="1"/>
          </p:cNvSpPr>
          <p:nvPr/>
        </p:nvSpPr>
        <p:spPr bwMode="auto">
          <a:xfrm>
            <a:off x="5461147" y="3529076"/>
            <a:ext cx="12681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a:solidFill>
                  <a:schemeClr val="bg1"/>
                </a:solidFill>
                <a:latin typeface="+mn-ea"/>
              </a:rPr>
              <a:t>Health</a:t>
            </a:r>
          </a:p>
        </p:txBody>
      </p:sp>
      <p:sp>
        <p:nvSpPr>
          <p:cNvPr id="22" name="矩形 21">
            <a:extLst>
              <a:ext uri="{FF2B5EF4-FFF2-40B4-BE49-F238E27FC236}">
                <a16:creationId xmlns:a16="http://schemas.microsoft.com/office/drawing/2014/main" id="{FEC705FC-2443-4765-9F57-AE7CDAE580FE}"/>
              </a:ext>
            </a:extLst>
          </p:cNvPr>
          <p:cNvSpPr/>
          <p:nvPr/>
        </p:nvSpPr>
        <p:spPr>
          <a:xfrm>
            <a:off x="9035003" y="3522606"/>
            <a:ext cx="1297150" cy="461665"/>
          </a:xfrm>
          <a:prstGeom prst="rect">
            <a:avLst/>
          </a:prstGeom>
        </p:spPr>
        <p:txBody>
          <a:bodyPr wrap="none">
            <a:spAutoFit/>
          </a:bodyPr>
          <a:lstStyle/>
          <a:p>
            <a:r>
              <a:rPr lang="en-US" altLang="zh-CN" sz="2400" dirty="0">
                <a:solidFill>
                  <a:schemeClr val="bg1"/>
                </a:solidFill>
                <a:latin typeface="Arial" panose="020B0604020202020204" pitchFamily="34" charset="0"/>
              </a:rPr>
              <a:t>Security</a:t>
            </a:r>
          </a:p>
        </p:txBody>
      </p:sp>
      <p:sp>
        <p:nvSpPr>
          <p:cNvPr id="23" name="矩形 22">
            <a:extLst>
              <a:ext uri="{FF2B5EF4-FFF2-40B4-BE49-F238E27FC236}">
                <a16:creationId xmlns:a16="http://schemas.microsoft.com/office/drawing/2014/main" id="{EE062341-8565-495A-B028-A338FCE574FB}"/>
              </a:ext>
            </a:extLst>
          </p:cNvPr>
          <p:cNvSpPr/>
          <p:nvPr/>
        </p:nvSpPr>
        <p:spPr>
          <a:xfrm>
            <a:off x="1914343" y="6167797"/>
            <a:ext cx="1258678" cy="461665"/>
          </a:xfrm>
          <a:prstGeom prst="rect">
            <a:avLst/>
          </a:prstGeom>
        </p:spPr>
        <p:txBody>
          <a:bodyPr wrap="none">
            <a:spAutoFit/>
          </a:bodyPr>
          <a:lstStyle/>
          <a:p>
            <a:r>
              <a:rPr lang="en-US" altLang="zh-CN" sz="2400" dirty="0">
                <a:solidFill>
                  <a:schemeClr val="bg1"/>
                </a:solidFill>
                <a:latin typeface="Arial" panose="020B0604020202020204" pitchFamily="34" charset="0"/>
              </a:rPr>
              <a:t>Comfor</a:t>
            </a:r>
            <a:r>
              <a:rPr lang="en-US" altLang="zh-CN" dirty="0">
                <a:solidFill>
                  <a:schemeClr val="bg1"/>
                </a:solidFill>
                <a:latin typeface="Arial" panose="020B0604020202020204" pitchFamily="34" charset="0"/>
              </a:rPr>
              <a:t>t</a:t>
            </a:r>
          </a:p>
        </p:txBody>
      </p:sp>
      <p:sp>
        <p:nvSpPr>
          <p:cNvPr id="24" name="矩形 23">
            <a:extLst>
              <a:ext uri="{FF2B5EF4-FFF2-40B4-BE49-F238E27FC236}">
                <a16:creationId xmlns:a16="http://schemas.microsoft.com/office/drawing/2014/main" id="{F70E029D-69EA-4C78-8116-3059D191E91F}"/>
              </a:ext>
            </a:extLst>
          </p:cNvPr>
          <p:cNvSpPr/>
          <p:nvPr/>
        </p:nvSpPr>
        <p:spPr>
          <a:xfrm>
            <a:off x="5813680" y="6208877"/>
            <a:ext cx="726481" cy="461665"/>
          </a:xfrm>
          <a:prstGeom prst="rect">
            <a:avLst/>
          </a:prstGeom>
        </p:spPr>
        <p:txBody>
          <a:bodyPr wrap="none">
            <a:spAutoFit/>
          </a:bodyPr>
          <a:lstStyle/>
          <a:p>
            <a:r>
              <a:rPr lang="en-US" altLang="zh-CN" sz="2400" dirty="0">
                <a:solidFill>
                  <a:schemeClr val="bg1"/>
                </a:solidFill>
                <a:latin typeface="+mn-ea"/>
              </a:rPr>
              <a:t>Fun</a:t>
            </a:r>
          </a:p>
        </p:txBody>
      </p:sp>
      <p:sp>
        <p:nvSpPr>
          <p:cNvPr id="25" name="矩形 24">
            <a:extLst>
              <a:ext uri="{FF2B5EF4-FFF2-40B4-BE49-F238E27FC236}">
                <a16:creationId xmlns:a16="http://schemas.microsoft.com/office/drawing/2014/main" id="{5F2FE672-A523-4148-AECD-288815E39040}"/>
              </a:ext>
            </a:extLst>
          </p:cNvPr>
          <p:cNvSpPr/>
          <p:nvPr/>
        </p:nvSpPr>
        <p:spPr>
          <a:xfrm>
            <a:off x="9180820" y="6070377"/>
            <a:ext cx="1176925" cy="461665"/>
          </a:xfrm>
          <a:prstGeom prst="rect">
            <a:avLst/>
          </a:prstGeom>
        </p:spPr>
        <p:txBody>
          <a:bodyPr wrap="none">
            <a:spAutoFit/>
          </a:bodyPr>
          <a:lstStyle/>
          <a:p>
            <a:r>
              <a:rPr lang="en-US" altLang="zh-CN" sz="2400" dirty="0">
                <a:solidFill>
                  <a:schemeClr val="bg1"/>
                </a:solidFill>
                <a:latin typeface="+mn-ea"/>
              </a:rPr>
              <a:t>Access</a:t>
            </a:r>
          </a:p>
        </p:txBody>
      </p:sp>
    </p:spTree>
    <p:extLst>
      <p:ext uri="{BB962C8B-B14F-4D97-AF65-F5344CB8AC3E}">
        <p14:creationId xmlns:p14="http://schemas.microsoft.com/office/powerpoint/2010/main" val="24263428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28"/>
          <p:cNvGrpSpPr/>
          <p:nvPr/>
        </p:nvGrpSpPr>
        <p:grpSpPr>
          <a:xfrm flipH="1" flipV="1">
            <a:off x="3834767" y="-1339579"/>
            <a:ext cx="6068071" cy="2657365"/>
            <a:chOff x="402521" y="707196"/>
            <a:chExt cx="4551053" cy="1993024"/>
          </a:xfrm>
        </p:grpSpPr>
        <p:grpSp>
          <p:nvGrpSpPr>
            <p:cNvPr id="3" name="组 22"/>
            <p:cNvGrpSpPr/>
            <p:nvPr/>
          </p:nvGrpSpPr>
          <p:grpSpPr>
            <a:xfrm>
              <a:off x="1108111" y="707196"/>
              <a:ext cx="3845463" cy="1993024"/>
              <a:chOff x="7032601" y="3165128"/>
              <a:chExt cx="3845463" cy="1993024"/>
            </a:xfrm>
          </p:grpSpPr>
          <p:sp>
            <p:nvSpPr>
              <p:cNvPr id="7" name="等腰三角形 6"/>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8" name="直线连接符 24"/>
              <p:cNvCxnSpPr>
                <a:stCxn id="7" idx="0"/>
                <a:endCxn id="7"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grpSp>
          <p:nvGrpSpPr>
            <p:cNvPr id="4" name="组 25"/>
            <p:cNvGrpSpPr/>
            <p:nvPr/>
          </p:nvGrpSpPr>
          <p:grpSpPr>
            <a:xfrm>
              <a:off x="402521" y="1513374"/>
              <a:ext cx="2289973" cy="1186846"/>
              <a:chOff x="7032601" y="3165128"/>
              <a:chExt cx="3845463" cy="1993024"/>
            </a:xfrm>
          </p:grpSpPr>
          <p:sp>
            <p:nvSpPr>
              <p:cNvPr id="5" name="等腰三角形 4"/>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6" name="直线连接符 27"/>
              <p:cNvCxnSpPr>
                <a:stCxn id="5" idx="0"/>
                <a:endCxn id="5"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grpSp>
      <p:sp>
        <p:nvSpPr>
          <p:cNvPr id="9" name="文本框 8"/>
          <p:cNvSpPr txBox="1"/>
          <p:nvPr/>
        </p:nvSpPr>
        <p:spPr>
          <a:xfrm>
            <a:off x="667471" y="329816"/>
            <a:ext cx="9035329" cy="553976"/>
          </a:xfrm>
          <a:prstGeom prst="rect">
            <a:avLst/>
          </a:prstGeom>
          <a:noFill/>
        </p:spPr>
        <p:txBody>
          <a:bodyPr wrap="square" lIns="121899" tIns="60949" rIns="121899" bIns="60949" rtlCol="0">
            <a:spAutoFit/>
          </a:bodyPr>
          <a:lstStyle/>
          <a:p>
            <a:pPr defTabSz="609459"/>
            <a:r>
              <a:rPr lang="en-US" altLang="zh-CN" sz="2400" dirty="0">
                <a:solidFill>
                  <a:schemeClr val="bg1"/>
                </a:solidFill>
                <a:latin typeface="+mn-ea"/>
              </a:rPr>
              <a:t>The difference </a:t>
            </a:r>
            <a:r>
              <a:rPr lang="en-US" altLang="zh-CN" sz="2800" dirty="0">
                <a:solidFill>
                  <a:schemeClr val="bg1"/>
                </a:solidFill>
                <a:latin typeface="+mn-ea"/>
              </a:rPr>
              <a:t>between</a:t>
            </a:r>
            <a:r>
              <a:rPr lang="en-US" altLang="zh-CN" sz="2400" dirty="0">
                <a:solidFill>
                  <a:schemeClr val="bg1"/>
                </a:solidFill>
                <a:latin typeface="+mn-ea"/>
              </a:rPr>
              <a:t> computer and human vision</a:t>
            </a:r>
            <a:endParaRPr kumimoji="1" lang="en-US" altLang="zh-CN" sz="2400" b="1" dirty="0">
              <a:solidFill>
                <a:schemeClr val="bg1"/>
              </a:solidFill>
              <a:latin typeface="+mn-ea"/>
            </a:endParaRPr>
          </a:p>
        </p:txBody>
      </p:sp>
      <p:cxnSp>
        <p:nvCxnSpPr>
          <p:cNvPr id="10" name="直接连接符 9"/>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pic>
        <p:nvPicPr>
          <p:cNvPr id="38" name="内容占位符 5">
            <a:extLst>
              <a:ext uri="{FF2B5EF4-FFF2-40B4-BE49-F238E27FC236}">
                <a16:creationId xmlns:a16="http://schemas.microsoft.com/office/drawing/2014/main" id="{AF1273FB-7E0D-491F-AA28-8E419BD2A6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0977" y="1920744"/>
            <a:ext cx="4414158" cy="3363686"/>
          </a:xfrm>
          <a:prstGeom prst="rect">
            <a:avLst/>
          </a:prstGeom>
        </p:spPr>
      </p:pic>
      <p:pic>
        <p:nvPicPr>
          <p:cNvPr id="39" name="内容占位符 7">
            <a:extLst>
              <a:ext uri="{FF2B5EF4-FFF2-40B4-BE49-F238E27FC236}">
                <a16:creationId xmlns:a16="http://schemas.microsoft.com/office/drawing/2014/main" id="{313EAA6F-266B-4845-8BE4-0DAF77FC24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8541" y="1912277"/>
            <a:ext cx="4220936" cy="3363686"/>
          </a:xfrm>
          <a:prstGeom prst="rect">
            <a:avLst/>
          </a:prstGeom>
        </p:spPr>
      </p:pic>
    </p:spTree>
    <p:extLst>
      <p:ext uri="{BB962C8B-B14F-4D97-AF65-F5344CB8AC3E}">
        <p14:creationId xmlns:p14="http://schemas.microsoft.com/office/powerpoint/2010/main" val="418706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139" y="447420"/>
            <a:ext cx="3610372" cy="615531"/>
          </a:xfrm>
          <a:prstGeom prst="rect">
            <a:avLst/>
          </a:prstGeom>
          <a:noFill/>
        </p:spPr>
        <p:txBody>
          <a:bodyPr wrap="square" lIns="121899" tIns="60949" rIns="121899" bIns="60949" rtlCol="0">
            <a:spAutoFit/>
          </a:bodyPr>
          <a:lstStyle/>
          <a:p>
            <a:pPr defTabSz="609459"/>
            <a:r>
              <a:rPr kumimoji="1" lang="en-US" altLang="zh-CN" sz="3200" b="1" dirty="0">
                <a:solidFill>
                  <a:srgbClr val="FFFFFF"/>
                </a:solidFill>
                <a:latin typeface="微软雅黑" panose="020B0503020204020204" pitchFamily="34" charset="-122"/>
                <a:ea typeface="微软雅黑" panose="020B0503020204020204" pitchFamily="34" charset="-122"/>
              </a:rPr>
              <a:t>Deep learning</a:t>
            </a:r>
          </a:p>
        </p:txBody>
      </p:sp>
      <p:cxnSp>
        <p:nvCxnSpPr>
          <p:cNvPr id="3" name="直接连接符 2"/>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graphicFrame>
        <p:nvGraphicFramePr>
          <p:cNvPr id="4" name="图表 3"/>
          <p:cNvGraphicFramePr/>
          <p:nvPr>
            <p:extLst>
              <p:ext uri="{D42A27DB-BD31-4B8C-83A1-F6EECF244321}">
                <p14:modId xmlns:p14="http://schemas.microsoft.com/office/powerpoint/2010/main" val="2085214115"/>
              </p:ext>
            </p:extLst>
          </p:nvPr>
        </p:nvGraphicFramePr>
        <p:xfrm>
          <a:off x="532520" y="2038216"/>
          <a:ext cx="5817480" cy="3556067"/>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5"/>
          <p:cNvSpPr/>
          <p:nvPr/>
        </p:nvSpPr>
        <p:spPr>
          <a:xfrm>
            <a:off x="7535333" y="2696964"/>
            <a:ext cx="4656667" cy="1938992"/>
          </a:xfrm>
          <a:prstGeom prst="rect">
            <a:avLst/>
          </a:prstGeom>
        </p:spPr>
        <p:txBody>
          <a:bodyPr wrap="square">
            <a:spAutoFit/>
          </a:bodyPr>
          <a:lstStyle/>
          <a:p>
            <a:pPr lvl="0">
              <a:lnSpc>
                <a:spcPct val="150000"/>
              </a:lnSpc>
              <a:spcBef>
                <a:spcPts val="600"/>
              </a:spcBef>
            </a:pPr>
            <a:r>
              <a:rPr lang="en-US" altLang="zh-CN" sz="2000" dirty="0">
                <a:solidFill>
                  <a:srgbClr val="FFFFFF"/>
                </a:solidFill>
                <a:latin typeface="微软雅黑" panose="020B0503020204020204" pitchFamily="34" charset="-122"/>
                <a:ea typeface="微软雅黑" panose="020B0503020204020204" pitchFamily="34" charset="-122"/>
              </a:rPr>
              <a:t>Deep learning is to allow computers to simulate the way the human brain works and thus have the same ability to learn as humans.</a:t>
            </a:r>
          </a:p>
        </p:txBody>
      </p:sp>
      <p:cxnSp>
        <p:nvCxnSpPr>
          <p:cNvPr id="7" name="直接连接符 10"/>
          <p:cNvCxnSpPr/>
          <p:nvPr/>
        </p:nvCxnSpPr>
        <p:spPr>
          <a:xfrm>
            <a:off x="8480255" y="5197245"/>
            <a:ext cx="2038262" cy="0"/>
          </a:xfrm>
          <a:prstGeom prst="line">
            <a:avLst/>
          </a:prstGeom>
          <a:ln>
            <a:solidFill>
              <a:srgbClr val="5FEFCD"/>
            </a:solidFill>
            <a:prstDash val="sysDot"/>
          </a:ln>
        </p:spPr>
        <p:style>
          <a:lnRef idx="1">
            <a:schemeClr val="accent1"/>
          </a:lnRef>
          <a:fillRef idx="0">
            <a:schemeClr val="accent1"/>
          </a:fillRef>
          <a:effectRef idx="0">
            <a:schemeClr val="accent1"/>
          </a:effectRef>
          <a:fontRef idx="minor">
            <a:schemeClr val="tx1"/>
          </a:fontRef>
        </p:style>
      </p:cxnSp>
      <p:sp>
        <p:nvSpPr>
          <p:cNvPr id="10" name="Oval 59"/>
          <p:cNvSpPr/>
          <p:nvPr/>
        </p:nvSpPr>
        <p:spPr>
          <a:xfrm>
            <a:off x="8478455" y="5308412"/>
            <a:ext cx="329540" cy="329542"/>
          </a:xfrm>
          <a:prstGeom prst="ellipse">
            <a:avLst/>
          </a:prstGeom>
          <a:noFill/>
          <a:ln w="19050">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endParaRPr lang="zh-CN" altLang="en-US" sz="1400">
              <a:solidFill>
                <a:prstClr val="white"/>
              </a:solidFill>
              <a:latin typeface="Century Gothic"/>
              <a:ea typeface="微软雅黑"/>
            </a:endParaRPr>
          </a:p>
        </p:txBody>
      </p:sp>
      <p:sp>
        <p:nvSpPr>
          <p:cNvPr id="11" name="Freeform 62"/>
          <p:cNvSpPr/>
          <p:nvPr/>
        </p:nvSpPr>
        <p:spPr>
          <a:xfrm>
            <a:off x="8532291" y="5594292"/>
            <a:ext cx="221875" cy="43662"/>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15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endParaRPr lang="zh-CN" altLang="en-US" sz="1400">
              <a:solidFill>
                <a:prstClr val="white"/>
              </a:solidFill>
              <a:latin typeface="Century Gothic"/>
              <a:ea typeface="微软雅黑"/>
            </a:endParaRPr>
          </a:p>
        </p:txBody>
      </p:sp>
      <p:sp>
        <p:nvSpPr>
          <p:cNvPr id="12" name="Oval 59"/>
          <p:cNvSpPr/>
          <p:nvPr/>
        </p:nvSpPr>
        <p:spPr>
          <a:xfrm>
            <a:off x="9566228" y="5308412"/>
            <a:ext cx="329542" cy="329542"/>
          </a:xfrm>
          <a:prstGeom prst="ellipse">
            <a:avLst/>
          </a:prstGeom>
          <a:noFill/>
          <a:ln w="19050">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endParaRPr lang="zh-CN" altLang="en-US" sz="1400">
              <a:solidFill>
                <a:prstClr val="white"/>
              </a:solidFill>
              <a:latin typeface="Century Gothic"/>
              <a:ea typeface="微软雅黑"/>
            </a:endParaRPr>
          </a:p>
        </p:txBody>
      </p:sp>
      <p:sp>
        <p:nvSpPr>
          <p:cNvPr id="13" name="Freeform 62"/>
          <p:cNvSpPr/>
          <p:nvPr/>
        </p:nvSpPr>
        <p:spPr>
          <a:xfrm>
            <a:off x="9620062" y="5594292"/>
            <a:ext cx="221875" cy="43662"/>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15D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endParaRPr lang="zh-CN" altLang="en-US" sz="1400">
              <a:solidFill>
                <a:prstClr val="white"/>
              </a:solidFill>
              <a:latin typeface="Century Gothic"/>
              <a:ea typeface="微软雅黑"/>
            </a:endParaRPr>
          </a:p>
        </p:txBody>
      </p:sp>
      <p:grpSp>
        <p:nvGrpSpPr>
          <p:cNvPr id="17" name="组 25"/>
          <p:cNvGrpSpPr/>
          <p:nvPr/>
        </p:nvGrpSpPr>
        <p:grpSpPr>
          <a:xfrm flipH="1" flipV="1">
            <a:off x="9985595" y="-674731"/>
            <a:ext cx="3053298" cy="1582461"/>
            <a:chOff x="7032601" y="3165128"/>
            <a:chExt cx="3845463" cy="1993024"/>
          </a:xfrm>
        </p:grpSpPr>
        <p:sp>
          <p:nvSpPr>
            <p:cNvPr id="18" name="等腰三角形 17"/>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19" name="直线连接符 27"/>
            <p:cNvCxnSpPr>
              <a:stCxn id="18" idx="0"/>
              <a:endCxn id="18"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sp>
        <p:nvSpPr>
          <p:cNvPr id="20" name="文本框 19"/>
          <p:cNvSpPr txBox="1"/>
          <p:nvPr/>
        </p:nvSpPr>
        <p:spPr>
          <a:xfrm>
            <a:off x="8446129" y="5271218"/>
            <a:ext cx="172324" cy="461665"/>
          </a:xfrm>
          <a:prstGeom prst="rect">
            <a:avLst/>
          </a:prstGeom>
          <a:noFill/>
        </p:spPr>
        <p:txBody>
          <a:bodyPr wrap="square" rtlCol="0">
            <a:spAutoFit/>
          </a:bodyPr>
          <a:lstStyle/>
          <a:p>
            <a:r>
              <a:rPr lang="en-US" altLang="zh-CN" sz="2400" b="1" dirty="0">
                <a:solidFill>
                  <a:srgbClr val="15D5A7"/>
                </a:solidFill>
                <a:latin typeface="微软雅黑" panose="020B0503020204020204" pitchFamily="34" charset="-122"/>
                <a:ea typeface="微软雅黑" panose="020B0503020204020204" pitchFamily="34" charset="-122"/>
              </a:rPr>
              <a:t>1</a:t>
            </a:r>
            <a:endParaRPr lang="zh-CN" altLang="en-US" sz="2400" b="1" dirty="0">
              <a:solidFill>
                <a:srgbClr val="15D5A7"/>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543111" y="5271218"/>
            <a:ext cx="172324" cy="461665"/>
          </a:xfrm>
          <a:prstGeom prst="rect">
            <a:avLst/>
          </a:prstGeom>
          <a:noFill/>
        </p:spPr>
        <p:txBody>
          <a:bodyPr wrap="square" rtlCol="0">
            <a:spAutoFit/>
          </a:bodyPr>
          <a:lstStyle/>
          <a:p>
            <a:r>
              <a:rPr lang="en-US" altLang="zh-CN" sz="2400" b="1" dirty="0">
                <a:solidFill>
                  <a:srgbClr val="15D5A7"/>
                </a:solidFill>
                <a:latin typeface="微软雅黑" panose="020B0503020204020204" pitchFamily="34" charset="-122"/>
                <a:ea typeface="微软雅黑" panose="020B0503020204020204" pitchFamily="34" charset="-122"/>
              </a:rPr>
              <a:t>2</a:t>
            </a:r>
            <a:endParaRPr lang="zh-CN" altLang="en-US" sz="2400" b="1" dirty="0">
              <a:solidFill>
                <a:srgbClr val="15D5A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351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7472" y="329816"/>
            <a:ext cx="3610372" cy="615531"/>
          </a:xfrm>
          <a:prstGeom prst="rect">
            <a:avLst/>
          </a:prstGeom>
          <a:noFill/>
        </p:spPr>
        <p:txBody>
          <a:bodyPr wrap="square" lIns="121899" tIns="60949" rIns="121899" bIns="60949" rtlCol="0">
            <a:spAutoFit/>
          </a:bodyPr>
          <a:lstStyle/>
          <a:p>
            <a:pPr defTabSz="609459"/>
            <a:r>
              <a:rPr lang="en-US" altLang="zh-CN" sz="3200" dirty="0">
                <a:solidFill>
                  <a:schemeClr val="bg1"/>
                </a:solidFill>
              </a:rPr>
              <a:t>Pioneer</a:t>
            </a:r>
            <a:endParaRPr kumimoji="1" lang="en-US" altLang="zh-CN" sz="32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sp>
        <p:nvSpPr>
          <p:cNvPr id="4" name="矩形 3"/>
          <p:cNvSpPr/>
          <p:nvPr/>
        </p:nvSpPr>
        <p:spPr>
          <a:xfrm>
            <a:off x="7847548" y="1882384"/>
            <a:ext cx="2760271" cy="201997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5" name="矩形 4"/>
          <p:cNvSpPr/>
          <p:nvPr/>
        </p:nvSpPr>
        <p:spPr>
          <a:xfrm>
            <a:off x="1526117" y="1947044"/>
            <a:ext cx="2414479" cy="196954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6" name="矩形 5"/>
          <p:cNvSpPr/>
          <p:nvPr/>
        </p:nvSpPr>
        <p:spPr>
          <a:xfrm>
            <a:off x="4721214" y="1947044"/>
            <a:ext cx="2414479" cy="192132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16" name="矩形 15"/>
          <p:cNvSpPr/>
          <p:nvPr/>
        </p:nvSpPr>
        <p:spPr>
          <a:xfrm>
            <a:off x="1830895" y="3891376"/>
            <a:ext cx="1921328" cy="50429"/>
          </a:xfrm>
          <a:prstGeom prst="rect">
            <a:avLst/>
          </a:prstGeom>
          <a:solidFill>
            <a:srgbClr val="5F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7" name="矩形 16"/>
          <p:cNvSpPr/>
          <p:nvPr/>
        </p:nvSpPr>
        <p:spPr>
          <a:xfrm>
            <a:off x="5053121" y="3891381"/>
            <a:ext cx="1921328" cy="50429"/>
          </a:xfrm>
          <a:prstGeom prst="rect">
            <a:avLst/>
          </a:prstGeom>
          <a:solidFill>
            <a:srgbClr val="5F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8" name="矩形 17"/>
          <p:cNvSpPr/>
          <p:nvPr/>
        </p:nvSpPr>
        <p:spPr>
          <a:xfrm>
            <a:off x="8271552" y="3891376"/>
            <a:ext cx="1921328" cy="50429"/>
          </a:xfrm>
          <a:prstGeom prst="rect">
            <a:avLst/>
          </a:prstGeom>
          <a:solidFill>
            <a:srgbClr val="5F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9" name="TextBox 21"/>
          <p:cNvSpPr txBox="1"/>
          <p:nvPr/>
        </p:nvSpPr>
        <p:spPr>
          <a:xfrm>
            <a:off x="5105674" y="4126623"/>
            <a:ext cx="1555234" cy="461665"/>
          </a:xfrm>
          <a:prstGeom prst="rect">
            <a:avLst/>
          </a:prstGeom>
          <a:noFill/>
        </p:spPr>
        <p:txBody>
          <a:bodyPr wrap="none" rtlCol="0">
            <a:spAutoFit/>
          </a:bodyPr>
          <a:lstStyle/>
          <a:p>
            <a:r>
              <a:rPr lang="en-US" altLang="zh-CN" sz="2400" b="1" dirty="0">
                <a:solidFill>
                  <a:srgbClr val="FFFFFF"/>
                </a:solidFill>
                <a:latin typeface="+mn-ea"/>
                <a:cs typeface="Levenim MT" panose="02010502060101010101" pitchFamily="2" charset="-79"/>
              </a:rPr>
              <a:t>Fei-Fei Li</a:t>
            </a:r>
            <a:endParaRPr lang="zh-CN" altLang="en-US" sz="2400" b="1" dirty="0">
              <a:solidFill>
                <a:srgbClr val="FFFFFF"/>
              </a:solidFill>
              <a:latin typeface="+mn-ea"/>
              <a:cs typeface="Levenim MT" panose="02010502060101010101" pitchFamily="2" charset="-79"/>
            </a:endParaRPr>
          </a:p>
        </p:txBody>
      </p:sp>
      <p:sp>
        <p:nvSpPr>
          <p:cNvPr id="20" name="TextBox 26"/>
          <p:cNvSpPr txBox="1"/>
          <p:nvPr/>
        </p:nvSpPr>
        <p:spPr>
          <a:xfrm>
            <a:off x="1759307" y="4125025"/>
            <a:ext cx="1948097" cy="461665"/>
          </a:xfrm>
          <a:prstGeom prst="rect">
            <a:avLst/>
          </a:prstGeom>
          <a:noFill/>
        </p:spPr>
        <p:txBody>
          <a:bodyPr wrap="none" rtlCol="0">
            <a:spAutoFit/>
          </a:bodyPr>
          <a:lstStyle/>
          <a:p>
            <a:pPr defTabSz="914400"/>
            <a:r>
              <a:rPr lang="en-US" altLang="zh-CN" sz="2400" b="1" dirty="0">
                <a:solidFill>
                  <a:srgbClr val="FFFFFF"/>
                </a:solidFill>
                <a:latin typeface="+mn-ea"/>
                <a:cs typeface="Levenim MT" panose="02010502060101010101" pitchFamily="2" charset="-79"/>
              </a:rPr>
              <a:t>Andrew Ng</a:t>
            </a:r>
            <a:endParaRPr lang="zh-CN" altLang="en-US" sz="2400" b="1" dirty="0">
              <a:solidFill>
                <a:srgbClr val="FFFFFF"/>
              </a:solidFill>
              <a:latin typeface="+mn-ea"/>
              <a:cs typeface="Levenim MT" panose="02010502060101010101" pitchFamily="2" charset="-79"/>
            </a:endParaRPr>
          </a:p>
        </p:txBody>
      </p:sp>
      <p:sp>
        <p:nvSpPr>
          <p:cNvPr id="21" name="TextBox 27"/>
          <p:cNvSpPr txBox="1"/>
          <p:nvPr/>
        </p:nvSpPr>
        <p:spPr>
          <a:xfrm>
            <a:off x="7880968" y="4157464"/>
            <a:ext cx="2693430" cy="461665"/>
          </a:xfrm>
          <a:prstGeom prst="rect">
            <a:avLst/>
          </a:prstGeom>
          <a:noFill/>
        </p:spPr>
        <p:txBody>
          <a:bodyPr wrap="square" rtlCol="0">
            <a:spAutoFit/>
          </a:bodyPr>
          <a:lstStyle/>
          <a:p>
            <a:r>
              <a:rPr lang="en-US" altLang="zh-CN" sz="2400" b="1" dirty="0">
                <a:solidFill>
                  <a:srgbClr val="FFFFFF"/>
                </a:solidFill>
                <a:latin typeface="+mn-ea"/>
                <a:cs typeface="Levenim MT" panose="02010502060101010101" pitchFamily="2" charset="-79"/>
              </a:rPr>
              <a:t>Geoffrey Hinton</a:t>
            </a:r>
            <a:endParaRPr lang="zh-CN" altLang="en-US" sz="2400" b="1" dirty="0">
              <a:solidFill>
                <a:srgbClr val="FFFFFF"/>
              </a:solidFill>
              <a:latin typeface="+mn-ea"/>
              <a:cs typeface="Levenim MT" panose="02010502060101010101" pitchFamily="2" charset="-79"/>
            </a:endParaRPr>
          </a:p>
        </p:txBody>
      </p:sp>
      <p:sp>
        <p:nvSpPr>
          <p:cNvPr id="22" name="TextBox 31"/>
          <p:cNvSpPr txBox="1"/>
          <p:nvPr/>
        </p:nvSpPr>
        <p:spPr>
          <a:xfrm>
            <a:off x="1704086" y="4561475"/>
            <a:ext cx="2181529" cy="308995"/>
          </a:xfrm>
          <a:prstGeom prst="rect">
            <a:avLst/>
          </a:prstGeom>
          <a:noFill/>
        </p:spPr>
        <p:txBody>
          <a:bodyPr wrap="square" rtlCol="0">
            <a:spAutoFit/>
          </a:bodyPr>
          <a:lstStyle/>
          <a:p>
            <a:pPr algn="ctr" defTabSz="914400">
              <a:lnSpc>
                <a:spcPct val="130000"/>
              </a:lnSpc>
            </a:pPr>
            <a:r>
              <a:rPr lang="zh-CN" altLang="en-US" sz="1200" dirty="0">
                <a:solidFill>
                  <a:srgbClr val="FFFFFF"/>
                </a:solidFill>
                <a:latin typeface="微软雅黑" panose="020B0503020204020204" pitchFamily="34" charset="-122"/>
                <a:ea typeface="微软雅黑" panose="020B0503020204020204" pitchFamily="34" charset="-122"/>
                <a:cs typeface="Levenim MT" pitchFamily="2" charset="-79"/>
              </a:rPr>
              <a:t>。</a:t>
            </a:r>
          </a:p>
        </p:txBody>
      </p:sp>
      <p:sp>
        <p:nvSpPr>
          <p:cNvPr id="26" name="等腰三角形 25"/>
          <p:cNvSpPr/>
          <p:nvPr/>
        </p:nvSpPr>
        <p:spPr>
          <a:xfrm>
            <a:off x="10427230" y="6033494"/>
            <a:ext cx="3053298" cy="1582461"/>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sp>
        <p:nvSpPr>
          <p:cNvPr id="27" name="等腰三角形 26"/>
          <p:cNvSpPr/>
          <p:nvPr/>
        </p:nvSpPr>
        <p:spPr>
          <a:xfrm>
            <a:off x="8965709" y="5550328"/>
            <a:ext cx="3053298" cy="1582461"/>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spTree>
    <p:extLst>
      <p:ext uri="{BB962C8B-B14F-4D97-AF65-F5344CB8AC3E}">
        <p14:creationId xmlns:p14="http://schemas.microsoft.com/office/powerpoint/2010/main" val="1819943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16" grpId="0" animBg="1"/>
      <p:bldP spid="17" grpId="0" animBg="1"/>
      <p:bldP spid="18" grpId="0" animBg="1"/>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986964" y="1863682"/>
            <a:ext cx="658510" cy="658510"/>
            <a:chOff x="815848" y="1943261"/>
            <a:chExt cx="1008604" cy="1008604"/>
          </a:xfrm>
        </p:grpSpPr>
        <p:sp>
          <p:nvSpPr>
            <p:cNvPr id="36" name="广西"/>
            <p:cNvSpPr>
              <a:spLocks/>
            </p:cNvSpPr>
            <p:nvPr/>
          </p:nvSpPr>
          <p:spPr bwMode="auto">
            <a:xfrm>
              <a:off x="932599" y="2167080"/>
              <a:ext cx="775100" cy="59009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rgbClr val="EAEAEA"/>
            </a:solidFill>
            <a:ln>
              <a:noFill/>
            </a:ln>
          </p:spPr>
          <p:txBody>
            <a:bodyPr/>
            <a:lstStyle/>
            <a:p>
              <a:pPr defTabSz="685800"/>
              <a:endParaRPr lang="zh-CN" altLang="en-US" sz="1350">
                <a:solidFill>
                  <a:prstClr val="black"/>
                </a:solidFill>
              </a:endParaRPr>
            </a:p>
          </p:txBody>
        </p:sp>
        <p:sp>
          <p:nvSpPr>
            <p:cNvPr id="37" name="椭圆 36"/>
            <p:cNvSpPr/>
            <p:nvPr/>
          </p:nvSpPr>
          <p:spPr>
            <a:xfrm>
              <a:off x="815848" y="1943261"/>
              <a:ext cx="1008604" cy="1008604"/>
            </a:xfrm>
            <a:prstGeom prst="ellipse">
              <a:avLst/>
            </a:prstGeom>
            <a:noFill/>
            <a:ln w="28575">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38" name="组合 37"/>
          <p:cNvGrpSpPr/>
          <p:nvPr/>
        </p:nvGrpSpPr>
        <p:grpSpPr>
          <a:xfrm>
            <a:off x="6986964" y="2915456"/>
            <a:ext cx="658510" cy="658510"/>
            <a:chOff x="815848" y="3107127"/>
            <a:chExt cx="1008604" cy="1008604"/>
          </a:xfrm>
        </p:grpSpPr>
        <p:sp>
          <p:nvSpPr>
            <p:cNvPr id="39" name="江西"/>
            <p:cNvSpPr>
              <a:spLocks/>
            </p:cNvSpPr>
            <p:nvPr/>
          </p:nvSpPr>
          <p:spPr bwMode="auto">
            <a:xfrm>
              <a:off x="1085459" y="3303657"/>
              <a:ext cx="469383" cy="639529"/>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rgbClr val="EAEAEA"/>
            </a:solidFill>
            <a:ln>
              <a:noFill/>
            </a:ln>
          </p:spPr>
          <p:txBody>
            <a:bodyPr/>
            <a:lstStyle/>
            <a:p>
              <a:pPr defTabSz="685800"/>
              <a:endParaRPr lang="zh-CN" altLang="en-US" sz="1350">
                <a:solidFill>
                  <a:prstClr val="black"/>
                </a:solidFill>
              </a:endParaRPr>
            </a:p>
          </p:txBody>
        </p:sp>
        <p:sp>
          <p:nvSpPr>
            <p:cNvPr id="40" name="椭圆 39"/>
            <p:cNvSpPr/>
            <p:nvPr/>
          </p:nvSpPr>
          <p:spPr>
            <a:xfrm>
              <a:off x="815848" y="3107127"/>
              <a:ext cx="1008604" cy="1008604"/>
            </a:xfrm>
            <a:prstGeom prst="ellipse">
              <a:avLst/>
            </a:prstGeom>
            <a:noFill/>
            <a:ln w="28575">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41" name="组合 40"/>
          <p:cNvGrpSpPr/>
          <p:nvPr/>
        </p:nvGrpSpPr>
        <p:grpSpPr>
          <a:xfrm>
            <a:off x="6986964" y="3897662"/>
            <a:ext cx="658510" cy="658510"/>
            <a:chOff x="815848" y="4210466"/>
            <a:chExt cx="1008604" cy="1008604"/>
          </a:xfrm>
        </p:grpSpPr>
        <p:sp>
          <p:nvSpPr>
            <p:cNvPr id="42" name="山东"/>
            <p:cNvSpPr>
              <a:spLocks/>
            </p:cNvSpPr>
            <p:nvPr/>
          </p:nvSpPr>
          <p:spPr bwMode="auto">
            <a:xfrm>
              <a:off x="985097" y="4485932"/>
              <a:ext cx="670106" cy="420174"/>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rgbClr val="EAEAEA"/>
            </a:solidFill>
            <a:ln>
              <a:noFill/>
            </a:ln>
          </p:spPr>
          <p:txBody>
            <a:bodyPr/>
            <a:lstStyle/>
            <a:p>
              <a:pPr defTabSz="685800"/>
              <a:endParaRPr lang="zh-CN" altLang="en-US" sz="1350">
                <a:solidFill>
                  <a:prstClr val="black"/>
                </a:solidFill>
              </a:endParaRPr>
            </a:p>
          </p:txBody>
        </p:sp>
        <p:sp>
          <p:nvSpPr>
            <p:cNvPr id="43" name="椭圆 42"/>
            <p:cNvSpPr/>
            <p:nvPr/>
          </p:nvSpPr>
          <p:spPr>
            <a:xfrm>
              <a:off x="815848" y="4210466"/>
              <a:ext cx="1008604" cy="1008604"/>
            </a:xfrm>
            <a:prstGeom prst="ellipse">
              <a:avLst/>
            </a:prstGeom>
            <a:noFill/>
            <a:ln w="28575">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44" name="组合 43"/>
          <p:cNvGrpSpPr/>
          <p:nvPr/>
        </p:nvGrpSpPr>
        <p:grpSpPr>
          <a:xfrm>
            <a:off x="6986964" y="4870258"/>
            <a:ext cx="658510" cy="658510"/>
            <a:chOff x="815848" y="5303010"/>
            <a:chExt cx="1008604" cy="1008604"/>
          </a:xfrm>
        </p:grpSpPr>
        <p:sp>
          <p:nvSpPr>
            <p:cNvPr id="45" name="北京"/>
            <p:cNvSpPr>
              <a:spLocks/>
            </p:cNvSpPr>
            <p:nvPr/>
          </p:nvSpPr>
          <p:spPr bwMode="auto">
            <a:xfrm>
              <a:off x="1083912" y="5580221"/>
              <a:ext cx="472476" cy="508376"/>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rgbClr val="EAEAEA"/>
            </a:solidFill>
            <a:ln>
              <a:noFill/>
            </a:ln>
          </p:spPr>
          <p:txBody>
            <a:bodyPr/>
            <a:lstStyle/>
            <a:p>
              <a:pPr defTabSz="685800"/>
              <a:endParaRPr lang="zh-CN" altLang="en-US" sz="1350">
                <a:solidFill>
                  <a:prstClr val="black"/>
                </a:solidFill>
              </a:endParaRPr>
            </a:p>
          </p:txBody>
        </p:sp>
        <p:sp>
          <p:nvSpPr>
            <p:cNvPr id="46" name="椭圆 45"/>
            <p:cNvSpPr/>
            <p:nvPr/>
          </p:nvSpPr>
          <p:spPr>
            <a:xfrm>
              <a:off x="815848" y="5303010"/>
              <a:ext cx="1008604" cy="1008604"/>
            </a:xfrm>
            <a:prstGeom prst="ellipse">
              <a:avLst/>
            </a:prstGeom>
            <a:noFill/>
            <a:ln w="28575">
              <a:solidFill>
                <a:srgbClr val="15D5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cxnSp>
        <p:nvCxnSpPr>
          <p:cNvPr id="47" name="直接连接符 46"/>
          <p:cNvCxnSpPr/>
          <p:nvPr/>
        </p:nvCxnSpPr>
        <p:spPr>
          <a:xfrm>
            <a:off x="7894018" y="1847996"/>
            <a:ext cx="0" cy="689883"/>
          </a:xfrm>
          <a:prstGeom prst="line">
            <a:avLst/>
          </a:prstGeom>
          <a:ln w="12700">
            <a:solidFill>
              <a:srgbClr val="15D5A7"/>
            </a:solidFill>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8068538" y="1864154"/>
            <a:ext cx="2975459" cy="461665"/>
          </a:xfrm>
          <a:prstGeom prst="rect">
            <a:avLst/>
          </a:prstGeom>
          <a:noFill/>
        </p:spPr>
        <p:txBody>
          <a:bodyPr wrap="square" rtlCol="0">
            <a:spAutoFit/>
          </a:bodyPr>
          <a:lstStyle/>
          <a:p>
            <a:r>
              <a:rPr lang="en-US" altLang="zh-CN" sz="2400" dirty="0">
                <a:solidFill>
                  <a:schemeClr val="bg1"/>
                </a:solidFill>
                <a:latin typeface="+mn-ea"/>
              </a:rPr>
              <a:t>Face recognition</a:t>
            </a:r>
          </a:p>
        </p:txBody>
      </p:sp>
      <p:cxnSp>
        <p:nvCxnSpPr>
          <p:cNvPr id="49" name="直接连接符 48"/>
          <p:cNvCxnSpPr/>
          <p:nvPr/>
        </p:nvCxnSpPr>
        <p:spPr>
          <a:xfrm>
            <a:off x="7894018" y="2900242"/>
            <a:ext cx="0" cy="689883"/>
          </a:xfrm>
          <a:prstGeom prst="line">
            <a:avLst/>
          </a:prstGeom>
          <a:ln w="12700">
            <a:solidFill>
              <a:srgbClr val="15D5A7"/>
            </a:solidFill>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8068538" y="2916398"/>
            <a:ext cx="2975459" cy="461665"/>
          </a:xfrm>
          <a:prstGeom prst="rect">
            <a:avLst/>
          </a:prstGeom>
          <a:noFill/>
        </p:spPr>
        <p:txBody>
          <a:bodyPr wrap="square" rtlCol="0">
            <a:spAutoFit/>
          </a:bodyPr>
          <a:lstStyle/>
          <a:p>
            <a:r>
              <a:rPr lang="en-US" altLang="zh-CN" sz="2400" dirty="0">
                <a:solidFill>
                  <a:schemeClr val="bg1"/>
                </a:solidFill>
                <a:latin typeface="+mn-ea"/>
              </a:rPr>
              <a:t>Automatic driving</a:t>
            </a:r>
          </a:p>
        </p:txBody>
      </p:sp>
      <p:cxnSp>
        <p:nvCxnSpPr>
          <p:cNvPr id="51" name="直接连接符 50"/>
          <p:cNvCxnSpPr/>
          <p:nvPr/>
        </p:nvCxnSpPr>
        <p:spPr>
          <a:xfrm>
            <a:off x="7894018" y="3911816"/>
            <a:ext cx="0" cy="689883"/>
          </a:xfrm>
          <a:prstGeom prst="line">
            <a:avLst/>
          </a:prstGeom>
          <a:ln w="12700">
            <a:solidFill>
              <a:srgbClr val="15D5A7"/>
            </a:solidFill>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8068537" y="3927973"/>
            <a:ext cx="3795167" cy="830997"/>
          </a:xfrm>
          <a:prstGeom prst="rect">
            <a:avLst/>
          </a:prstGeom>
          <a:noFill/>
        </p:spPr>
        <p:txBody>
          <a:bodyPr wrap="square" rtlCol="0">
            <a:spAutoFit/>
          </a:bodyPr>
          <a:lstStyle/>
          <a:p>
            <a:pPr defTabSz="685800"/>
            <a:r>
              <a:rPr lang="en-US" altLang="zh-CN" sz="2400" dirty="0">
                <a:solidFill>
                  <a:schemeClr val="bg1"/>
                </a:solidFill>
                <a:latin typeface="+mn-ea"/>
              </a:rPr>
              <a:t>Medical image recognition technology</a:t>
            </a:r>
          </a:p>
        </p:txBody>
      </p:sp>
      <p:cxnSp>
        <p:nvCxnSpPr>
          <p:cNvPr id="53" name="直接连接符 52"/>
          <p:cNvCxnSpPr/>
          <p:nvPr/>
        </p:nvCxnSpPr>
        <p:spPr>
          <a:xfrm>
            <a:off x="7894018" y="4857099"/>
            <a:ext cx="0" cy="689883"/>
          </a:xfrm>
          <a:prstGeom prst="line">
            <a:avLst/>
          </a:prstGeom>
          <a:ln w="12700">
            <a:solidFill>
              <a:srgbClr val="15D5A7"/>
            </a:solidFill>
          </a:ln>
        </p:spPr>
        <p:style>
          <a:lnRef idx="1">
            <a:schemeClr val="dk1"/>
          </a:lnRef>
          <a:fillRef idx="0">
            <a:schemeClr val="dk1"/>
          </a:fillRef>
          <a:effectRef idx="0">
            <a:schemeClr val="dk1"/>
          </a:effectRef>
          <a:fontRef idx="minor">
            <a:schemeClr val="tx1"/>
          </a:fontRef>
        </p:style>
      </p:cxnSp>
      <p:sp>
        <p:nvSpPr>
          <p:cNvPr id="54" name="文本框 53"/>
          <p:cNvSpPr txBox="1"/>
          <p:nvPr/>
        </p:nvSpPr>
        <p:spPr>
          <a:xfrm>
            <a:off x="8068538" y="4955623"/>
            <a:ext cx="2975459" cy="461665"/>
          </a:xfrm>
          <a:prstGeom prst="rect">
            <a:avLst/>
          </a:prstGeom>
          <a:noFill/>
        </p:spPr>
        <p:txBody>
          <a:bodyPr wrap="square" rtlCol="0">
            <a:spAutoFit/>
          </a:bodyPr>
          <a:lstStyle/>
          <a:p>
            <a:pPr defTabSz="685800"/>
            <a:r>
              <a:rPr lang="en-US" altLang="zh-CN" sz="2400" dirty="0">
                <a:solidFill>
                  <a:schemeClr val="bg1"/>
                </a:solidFill>
                <a:latin typeface="+mn-ea"/>
              </a:rPr>
              <a:t>Just like us</a:t>
            </a:r>
          </a:p>
        </p:txBody>
      </p:sp>
      <p:sp>
        <p:nvSpPr>
          <p:cNvPr id="55" name="文本框 54"/>
          <p:cNvSpPr txBox="1"/>
          <p:nvPr/>
        </p:nvSpPr>
        <p:spPr>
          <a:xfrm>
            <a:off x="667471" y="329816"/>
            <a:ext cx="6901775" cy="615531"/>
          </a:xfrm>
          <a:prstGeom prst="rect">
            <a:avLst/>
          </a:prstGeom>
          <a:noFill/>
        </p:spPr>
        <p:txBody>
          <a:bodyPr wrap="square" lIns="121899" tIns="60949" rIns="121899" bIns="60949" rtlCol="0">
            <a:spAutoFit/>
          </a:bodyPr>
          <a:lstStyle/>
          <a:p>
            <a:pPr defTabSz="609459"/>
            <a:r>
              <a:rPr kumimoji="1" lang="en-US" altLang="zh-CN" sz="3200" b="1" dirty="0">
                <a:solidFill>
                  <a:schemeClr val="bg1"/>
                </a:solidFill>
                <a:latin typeface="+mj-ea"/>
                <a:ea typeface="+mj-ea"/>
              </a:rPr>
              <a:t>The future of computer vision</a:t>
            </a:r>
          </a:p>
        </p:txBody>
      </p:sp>
      <p:cxnSp>
        <p:nvCxnSpPr>
          <p:cNvPr id="56" name="直接连接符 55"/>
          <p:cNvCxnSpPr/>
          <p:nvPr/>
        </p:nvCxnSpPr>
        <p:spPr>
          <a:xfrm>
            <a:off x="464457" y="464457"/>
            <a:ext cx="0" cy="609600"/>
          </a:xfrm>
          <a:prstGeom prst="line">
            <a:avLst/>
          </a:prstGeom>
          <a:ln w="57150">
            <a:solidFill>
              <a:srgbClr val="5FEFCD"/>
            </a:solidFill>
          </a:ln>
        </p:spPr>
        <p:style>
          <a:lnRef idx="2">
            <a:schemeClr val="accent1"/>
          </a:lnRef>
          <a:fillRef idx="0">
            <a:schemeClr val="accent1"/>
          </a:fillRef>
          <a:effectRef idx="1">
            <a:schemeClr val="accent1"/>
          </a:effectRef>
          <a:fontRef idx="minor">
            <a:schemeClr val="tx1"/>
          </a:fontRef>
        </p:style>
      </p:cxnSp>
      <p:grpSp>
        <p:nvGrpSpPr>
          <p:cNvPr id="58" name="组 29"/>
          <p:cNvGrpSpPr/>
          <p:nvPr/>
        </p:nvGrpSpPr>
        <p:grpSpPr>
          <a:xfrm>
            <a:off x="-2328268" y="4882235"/>
            <a:ext cx="6068071" cy="2657365"/>
            <a:chOff x="6327011" y="3165128"/>
            <a:chExt cx="4551053" cy="1993024"/>
          </a:xfrm>
        </p:grpSpPr>
        <p:grpSp>
          <p:nvGrpSpPr>
            <p:cNvPr id="59" name="组 18"/>
            <p:cNvGrpSpPr/>
            <p:nvPr/>
          </p:nvGrpSpPr>
          <p:grpSpPr>
            <a:xfrm>
              <a:off x="7032601" y="3165128"/>
              <a:ext cx="3845463" cy="1993024"/>
              <a:chOff x="7032601" y="3165128"/>
              <a:chExt cx="3845463" cy="1993024"/>
            </a:xfrm>
          </p:grpSpPr>
          <p:sp>
            <p:nvSpPr>
              <p:cNvPr id="63" name="等腰三角形 62"/>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64" name="直线连接符 17"/>
              <p:cNvCxnSpPr>
                <a:stCxn id="63" idx="0"/>
                <a:endCxn id="63"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grpSp>
          <p:nvGrpSpPr>
            <p:cNvPr id="60" name="组 19"/>
            <p:cNvGrpSpPr/>
            <p:nvPr/>
          </p:nvGrpSpPr>
          <p:grpSpPr>
            <a:xfrm>
              <a:off x="6327011" y="3971306"/>
              <a:ext cx="2289973" cy="1186846"/>
              <a:chOff x="7032601" y="3165128"/>
              <a:chExt cx="3845463" cy="1993024"/>
            </a:xfrm>
          </p:grpSpPr>
          <p:sp>
            <p:nvSpPr>
              <p:cNvPr id="61" name="等腰三角形 60"/>
              <p:cNvSpPr/>
              <p:nvPr/>
            </p:nvSpPr>
            <p:spPr>
              <a:xfrm>
                <a:off x="7032601" y="3165128"/>
                <a:ext cx="3845463" cy="1993024"/>
              </a:xfrm>
              <a:prstGeom prst="triangle">
                <a:avLst/>
              </a:prstGeom>
              <a:solidFill>
                <a:srgbClr val="5FEFCD">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62" name="直线连接符 21"/>
              <p:cNvCxnSpPr>
                <a:stCxn id="61" idx="0"/>
                <a:endCxn id="61" idx="2"/>
              </p:cNvCxnSpPr>
              <p:nvPr/>
            </p:nvCxnSpPr>
            <p:spPr>
              <a:xfrm flipH="1">
                <a:off x="7032601" y="3165128"/>
                <a:ext cx="1922732" cy="1993024"/>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grpSp>
      <p:sp>
        <p:nvSpPr>
          <p:cNvPr id="66" name="矩形 65">
            <a:extLst>
              <a:ext uri="{FF2B5EF4-FFF2-40B4-BE49-F238E27FC236}">
                <a16:creationId xmlns:a16="http://schemas.microsoft.com/office/drawing/2014/main" id="{3B60B5FD-D670-4D7A-B041-A7F4E0207BC9}"/>
              </a:ext>
            </a:extLst>
          </p:cNvPr>
          <p:cNvSpPr/>
          <p:nvPr/>
        </p:nvSpPr>
        <p:spPr>
          <a:xfrm>
            <a:off x="725030" y="1685516"/>
            <a:ext cx="2425913" cy="196954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67" name="矩形 66">
            <a:extLst>
              <a:ext uri="{FF2B5EF4-FFF2-40B4-BE49-F238E27FC236}">
                <a16:creationId xmlns:a16="http://schemas.microsoft.com/office/drawing/2014/main" id="{5D0AECF1-717B-4FC5-A6FC-3510EA82C5BE}"/>
              </a:ext>
            </a:extLst>
          </p:cNvPr>
          <p:cNvSpPr/>
          <p:nvPr/>
        </p:nvSpPr>
        <p:spPr>
          <a:xfrm>
            <a:off x="3739803" y="1685516"/>
            <a:ext cx="2495623" cy="196954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68" name="矩形 67">
            <a:extLst>
              <a:ext uri="{FF2B5EF4-FFF2-40B4-BE49-F238E27FC236}">
                <a16:creationId xmlns:a16="http://schemas.microsoft.com/office/drawing/2014/main" id="{BE119D7A-69E0-4AED-BC16-A136681A17F7}"/>
              </a:ext>
            </a:extLst>
          </p:cNvPr>
          <p:cNvSpPr/>
          <p:nvPr/>
        </p:nvSpPr>
        <p:spPr>
          <a:xfrm>
            <a:off x="725029" y="3964221"/>
            <a:ext cx="2425913" cy="1969546"/>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solidFill>
                <a:prstClr val="white"/>
              </a:solidFill>
            </a:endParaRPr>
          </a:p>
        </p:txBody>
      </p:sp>
      <p:sp>
        <p:nvSpPr>
          <p:cNvPr id="69" name="矩形 68">
            <a:extLst>
              <a:ext uri="{FF2B5EF4-FFF2-40B4-BE49-F238E27FC236}">
                <a16:creationId xmlns:a16="http://schemas.microsoft.com/office/drawing/2014/main" id="{AED1A2BB-EA4A-43E6-B7FE-A64E469018D5}"/>
              </a:ext>
            </a:extLst>
          </p:cNvPr>
          <p:cNvSpPr/>
          <p:nvPr/>
        </p:nvSpPr>
        <p:spPr>
          <a:xfrm>
            <a:off x="3739803" y="3964221"/>
            <a:ext cx="2425913" cy="1969546"/>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dirty="0">
              <a:solidFill>
                <a:prstClr val="white"/>
              </a:solidFill>
            </a:endParaRPr>
          </a:p>
        </p:txBody>
      </p:sp>
    </p:spTree>
    <p:extLst>
      <p:ext uri="{BB962C8B-B14F-4D97-AF65-F5344CB8AC3E}">
        <p14:creationId xmlns:p14="http://schemas.microsoft.com/office/powerpoint/2010/main" val="1835865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anim calcmode="lin" valueType="num">
                                      <p:cBhvr>
                                        <p:cTn id="29" dur="1000" fill="hold"/>
                                        <p:tgtEl>
                                          <p:spTgt spid="67"/>
                                        </p:tgtEl>
                                        <p:attrNameLst>
                                          <p:attrName>ppt_x</p:attrName>
                                        </p:attrNameLst>
                                      </p:cBhvr>
                                      <p:tavLst>
                                        <p:tav tm="0">
                                          <p:val>
                                            <p:strVal val="#ppt_x"/>
                                          </p:val>
                                        </p:tav>
                                        <p:tav tm="100000">
                                          <p:val>
                                            <p:strVal val="#ppt_x"/>
                                          </p:val>
                                        </p:tav>
                                      </p:tavLst>
                                    </p:anim>
                                    <p:anim calcmode="lin" valueType="num">
                                      <p:cBhvr>
                                        <p:cTn id="3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anim calcmode="lin" valueType="num">
                                      <p:cBhvr>
                                        <p:cTn id="50" dur="1000" fill="hold"/>
                                        <p:tgtEl>
                                          <p:spTgt spid="52"/>
                                        </p:tgtEl>
                                        <p:attrNameLst>
                                          <p:attrName>ppt_x</p:attrName>
                                        </p:attrNameLst>
                                      </p:cBhvr>
                                      <p:tavLst>
                                        <p:tav tm="0">
                                          <p:val>
                                            <p:strVal val="#ppt_x"/>
                                          </p:val>
                                        </p:tav>
                                        <p:tav tm="100000">
                                          <p:val>
                                            <p:strVal val="#ppt_x"/>
                                          </p:val>
                                        </p:tav>
                                      </p:tavLst>
                                    </p:anim>
                                    <p:anim calcmode="lin" valueType="num">
                                      <p:cBhvr>
                                        <p:cTn id="5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1000"/>
                                        <p:tgtEl>
                                          <p:spTgt spid="54"/>
                                        </p:tgtEl>
                                      </p:cBhvr>
                                    </p:animEffect>
                                    <p:anim calcmode="lin" valueType="num">
                                      <p:cBhvr>
                                        <p:cTn id="64" dur="1000" fill="hold"/>
                                        <p:tgtEl>
                                          <p:spTgt spid="54"/>
                                        </p:tgtEl>
                                        <p:attrNameLst>
                                          <p:attrName>ppt_x</p:attrName>
                                        </p:attrNameLst>
                                      </p:cBhvr>
                                      <p:tavLst>
                                        <p:tav tm="0">
                                          <p:val>
                                            <p:strVal val="#ppt_x"/>
                                          </p:val>
                                        </p:tav>
                                        <p:tav tm="100000">
                                          <p:val>
                                            <p:strVal val="#ppt_x"/>
                                          </p:val>
                                        </p:tav>
                                      </p:tavLst>
                                    </p:anim>
                                    <p:anim calcmode="lin" valueType="num">
                                      <p:cBhvr>
                                        <p:cTn id="6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2" grpId="0"/>
      <p:bldP spid="54" grpId="0"/>
      <p:bldP spid="55" grpId="0"/>
      <p:bldP spid="66" grpId="0" animBg="1"/>
      <p:bldP spid="67" grpId="0" animBg="1"/>
      <p:bldP spid="68" grpId="0"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10"/>
          <p:cNvGrpSpPr/>
          <p:nvPr/>
        </p:nvGrpSpPr>
        <p:grpSpPr>
          <a:xfrm rot="16200000">
            <a:off x="4454573" y="1267191"/>
            <a:ext cx="3201187" cy="3206862"/>
            <a:chOff x="2718131" y="895523"/>
            <a:chExt cx="3201187" cy="2551684"/>
          </a:xfrm>
        </p:grpSpPr>
        <p:sp>
          <p:nvSpPr>
            <p:cNvPr id="7" name="矩形 6"/>
            <p:cNvSpPr/>
            <p:nvPr/>
          </p:nvSpPr>
          <p:spPr>
            <a:xfrm>
              <a:off x="2718131" y="895523"/>
              <a:ext cx="3201187" cy="2547169"/>
            </a:xfrm>
            <a:prstGeom prst="rect">
              <a:avLst/>
            </a:prstGeom>
            <a:solidFill>
              <a:srgbClr val="00000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kumimoji="1" lang="zh-CN" altLang="en-US" sz="2400">
                <a:solidFill>
                  <a:prstClr val="white"/>
                </a:solidFill>
              </a:endParaRPr>
            </a:p>
          </p:txBody>
        </p:sp>
        <p:cxnSp>
          <p:nvCxnSpPr>
            <p:cNvPr id="8" name="直线连接符 5"/>
            <p:cNvCxnSpPr/>
            <p:nvPr/>
          </p:nvCxnSpPr>
          <p:spPr>
            <a:xfrm rot="5400000" flipV="1">
              <a:off x="4522332" y="-475005"/>
              <a:ext cx="0" cy="2793971"/>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7"/>
            <p:cNvCxnSpPr/>
            <p:nvPr/>
          </p:nvCxnSpPr>
          <p:spPr>
            <a:xfrm rot="5400000" flipV="1">
              <a:off x="4085015" y="2044449"/>
              <a:ext cx="0" cy="2733768"/>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8"/>
            <p:cNvCxnSpPr/>
            <p:nvPr/>
          </p:nvCxnSpPr>
          <p:spPr>
            <a:xfrm rot="5400000">
              <a:off x="2122336" y="1541136"/>
              <a:ext cx="1273585" cy="0"/>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9"/>
            <p:cNvCxnSpPr/>
            <p:nvPr/>
          </p:nvCxnSpPr>
          <p:spPr>
            <a:xfrm rot="5400000">
              <a:off x="5257813" y="2810415"/>
              <a:ext cx="1273585" cy="0"/>
            </a:xfrm>
            <a:prstGeom prst="line">
              <a:avLst/>
            </a:prstGeom>
            <a:ln w="57150" cmpd="sng">
              <a:solidFill>
                <a:srgbClr val="5FEFCD"/>
              </a:solidFill>
            </a:ln>
            <a:effectLst/>
          </p:spPr>
          <p:style>
            <a:lnRef idx="2">
              <a:schemeClr val="accent1"/>
            </a:lnRef>
            <a:fillRef idx="0">
              <a:schemeClr val="accent1"/>
            </a:fillRef>
            <a:effectRef idx="1">
              <a:schemeClr val="accent1"/>
            </a:effectRef>
            <a:fontRef idx="minor">
              <a:schemeClr val="tx1"/>
            </a:fontRef>
          </p:style>
        </p:cxnSp>
      </p:grpSp>
      <p:sp>
        <p:nvSpPr>
          <p:cNvPr id="12" name="文本框 11"/>
          <p:cNvSpPr txBox="1"/>
          <p:nvPr/>
        </p:nvSpPr>
        <p:spPr>
          <a:xfrm>
            <a:off x="4568851" y="1996452"/>
            <a:ext cx="2931242" cy="1251555"/>
          </a:xfrm>
          <a:prstGeom prst="rect">
            <a:avLst/>
          </a:prstGeom>
          <a:noFill/>
        </p:spPr>
        <p:txBody>
          <a:bodyPr wrap="none" lIns="121915" tIns="60957" rIns="121915" bIns="60957" rtlCol="0">
            <a:spAutoFit/>
          </a:bodyPr>
          <a:lstStyle/>
          <a:p>
            <a:pPr algn="ctr" defTabSz="609555"/>
            <a:r>
              <a:rPr kumimoji="1" lang="en-US" altLang="zh-CN" sz="7333" dirty="0">
                <a:solidFill>
                  <a:prstClr val="white"/>
                </a:solidFill>
              </a:rPr>
              <a:t>THANK</a:t>
            </a:r>
            <a:endParaRPr kumimoji="1" lang="zh-CN" altLang="en-US" sz="7333" dirty="0">
              <a:solidFill>
                <a:prstClr val="white"/>
              </a:solidFill>
            </a:endParaRPr>
          </a:p>
        </p:txBody>
      </p:sp>
      <p:sp>
        <p:nvSpPr>
          <p:cNvPr id="13" name="文本框 12"/>
          <p:cNvSpPr txBox="1"/>
          <p:nvPr/>
        </p:nvSpPr>
        <p:spPr>
          <a:xfrm>
            <a:off x="5105648" y="2865362"/>
            <a:ext cx="1899036" cy="1251555"/>
          </a:xfrm>
          <a:prstGeom prst="rect">
            <a:avLst/>
          </a:prstGeom>
          <a:noFill/>
        </p:spPr>
        <p:txBody>
          <a:bodyPr wrap="none" lIns="121915" tIns="60957" rIns="121915" bIns="60957" rtlCol="0">
            <a:spAutoFit/>
          </a:bodyPr>
          <a:lstStyle/>
          <a:p>
            <a:pPr algn="ctr" defTabSz="609555"/>
            <a:r>
              <a:rPr kumimoji="1" lang="en-US" altLang="zh-CN" sz="7333" dirty="0">
                <a:solidFill>
                  <a:prstClr val="white"/>
                </a:solidFill>
              </a:rPr>
              <a:t>YOU</a:t>
            </a:r>
            <a:endParaRPr kumimoji="1" lang="zh-CN" altLang="en-US" sz="7333" dirty="0">
              <a:solidFill>
                <a:prstClr val="white"/>
              </a:solidFill>
            </a:endParaRPr>
          </a:p>
        </p:txBody>
      </p:sp>
    </p:spTree>
    <p:extLst>
      <p:ext uri="{BB962C8B-B14F-4D97-AF65-F5344CB8AC3E}">
        <p14:creationId xmlns:p14="http://schemas.microsoft.com/office/powerpoint/2010/main" val="3961881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自定义设计方案">
  <a:themeElements>
    <a:clrScheme name="自定义 24">
      <a:dk1>
        <a:sysClr val="windowText" lastClr="000000"/>
      </a:dk1>
      <a:lt1>
        <a:sysClr val="window" lastClr="FFFFFF"/>
      </a:lt1>
      <a:dk2>
        <a:srgbClr val="44546A"/>
      </a:dk2>
      <a:lt2>
        <a:srgbClr val="E7E6E6"/>
      </a:lt2>
      <a:accent1>
        <a:srgbClr val="17E7A2"/>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85</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微软雅黑</vt:lpstr>
      <vt:lpstr>Arial</vt:lpstr>
      <vt:lpstr>Calibri</vt:lpstr>
      <vt:lpstr>Century Gothic</vt:lpstr>
      <vt:lpstr>Levenim MT</vt:lpstr>
      <vt:lpstr>Segoe UI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张万玉</cp:lastModifiedBy>
  <cp:revision>42</cp:revision>
  <dcterms:created xsi:type="dcterms:W3CDTF">2015-07-21T08:18:42Z</dcterms:created>
  <dcterms:modified xsi:type="dcterms:W3CDTF">2017-12-09T12:18:44Z</dcterms:modified>
</cp:coreProperties>
</file>