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766D"/>
    <a:srgbClr val="C77CFF"/>
    <a:srgbClr val="00C0C4"/>
    <a:srgbClr val="009ACE"/>
    <a:srgbClr val="7CAE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3581A-7497-9F48-99FA-22AB5E68A7B3}" type="datetimeFigureOut">
              <a:rPr lang="en-AU" smtClean="0"/>
              <a:t>27/2/18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B7F31-DD37-C743-9FB0-F2690092D7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6865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There were no significant main effects of armour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B7F31-DD37-C743-9FB0-F2690092D77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9961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Mean ± SD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B7F31-DD37-C743-9FB0-F2690092D77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5733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Mean ± CI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B7F31-DD37-C743-9FB0-F2690092D77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601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Mean ± CI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B7F31-DD37-C743-9FB0-F2690092D77F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078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BF94-AE87-6D41-BCE3-0D4163402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2D930-1BC6-814C-90DA-3697B2AA2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C250F-760D-2D4D-9B49-8E381147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D328-C7D4-3F4C-8572-DFB3FCD2EEF7}" type="datetimeFigureOut">
              <a:rPr lang="en-AU" smtClean="0"/>
              <a:t>27/2/18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726A5-AC05-4949-B23E-46EAE630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D7245-9397-4A43-B0A7-24A61039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84A4-84A7-7944-AF90-4A14E12AFB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017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1D2C-08B1-8B47-90F7-1C436E2BD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A293F-2D29-DF47-A6EB-49E8BBBFF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4B32-105D-C54E-8D56-4A58D0E9C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D328-C7D4-3F4C-8572-DFB3FCD2EEF7}" type="datetimeFigureOut">
              <a:rPr lang="en-AU" smtClean="0"/>
              <a:t>27/2/18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30E12-D00D-0B4B-B8B9-C18B8416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9552D-DF37-554C-9DC3-ED6939E88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84A4-84A7-7944-AF90-4A14E12AFB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961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3A3D98-793A-4749-B27E-8230C285C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7BAB4-C5D1-A74C-85E6-29A6D5FD7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1A1BD-56D5-C645-8DFE-C400D674C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D328-C7D4-3F4C-8572-DFB3FCD2EEF7}" type="datetimeFigureOut">
              <a:rPr lang="en-AU" smtClean="0"/>
              <a:t>27/2/18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48159-287A-C740-82FE-786B4EF88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56F86-8906-9944-A5C5-BEF2B7C2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84A4-84A7-7944-AF90-4A14E12AFB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415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2DDE9-725E-894C-9E81-C2F7F8D6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C44F0-5962-E54A-A744-8B22D7521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EDE46-E8D6-F14F-B2D0-57AA02F3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D328-C7D4-3F4C-8572-DFB3FCD2EEF7}" type="datetimeFigureOut">
              <a:rPr lang="en-AU" smtClean="0"/>
              <a:t>27/2/18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218D-3EE5-7C49-A456-3D19DAEA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4B460-5AD2-6041-845C-156413006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84A4-84A7-7944-AF90-4A14E12AFB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8947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4DB2-E587-DB4B-9E75-4F2F229F3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75BCD-95F3-CA45-B807-BAA08920D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8EBEF-DA9E-2946-8B50-563E23475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D328-C7D4-3F4C-8572-DFB3FCD2EEF7}" type="datetimeFigureOut">
              <a:rPr lang="en-AU" smtClean="0"/>
              <a:t>27/2/18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0887B-47EF-7A42-9EA8-419A6C8B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E5A6D-E5C5-A449-B50E-E0D3D8F3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84A4-84A7-7944-AF90-4A14E12AFB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57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1B9A-A7E9-EF40-A84B-B98EF34A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8CEE9-3922-764E-AFB0-1384ED03E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4571D-9AA2-CC4C-9B1F-97600BA27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3B737-848F-C64E-9937-F1984C27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D328-C7D4-3F4C-8572-DFB3FCD2EEF7}" type="datetimeFigureOut">
              <a:rPr lang="en-AU" smtClean="0"/>
              <a:t>27/2/18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A3F2D-0C74-E948-A3D9-59DC1E6E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B27CA-97D9-F34A-9758-CD3DAE3A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84A4-84A7-7944-AF90-4A14E12AFB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272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4441-1DD6-354C-BD45-FDE32C60F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71E60-D6B6-834D-9818-2A293E313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13193-2957-ED4D-9593-2EFC3D036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BEB60-64E3-CE4F-BCD4-06D1E10FB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4D131-B390-B349-8EB1-654AC6BA5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594BDC-DAFC-2E44-AE0D-F78F0D04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D328-C7D4-3F4C-8572-DFB3FCD2EEF7}" type="datetimeFigureOut">
              <a:rPr lang="en-AU" smtClean="0"/>
              <a:t>27/2/18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94AD73-33C4-F840-8092-B747E6DE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25879-FDE7-FB4C-95C6-715A537B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84A4-84A7-7944-AF90-4A14E12AFB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785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01D5-39D9-C44C-A62E-056BE00C0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60C9E-B886-8843-88AF-0A7276C4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D328-C7D4-3F4C-8572-DFB3FCD2EEF7}" type="datetimeFigureOut">
              <a:rPr lang="en-AU" smtClean="0"/>
              <a:t>27/2/18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BB983-9A2E-5A4C-B2EB-BDF393B5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8B1DE-DC89-3C47-9A59-526E2A31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84A4-84A7-7944-AF90-4A14E12AFB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09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A1A15B-4DA2-DC47-90C1-161F6E4AD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D328-C7D4-3F4C-8572-DFB3FCD2EEF7}" type="datetimeFigureOut">
              <a:rPr lang="en-AU" smtClean="0"/>
              <a:t>27/2/18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E8B38-BC92-C748-934B-34DB6C130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92943-7E68-F145-8091-97546355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84A4-84A7-7944-AF90-4A14E12AFB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972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794C-4885-864A-9F8E-BC4808CAC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EC9A3-40F9-E342-9633-698251922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2DB2F-2889-F24D-88CF-A1B6821F8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E31D3-C0DC-324D-B70F-5C474E2A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D328-C7D4-3F4C-8572-DFB3FCD2EEF7}" type="datetimeFigureOut">
              <a:rPr lang="en-AU" smtClean="0"/>
              <a:t>27/2/18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669DC-B8BD-3E4D-9043-2F950D41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69967-D6AC-F645-8F94-DA5FDDEF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84A4-84A7-7944-AF90-4A14E12AFB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255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A28E-87F9-5242-9C83-01B1C52EE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6CDB77-E22D-A849-A5FF-3DC92EA91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2C23E-9C6E-1E4B-8012-C11035DC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414EC-846D-CD41-940F-2B9530B3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D328-C7D4-3F4C-8572-DFB3FCD2EEF7}" type="datetimeFigureOut">
              <a:rPr lang="en-AU" smtClean="0"/>
              <a:t>27/2/18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E3BEC-F023-8643-8614-2735FA050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F9EEC-AD27-A04A-A821-DA34687C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84A4-84A7-7944-AF90-4A14E12AFB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80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C12306-4277-D846-8065-8111268A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645CA-7AFE-EB41-B26F-F8878713B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2635C-9A3E-4044-9ACC-F02263A1C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6D328-C7D4-3F4C-8572-DFB3FCD2EEF7}" type="datetimeFigureOut">
              <a:rPr lang="en-AU" smtClean="0"/>
              <a:t>27/2/18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B49C9-C5C7-4C49-B347-751689CFB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07383-4E93-3D46-9691-93100307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084A4-84A7-7944-AF90-4A14E12AFB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314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DCE92C0-52A4-9F47-A99C-92072EF06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764237"/>
              </p:ext>
            </p:extLst>
          </p:nvPr>
        </p:nvGraphicFramePr>
        <p:xfrm>
          <a:off x="1551878" y="1190223"/>
          <a:ext cx="9275955" cy="1802820"/>
        </p:xfrm>
        <a:graphic>
          <a:graphicData uri="http://schemas.openxmlformats.org/drawingml/2006/table">
            <a:tbl>
              <a:tblPr/>
              <a:tblGrid>
                <a:gridCol w="2680913">
                  <a:extLst>
                    <a:ext uri="{9D8B030D-6E8A-4147-A177-3AD203B41FA5}">
                      <a16:colId xmlns:a16="http://schemas.microsoft.com/office/drawing/2014/main" val="118459189"/>
                    </a:ext>
                  </a:extLst>
                </a:gridCol>
                <a:gridCol w="268091">
                  <a:extLst>
                    <a:ext uri="{9D8B030D-6E8A-4147-A177-3AD203B41FA5}">
                      <a16:colId xmlns:a16="http://schemas.microsoft.com/office/drawing/2014/main" val="2601070226"/>
                    </a:ext>
                  </a:extLst>
                </a:gridCol>
                <a:gridCol w="1394074">
                  <a:extLst>
                    <a:ext uri="{9D8B030D-6E8A-4147-A177-3AD203B41FA5}">
                      <a16:colId xmlns:a16="http://schemas.microsoft.com/office/drawing/2014/main" val="3889318687"/>
                    </a:ext>
                  </a:extLst>
                </a:gridCol>
                <a:gridCol w="1394074">
                  <a:extLst>
                    <a:ext uri="{9D8B030D-6E8A-4147-A177-3AD203B41FA5}">
                      <a16:colId xmlns:a16="http://schemas.microsoft.com/office/drawing/2014/main" val="2256216306"/>
                    </a:ext>
                  </a:extLst>
                </a:gridCol>
                <a:gridCol w="1394074">
                  <a:extLst>
                    <a:ext uri="{9D8B030D-6E8A-4147-A177-3AD203B41FA5}">
                      <a16:colId xmlns:a16="http://schemas.microsoft.com/office/drawing/2014/main" val="96724809"/>
                    </a:ext>
                  </a:extLst>
                </a:gridCol>
                <a:gridCol w="268091">
                  <a:extLst>
                    <a:ext uri="{9D8B030D-6E8A-4147-A177-3AD203B41FA5}">
                      <a16:colId xmlns:a16="http://schemas.microsoft.com/office/drawing/2014/main" val="2504317699"/>
                    </a:ext>
                  </a:extLst>
                </a:gridCol>
                <a:gridCol w="804273">
                  <a:extLst>
                    <a:ext uri="{9D8B030D-6E8A-4147-A177-3AD203B41FA5}">
                      <a16:colId xmlns:a16="http://schemas.microsoft.com/office/drawing/2014/main" val="1920796613"/>
                    </a:ext>
                  </a:extLst>
                </a:gridCol>
                <a:gridCol w="1072365">
                  <a:extLst>
                    <a:ext uri="{9D8B030D-6E8A-4147-A177-3AD203B41FA5}">
                      <a16:colId xmlns:a16="http://schemas.microsoft.com/office/drawing/2014/main" val="318834632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 = 40</a:t>
                      </a:r>
                      <a:endParaRPr lang="en-AU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Carried load</a:t>
                      </a:r>
                      <a:endParaRPr lang="en-AU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63862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 load</a:t>
                      </a:r>
                      <a:endParaRPr lang="en-AU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 kg</a:t>
                      </a:r>
                      <a:endParaRPr lang="en-A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 kg</a:t>
                      </a:r>
                      <a:endParaRPr lang="en-AU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AU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p-value</a:t>
                      </a:r>
                      <a:endParaRPr lang="en-AU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454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Medial KJCF first peak (BW)</a:t>
                      </a:r>
                      <a:endParaRPr lang="en-AU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C0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0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3.07 ± 0.69</a:t>
                      </a:r>
                      <a:endParaRPr lang="en-A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C0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3.38 ± 0.83*</a:t>
                      </a:r>
                      <a:endParaRPr lang="en-AU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C0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3.68 ± 0.80*</a:t>
                      </a:r>
                      <a:endParaRPr lang="en-AU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C0C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6.55</a:t>
                      </a:r>
                      <a:endParaRPr lang="en-AU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0.002</a:t>
                      </a:r>
                      <a:endParaRPr lang="en-AU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230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Medial KJCF second peak (BW)</a:t>
                      </a:r>
                      <a:endParaRPr lang="en-AU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2.37 ± 1.11</a:t>
                      </a:r>
                      <a:endParaRPr lang="en-A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2.36 ± 1.08</a:t>
                      </a:r>
                      <a:endParaRPr lang="en-AU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2.37 ± 0.96</a:t>
                      </a:r>
                      <a:endParaRPr lang="en-AU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lang="en-AU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0.999</a:t>
                      </a:r>
                      <a:endParaRPr lang="en-AU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918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Lateral KJCF peak (BW)</a:t>
                      </a:r>
                      <a:endParaRPr lang="en-AU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0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0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2.22 ± 0.94</a:t>
                      </a:r>
                      <a:endParaRPr lang="en-A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0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2.68 ± 0.89*</a:t>
                      </a:r>
                      <a:endParaRPr lang="en-AU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0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2.79 ± 0.71*</a:t>
                      </a:r>
                      <a:endParaRPr lang="en-AU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0C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4.89</a:t>
                      </a:r>
                      <a:endParaRPr lang="en-AU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0.009</a:t>
                      </a:r>
                      <a:endParaRPr lang="en-AU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579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KJCF first peak (BW)</a:t>
                      </a:r>
                      <a:endParaRPr lang="en-AU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3.83 ± 1.02</a:t>
                      </a:r>
                      <a:endParaRPr lang="en-A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4.00 ± 1.13</a:t>
                      </a:r>
                      <a:endParaRPr lang="en-AU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4.30 ± 1.03</a:t>
                      </a:r>
                      <a:endParaRPr lang="en-AU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2.10</a:t>
                      </a:r>
                      <a:endParaRPr lang="en-AU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0.127</a:t>
                      </a:r>
                      <a:endParaRPr lang="en-AU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74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KJCF second peak (BW)</a:t>
                      </a:r>
                      <a:endParaRPr lang="en-AU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0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0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4.10 ± 1.45</a:t>
                      </a:r>
                      <a:endParaRPr lang="en-A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0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4.66 ± 1.33*</a:t>
                      </a:r>
                      <a:endParaRPr lang="en-AU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0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5.26 ± 1.42*^</a:t>
                      </a:r>
                      <a:endParaRPr lang="en-AU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0C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6.64</a:t>
                      </a:r>
                      <a:endParaRPr lang="en-AU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0.002</a:t>
                      </a:r>
                      <a:endParaRPr lang="en-AU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38116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D4E058C-5447-F84D-9F40-7275554E21C1}"/>
              </a:ext>
            </a:extLst>
          </p:cNvPr>
          <p:cNvSpPr/>
          <p:nvPr/>
        </p:nvSpPr>
        <p:spPr>
          <a:xfrm>
            <a:off x="1551879" y="2994584"/>
            <a:ext cx="87834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 significantly greater than no load condition. ^ significantly greater than 15 kg condition</a:t>
            </a:r>
            <a:endParaRPr lang="en-AU" sz="12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C83B782-8362-2B46-BDAA-484F94F15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651010"/>
              </p:ext>
            </p:extLst>
          </p:nvPr>
        </p:nvGraphicFramePr>
        <p:xfrm>
          <a:off x="1551879" y="3771373"/>
          <a:ext cx="7692483" cy="1802820"/>
        </p:xfrm>
        <a:graphic>
          <a:graphicData uri="http://schemas.openxmlformats.org/drawingml/2006/table">
            <a:tbl>
              <a:tblPr/>
              <a:tblGrid>
                <a:gridCol w="2708620">
                  <a:extLst>
                    <a:ext uri="{9D8B030D-6E8A-4147-A177-3AD203B41FA5}">
                      <a16:colId xmlns:a16="http://schemas.microsoft.com/office/drawing/2014/main" val="2842702759"/>
                    </a:ext>
                  </a:extLst>
                </a:gridCol>
                <a:gridCol w="270862">
                  <a:extLst>
                    <a:ext uri="{9D8B030D-6E8A-4147-A177-3AD203B41FA5}">
                      <a16:colId xmlns:a16="http://schemas.microsoft.com/office/drawing/2014/main" val="844883294"/>
                    </a:ext>
                  </a:extLst>
                </a:gridCol>
                <a:gridCol w="1354311">
                  <a:extLst>
                    <a:ext uri="{9D8B030D-6E8A-4147-A177-3AD203B41FA5}">
                      <a16:colId xmlns:a16="http://schemas.microsoft.com/office/drawing/2014/main" val="3726124303"/>
                    </a:ext>
                  </a:extLst>
                </a:gridCol>
                <a:gridCol w="1354311">
                  <a:extLst>
                    <a:ext uri="{9D8B030D-6E8A-4147-A177-3AD203B41FA5}">
                      <a16:colId xmlns:a16="http://schemas.microsoft.com/office/drawing/2014/main" val="3767522374"/>
                    </a:ext>
                  </a:extLst>
                </a:gridCol>
                <a:gridCol w="270862">
                  <a:extLst>
                    <a:ext uri="{9D8B030D-6E8A-4147-A177-3AD203B41FA5}">
                      <a16:colId xmlns:a16="http://schemas.microsoft.com/office/drawing/2014/main" val="4287056019"/>
                    </a:ext>
                  </a:extLst>
                </a:gridCol>
                <a:gridCol w="812586">
                  <a:extLst>
                    <a:ext uri="{9D8B030D-6E8A-4147-A177-3AD203B41FA5}">
                      <a16:colId xmlns:a16="http://schemas.microsoft.com/office/drawing/2014/main" val="753181576"/>
                    </a:ext>
                  </a:extLst>
                </a:gridCol>
                <a:gridCol w="920931">
                  <a:extLst>
                    <a:ext uri="{9D8B030D-6E8A-4147-A177-3AD203B41FA5}">
                      <a16:colId xmlns:a16="http://schemas.microsoft.com/office/drawing/2014/main" val="358791925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 = 60</a:t>
                      </a:r>
                      <a:endParaRPr lang="en-AU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Walking speed</a:t>
                      </a:r>
                      <a:endParaRPr lang="en-AU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5324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Moderate</a:t>
                      </a:r>
                      <a:endParaRPr lang="en-AU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Fast</a:t>
                      </a:r>
                      <a:endParaRPr lang="en-AU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AU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p-value</a:t>
                      </a:r>
                      <a:endParaRPr lang="en-AU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220236"/>
                  </a:ext>
                </a:extLst>
              </a:tr>
              <a:tr h="1927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Medial KJCF first peak (BW)</a:t>
                      </a:r>
                      <a:endParaRPr lang="en-AU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766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66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3.15 ± 0.78</a:t>
                      </a:r>
                      <a:endParaRPr lang="en-AU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766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3.61 ± 0.78*</a:t>
                      </a:r>
                      <a:endParaRPr lang="en-AU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766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11.26</a:t>
                      </a:r>
                      <a:endParaRPr lang="en-AU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0.001</a:t>
                      </a:r>
                      <a:endParaRPr lang="en-AU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204052"/>
                  </a:ext>
                </a:extLst>
              </a:tr>
              <a:tr h="1944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Medial KJCF second peak (BW)</a:t>
                      </a:r>
                      <a:endParaRPr lang="en-AU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2.49 ± 1.03</a:t>
                      </a:r>
                      <a:endParaRPr lang="en-AU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2.24 ± 1.05</a:t>
                      </a:r>
                      <a:endParaRPr lang="en-AU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1.72</a:t>
                      </a:r>
                      <a:endParaRPr lang="en-AU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0.192</a:t>
                      </a:r>
                      <a:endParaRPr lang="en-AU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770089"/>
                  </a:ext>
                </a:extLst>
              </a:tr>
              <a:tr h="1927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Lateral KJCF peak (BW)</a:t>
                      </a:r>
                      <a:endParaRPr lang="en-AU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2.57 ± 0.92</a:t>
                      </a:r>
                      <a:endParaRPr lang="en-AU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2.56 ± 0.84</a:t>
                      </a:r>
                      <a:endParaRPr lang="en-AU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0.01</a:t>
                      </a:r>
                      <a:endParaRPr lang="en-AU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0.934</a:t>
                      </a:r>
                      <a:endParaRPr lang="en-AU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716901"/>
                  </a:ext>
                </a:extLst>
              </a:tr>
              <a:tr h="1927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KJCF first peak (BW)</a:t>
                      </a:r>
                      <a:endParaRPr lang="en-AU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66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66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3.75 ± 0.96</a:t>
                      </a:r>
                      <a:endParaRPr lang="en-AU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66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4.33 ± 1.10*</a:t>
                      </a:r>
                      <a:endParaRPr lang="en-AU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66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9.59</a:t>
                      </a:r>
                      <a:endParaRPr lang="en-AU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0.002</a:t>
                      </a:r>
                      <a:endParaRPr lang="en-AU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79273"/>
                  </a:ext>
                </a:extLst>
              </a:tr>
              <a:tr h="1944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KJCF second peak (BW)</a:t>
                      </a:r>
                      <a:endParaRPr lang="en-AU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4.65 ± 1.51</a:t>
                      </a:r>
                      <a:endParaRPr lang="en-AU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4.69 ± 1.44</a:t>
                      </a:r>
                      <a:endParaRPr lang="en-AU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0.02</a:t>
                      </a:r>
                      <a:endParaRPr lang="en-AU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0.900</a:t>
                      </a:r>
                      <a:endParaRPr lang="en-AU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956538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3F577D1A-FD55-AA46-906A-1205CA14521F}"/>
              </a:ext>
            </a:extLst>
          </p:cNvPr>
          <p:cNvSpPr/>
          <p:nvPr/>
        </p:nvSpPr>
        <p:spPr>
          <a:xfrm>
            <a:off x="1551879" y="5574193"/>
            <a:ext cx="41056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 significantly greater than moderate walking speed value </a:t>
            </a:r>
            <a:endParaRPr lang="en-AU" sz="12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96DF77-944F-B24E-88EF-582BFBD7588E}"/>
              </a:ext>
            </a:extLst>
          </p:cNvPr>
          <p:cNvSpPr txBox="1"/>
          <p:nvPr/>
        </p:nvSpPr>
        <p:spPr>
          <a:xfrm>
            <a:off x="1788467" y="286535"/>
            <a:ext cx="8602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Main effects of carried load and walking speed</a:t>
            </a:r>
          </a:p>
        </p:txBody>
      </p:sp>
    </p:spTree>
    <p:extLst>
      <p:ext uri="{BB962C8B-B14F-4D97-AF65-F5344CB8AC3E}">
        <p14:creationId xmlns:p14="http://schemas.microsoft.com/office/powerpoint/2010/main" val="300237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461DD61-F3D8-F941-A51B-62DF4B7E42E3}"/>
              </a:ext>
            </a:extLst>
          </p:cNvPr>
          <p:cNvSpPr txBox="1"/>
          <p:nvPr/>
        </p:nvSpPr>
        <p:spPr>
          <a:xfrm>
            <a:off x="4875944" y="3064276"/>
            <a:ext cx="6732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Comparison of carried loads with data aggregated for walking speed. 15 and 30 kg loads are data from TBAS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3E49E54-1C66-A84B-87FA-F8A5B710E888}"/>
              </a:ext>
            </a:extLst>
          </p:cNvPr>
          <p:cNvGrpSpPr/>
          <p:nvPr/>
        </p:nvGrpSpPr>
        <p:grpSpPr>
          <a:xfrm>
            <a:off x="794062" y="431441"/>
            <a:ext cx="3309587" cy="5932678"/>
            <a:chOff x="827516" y="655023"/>
            <a:chExt cx="3309587" cy="593267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B8AB4E2-8832-E042-9BA6-C9365BD7F3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584" t="37922" b="38466"/>
            <a:stretch/>
          </p:blipFill>
          <p:spPr>
            <a:xfrm>
              <a:off x="1304693" y="2562676"/>
              <a:ext cx="2832410" cy="172843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64B8CFF-90C4-664D-A31B-E5B4F7AA89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584" t="9950" b="65350"/>
            <a:stretch/>
          </p:blipFill>
          <p:spPr>
            <a:xfrm>
              <a:off x="1304693" y="768358"/>
              <a:ext cx="2832410" cy="180808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A6ACCF8-96F2-6E41-A6D4-725DC61C95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584" t="65037" b="4228"/>
            <a:stretch/>
          </p:blipFill>
          <p:spPr>
            <a:xfrm>
              <a:off x="1304693" y="4337826"/>
              <a:ext cx="2832410" cy="2249875"/>
            </a:xfrm>
            <a:prstGeom prst="rect">
              <a:avLst/>
            </a:prstGeom>
          </p:spPr>
        </p:pic>
        <p:sp>
          <p:nvSpPr>
            <p:cNvPr id="3" name="Down Arrow 2">
              <a:extLst>
                <a:ext uri="{FF2B5EF4-FFF2-40B4-BE49-F238E27FC236}">
                  <a16:creationId xmlns:a16="http://schemas.microsoft.com/office/drawing/2014/main" id="{6E201A82-3BFF-C646-BA65-DA4364211E1F}"/>
                </a:ext>
              </a:extLst>
            </p:cNvPr>
            <p:cNvSpPr/>
            <p:nvPr/>
          </p:nvSpPr>
          <p:spPr>
            <a:xfrm rot="10800000">
              <a:off x="1735341" y="1215478"/>
              <a:ext cx="201164" cy="477910"/>
            </a:xfrm>
            <a:prstGeom prst="downArrow">
              <a:avLst/>
            </a:pr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" name="Down Arrow 5">
              <a:extLst>
                <a:ext uri="{FF2B5EF4-FFF2-40B4-BE49-F238E27FC236}">
                  <a16:creationId xmlns:a16="http://schemas.microsoft.com/office/drawing/2014/main" id="{2B6EEDB2-5B19-6740-9EA1-67B38066BC2A}"/>
                </a:ext>
              </a:extLst>
            </p:cNvPr>
            <p:cNvSpPr/>
            <p:nvPr/>
          </p:nvSpPr>
          <p:spPr>
            <a:xfrm rot="10800000">
              <a:off x="2570785" y="3160707"/>
              <a:ext cx="234175" cy="591015"/>
            </a:xfrm>
            <a:prstGeom prst="downArrow">
              <a:avLst/>
            </a:pr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1A5016CC-5A95-A64E-AC01-F1D19A576818}"/>
                </a:ext>
              </a:extLst>
            </p:cNvPr>
            <p:cNvSpPr/>
            <p:nvPr/>
          </p:nvSpPr>
          <p:spPr>
            <a:xfrm rot="10800000">
              <a:off x="1702329" y="4721173"/>
              <a:ext cx="234175" cy="591015"/>
            </a:xfrm>
            <a:prstGeom prst="downArrow">
              <a:avLst/>
            </a:pr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246E93BF-944D-EF4B-9FED-8E07B7309B25}"/>
                </a:ext>
              </a:extLst>
            </p:cNvPr>
            <p:cNvSpPr/>
            <p:nvPr/>
          </p:nvSpPr>
          <p:spPr>
            <a:xfrm rot="10800000">
              <a:off x="2546307" y="4520729"/>
              <a:ext cx="234175" cy="591015"/>
            </a:xfrm>
            <a:prstGeom prst="downArrow">
              <a:avLst/>
            </a:pr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D5998AA-85B4-EA4A-BD5E-93454DD4511A}"/>
                </a:ext>
              </a:extLst>
            </p:cNvPr>
            <p:cNvSpPr txBox="1"/>
            <p:nvPr/>
          </p:nvSpPr>
          <p:spPr>
            <a:xfrm rot="16200000">
              <a:off x="191888" y="1290651"/>
              <a:ext cx="17329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dirty="0">
                  <a:latin typeface="Arial" panose="020B0604020202020204" pitchFamily="34" charset="0"/>
                  <a:cs typeface="Arial" panose="020B0604020202020204" pitchFamily="34" charset="0"/>
                </a:rPr>
                <a:t>Medial tibiofemoral </a:t>
              </a:r>
            </a:p>
            <a:p>
              <a:pPr algn="ctr"/>
              <a:r>
                <a:rPr lang="en-AU" sz="1200" dirty="0">
                  <a:latin typeface="Arial" panose="020B0604020202020204" pitchFamily="34" charset="0"/>
                  <a:cs typeface="Arial" panose="020B0604020202020204" pitchFamily="34" charset="0"/>
                </a:rPr>
                <a:t>contact force (BW)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1EB07A-2C35-F043-8BE3-367D98367431}"/>
                </a:ext>
              </a:extLst>
            </p:cNvPr>
            <p:cNvSpPr txBox="1"/>
            <p:nvPr/>
          </p:nvSpPr>
          <p:spPr>
            <a:xfrm rot="16200000">
              <a:off x="191889" y="3057026"/>
              <a:ext cx="17329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dirty="0">
                  <a:latin typeface="Arial" panose="020B0604020202020204" pitchFamily="34" charset="0"/>
                  <a:cs typeface="Arial" panose="020B0604020202020204" pitchFamily="34" charset="0"/>
                </a:rPr>
                <a:t>Lateral tibiofemoral </a:t>
              </a:r>
            </a:p>
            <a:p>
              <a:pPr algn="ctr"/>
              <a:r>
                <a:rPr lang="en-AU" sz="1200" dirty="0">
                  <a:latin typeface="Arial" panose="020B0604020202020204" pitchFamily="34" charset="0"/>
                  <a:cs typeface="Arial" panose="020B0604020202020204" pitchFamily="34" charset="0"/>
                </a:rPr>
                <a:t>contact force (BW)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E6DB21-5A79-394B-BF8B-AA29496AE390}"/>
                </a:ext>
              </a:extLst>
            </p:cNvPr>
            <p:cNvSpPr txBox="1"/>
            <p:nvPr/>
          </p:nvSpPr>
          <p:spPr>
            <a:xfrm rot="16200000">
              <a:off x="191888" y="4874835"/>
              <a:ext cx="17329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dirty="0">
                  <a:latin typeface="Arial" panose="020B0604020202020204" pitchFamily="34" charset="0"/>
                  <a:cs typeface="Arial" panose="020B0604020202020204" pitchFamily="34" charset="0"/>
                </a:rPr>
                <a:t>Total tibiofemoral </a:t>
              </a:r>
            </a:p>
            <a:p>
              <a:pPr algn="ctr"/>
              <a:r>
                <a:rPr lang="en-AU" sz="1200" dirty="0">
                  <a:latin typeface="Arial" panose="020B0604020202020204" pitchFamily="34" charset="0"/>
                  <a:cs typeface="Arial" panose="020B0604020202020204" pitchFamily="34" charset="0"/>
                </a:rPr>
                <a:t>contact force (BW)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9668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5741DCEE-5F78-3A40-87EB-CC84F8298B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11"/>
          <a:stretch/>
        </p:blipFill>
        <p:spPr>
          <a:xfrm>
            <a:off x="1561171" y="985773"/>
            <a:ext cx="9021337" cy="57176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F46463-12BF-BF46-B5BA-092349BBB7A6}"/>
              </a:ext>
            </a:extLst>
          </p:cNvPr>
          <p:cNvSpPr txBox="1"/>
          <p:nvPr/>
        </p:nvSpPr>
        <p:spPr>
          <a:xfrm>
            <a:off x="1817647" y="154776"/>
            <a:ext cx="7866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Armour type comparisons for all peak data while participants carried 30 kg and walked at the fast speed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535288-1D76-5741-BB69-1E8C6F98F985}"/>
              </a:ext>
            </a:extLst>
          </p:cNvPr>
          <p:cNvSpPr txBox="1"/>
          <p:nvPr/>
        </p:nvSpPr>
        <p:spPr>
          <a:xfrm rot="16200000">
            <a:off x="-152551" y="3104277"/>
            <a:ext cx="3088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Knee joint contact force (BW)</a:t>
            </a:r>
          </a:p>
        </p:txBody>
      </p:sp>
    </p:spTree>
    <p:extLst>
      <p:ext uri="{BB962C8B-B14F-4D97-AF65-F5344CB8AC3E}">
        <p14:creationId xmlns:p14="http://schemas.microsoft.com/office/powerpoint/2010/main" val="281153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E9315294-CC91-D54D-9225-56BAA2316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629" y="842084"/>
            <a:ext cx="8314903" cy="604914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1CADC9B-16DF-9E42-BF2D-52F6FC38F1EA}"/>
              </a:ext>
            </a:extLst>
          </p:cNvPr>
          <p:cNvSpPr txBox="1"/>
          <p:nvPr/>
        </p:nvSpPr>
        <p:spPr>
          <a:xfrm>
            <a:off x="2633274" y="117699"/>
            <a:ext cx="7269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Comparisons within armour type of peak medial and total JCF</a:t>
            </a:r>
          </a:p>
          <a:p>
            <a:pPr algn="ctr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when vest fit was rated acceptable versus not acceptable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8B6DB7-497A-754B-8503-2E1C8594EBFB}"/>
              </a:ext>
            </a:extLst>
          </p:cNvPr>
          <p:cNvSpPr txBox="1"/>
          <p:nvPr/>
        </p:nvSpPr>
        <p:spPr>
          <a:xfrm rot="16200000">
            <a:off x="1804153" y="2303953"/>
            <a:ext cx="223091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Knee joint contact force (BW)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195A5C-3FCE-164A-AAE1-42DFA0256283}"/>
              </a:ext>
            </a:extLst>
          </p:cNvPr>
          <p:cNvSpPr txBox="1"/>
          <p:nvPr/>
        </p:nvSpPr>
        <p:spPr>
          <a:xfrm rot="16200000">
            <a:off x="1804152" y="4955127"/>
            <a:ext cx="223091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Knee joint contact force (BW)</a:t>
            </a:r>
          </a:p>
        </p:txBody>
      </p:sp>
    </p:spTree>
    <p:extLst>
      <p:ext uri="{BB962C8B-B14F-4D97-AF65-F5344CB8AC3E}">
        <p14:creationId xmlns:p14="http://schemas.microsoft.com/office/powerpoint/2010/main" val="3317009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345</Words>
  <Application>Microsoft Macintosh PowerPoint</Application>
  <PresentationFormat>Widescreen</PresentationFormat>
  <Paragraphs>123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Lenton</dc:creator>
  <cp:lastModifiedBy>Gavin Lenton</cp:lastModifiedBy>
  <cp:revision>48</cp:revision>
  <dcterms:created xsi:type="dcterms:W3CDTF">2018-02-21T04:40:18Z</dcterms:created>
  <dcterms:modified xsi:type="dcterms:W3CDTF">2018-02-27T04:15:52Z</dcterms:modified>
</cp:coreProperties>
</file>