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67" r:id="rId8"/>
    <p:sldId id="268" r:id="rId9"/>
    <p:sldId id="261" r:id="rId10"/>
    <p:sldId id="269" r:id="rId11"/>
    <p:sldId id="263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32484-9CF5-4AFA-8DED-B0C21A12079B}" v="596" dt="2023-03-16T11:37:28.378"/>
    <p1510:client id="{9E1FFDA1-A236-49A0-96FC-811104EEFFE5}" v="89" dt="2023-03-13T08:23:28.562"/>
    <p1510:client id="{FE8B763C-4211-4CBB-ACC0-302FBF0A313F}" v="235" dt="2023-03-13T08:40:41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3321" y="992967"/>
            <a:ext cx="10294188" cy="2488241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Vgames</a:t>
            </a:r>
            <a:r>
              <a:rPr lang="ko-KR" altLang="en-US" dirty="0">
                <a:ea typeface="맑은 고딕"/>
              </a:rPr>
              <a:t> Data </a:t>
            </a:r>
            <a:r>
              <a:rPr lang="ko-KR" altLang="en-US" dirty="0" err="1">
                <a:ea typeface="맑은 고딕"/>
              </a:rPr>
              <a:t>Analysis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game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development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/>
          </a:p>
          <a:p>
            <a:r>
              <a:rPr lang="ko-KR" altLang="en-US" dirty="0">
                <a:ea typeface="맑은 고딕"/>
              </a:rPr>
              <a:t>박준서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88E23-95E6-471F-5C0B-28F3492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709" y="278861"/>
            <a:ext cx="10515600" cy="1325563"/>
          </a:xfrm>
        </p:spPr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26</a:t>
            </a:r>
            <a:r>
              <a:rPr lang="ko-KR" dirty="0">
                <a:ea typeface="+mj-lt"/>
                <a:cs typeface="+mj-lt"/>
              </a:rPr>
              <a:t>년 </a:t>
            </a:r>
            <a:r>
              <a:rPr lang="ko-KR" altLang="en-US" dirty="0">
                <a:ea typeface="+mj-lt"/>
                <a:cs typeface="+mj-lt"/>
              </a:rPr>
              <a:t>주기 게임의</a:t>
            </a:r>
            <a:r>
              <a:rPr lang="ko-KR" dirty="0">
                <a:ea typeface="+mj-lt"/>
                <a:cs typeface="+mj-lt"/>
              </a:rPr>
              <a:t> 트렌드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0D5E2319-3591-CED4-89A1-BDE2B18C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02" y="1263378"/>
            <a:ext cx="8220973" cy="54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1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1F6D-A5AC-27A1-AF00-181900E6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B51D5-4FAF-E8D3-0EFE-5CE7E2B4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일본에 출시할 경우: 롤플레잉 장르</a:t>
            </a:r>
          </a:p>
          <a:p>
            <a:r>
              <a:rPr lang="ko-KR" altLang="en-US" dirty="0">
                <a:ea typeface="맑은 고딕"/>
              </a:rPr>
              <a:t>이외 지역에 출시할 경우: 액션 장르</a:t>
            </a:r>
          </a:p>
        </p:txBody>
      </p:sp>
    </p:spTree>
    <p:extLst>
      <p:ext uri="{BB962C8B-B14F-4D97-AF65-F5344CB8AC3E}">
        <p14:creationId xmlns:p14="http://schemas.microsoft.com/office/powerpoint/2010/main" val="273341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1F6D-A5AC-27A1-AF00-181900E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558" y="2665502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B51D5-4FAF-E8D3-0EFE-5CE7E2B4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299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0FEBC-D6F2-5905-A3B2-1E45A088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분석의 목표</a:t>
            </a:r>
          </a:p>
        </p:txBody>
      </p:sp>
      <p:pic>
        <p:nvPicPr>
          <p:cNvPr id="4" name="그림 4" descr="텍스트, 사람, 실내, 전자제품이(가) 표시된 사진&#10;&#10;자동 생성된 설명">
            <a:extLst>
              <a:ext uri="{FF2B5EF4-FFF2-40B4-BE49-F238E27FC236}">
                <a16:creationId xmlns:a16="http://schemas.microsoft.com/office/drawing/2014/main" id="{F6BE87B7-AF23-3ED1-FDEF-DF139A02A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693" y="1905075"/>
            <a:ext cx="7048500" cy="3962400"/>
          </a:xfrm>
        </p:spPr>
      </p:pic>
    </p:spTree>
    <p:extLst>
      <p:ext uri="{BB962C8B-B14F-4D97-AF65-F5344CB8AC3E}">
        <p14:creationId xmlns:p14="http://schemas.microsoft.com/office/powerpoint/2010/main" val="335112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EFE70-56F6-CEE8-1A6B-E8844555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게임 개발과 플랫폼</a:t>
            </a:r>
          </a:p>
        </p:txBody>
      </p:sp>
      <p:pic>
        <p:nvPicPr>
          <p:cNvPr id="4" name="그림 4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E8E52991-1861-E42E-A807-3CEC63EE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67" y="1898426"/>
            <a:ext cx="5644371" cy="4220114"/>
          </a:xfrm>
        </p:spPr>
      </p:pic>
    </p:spTree>
    <p:extLst>
      <p:ext uri="{BB962C8B-B14F-4D97-AF65-F5344CB8AC3E}">
        <p14:creationId xmlns:p14="http://schemas.microsoft.com/office/powerpoint/2010/main" val="346202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23E3-A023-CF37-E40A-96DDD9BC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게임의 </a:t>
            </a:r>
            <a:r>
              <a:rPr lang="ko-KR" altLang="en-US" dirty="0">
                <a:ea typeface="+mj-lt"/>
                <a:cs typeface="+mj-lt"/>
              </a:rPr>
              <a:t>인기도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79C6A3-0B34-C8F5-7B97-A2011051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15237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게임의 수요 = 게임의 인기도*지역인구</a:t>
            </a:r>
          </a:p>
          <a:p>
            <a:r>
              <a:rPr lang="ko-KR" altLang="en-US" dirty="0">
                <a:ea typeface="맑은 고딕"/>
              </a:rPr>
              <a:t>게임의 인기도 =게임의 수요/ 지역인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북아메리카의 인구: 5.95억 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유럽 인구: 4.98억 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일본 인구: 1.23억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제 </a:t>
            </a:r>
            <a:r>
              <a:rPr lang="en-US" altLang="ko-KR" dirty="0">
                <a:ea typeface="+mn-lt"/>
                <a:cs typeface="+mn-lt"/>
              </a:rPr>
              <a:t>4지역 </a:t>
            </a:r>
            <a:r>
              <a:rPr lang="en-US" altLang="ko-KR" dirty="0" err="1">
                <a:ea typeface="+mn-lt"/>
                <a:cs typeface="+mn-lt"/>
              </a:rPr>
              <a:t>인구</a:t>
            </a:r>
            <a:r>
              <a:rPr lang="ko-KR" dirty="0">
                <a:ea typeface="+mn-lt"/>
                <a:cs typeface="+mn-lt"/>
              </a:rPr>
              <a:t>:</a:t>
            </a:r>
            <a:r>
              <a:rPr lang="ko-KR" altLang="en-US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ko-KR" dirty="0">
                <a:ea typeface="+mn-lt"/>
                <a:cs typeface="+mn-lt"/>
              </a:rPr>
              <a:t>중국 인도 한국 대만 사우디 베트남 14.25+ 14.28 + 2.5 = 31억</a:t>
            </a:r>
            <a:endParaRPr lang="ko-KR" altLang="en-US">
              <a:ea typeface="맑은 고딕"/>
            </a:endParaRPr>
          </a:p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746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9C2B-5B58-FC7C-F66E-9E49D25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1990년</a:t>
            </a:r>
            <a:r>
              <a:rPr lang="en-US" altLang="ko-KR" dirty="0">
                <a:ea typeface="+mj-lt"/>
                <a:cs typeface="+mj-lt"/>
              </a:rPr>
              <a:t>~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dirty="0">
                <a:ea typeface="+mj-lt"/>
                <a:cs typeface="+mj-lt"/>
              </a:rPr>
              <a:t>2015</a:t>
            </a:r>
            <a:r>
              <a:rPr lang="ko-KR" altLang="en-US" dirty="0">
                <a:ea typeface="+mj-lt"/>
                <a:cs typeface="+mj-lt"/>
              </a:rPr>
              <a:t>년 가장 인기 있는 게임 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21A7-A9D9-EF8A-48A8-3123018582EC}"/>
              </a:ext>
            </a:extLst>
          </p:cNvPr>
          <p:cNvSpPr txBox="1"/>
          <p:nvPr/>
        </p:nvSpPr>
        <p:spPr>
          <a:xfrm>
            <a:off x="771275" y="2522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미국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74165-0049-C45A-BDC4-96CE48889F37}"/>
              </a:ext>
            </a:extLst>
          </p:cNvPr>
          <p:cNvSpPr txBox="1"/>
          <p:nvPr/>
        </p:nvSpPr>
        <p:spPr>
          <a:xfrm>
            <a:off x="3143539" y="2522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유럽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A52D4-E686-C2AB-7E75-4A810AD795ED}"/>
              </a:ext>
            </a:extLst>
          </p:cNvPr>
          <p:cNvSpPr txBox="1"/>
          <p:nvPr/>
        </p:nvSpPr>
        <p:spPr>
          <a:xfrm>
            <a:off x="5472671" y="2522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일본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4D6B0-10B3-57DB-E4CE-1FF952550618}"/>
              </a:ext>
            </a:extLst>
          </p:cNvPr>
          <p:cNvSpPr txBox="1"/>
          <p:nvPr/>
        </p:nvSpPr>
        <p:spPr>
          <a:xfrm>
            <a:off x="7269840" y="2522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제 4지역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C8920-3D6C-A582-8E31-886006EE5025}"/>
              </a:ext>
            </a:extLst>
          </p:cNvPr>
          <p:cNvSpPr txBox="1"/>
          <p:nvPr/>
        </p:nvSpPr>
        <p:spPr>
          <a:xfrm>
            <a:off x="10174067" y="25220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전세계</a:t>
            </a:r>
          </a:p>
        </p:txBody>
      </p:sp>
      <p:pic>
        <p:nvPicPr>
          <p:cNvPr id="13" name="그림 13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7314B107-9288-7441-2320-E3548F5F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3622898"/>
            <a:ext cx="2283125" cy="2156997"/>
          </a:xfrm>
          <a:prstGeom prst="rect">
            <a:avLst/>
          </a:prstGeom>
        </p:spPr>
      </p:pic>
      <p:pic>
        <p:nvPicPr>
          <p:cNvPr id="14" name="그림 14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64606FE5-5B3B-D3E4-76EF-C5AAD973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5" y="3522257"/>
            <a:ext cx="2297502" cy="2171375"/>
          </a:xfrm>
          <a:prstGeom prst="rect">
            <a:avLst/>
          </a:prstGeom>
        </p:spPr>
      </p:pic>
      <p:pic>
        <p:nvPicPr>
          <p:cNvPr id="15" name="그림 15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94EE0B33-B6BA-D3AB-ACA1-A0323D3E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382" y="3521454"/>
            <a:ext cx="2311880" cy="2172978"/>
          </a:xfrm>
          <a:prstGeom prst="rect">
            <a:avLst/>
          </a:prstGeom>
        </p:spPr>
      </p:pic>
      <p:pic>
        <p:nvPicPr>
          <p:cNvPr id="16" name="그림 16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71242EF7-C647-5E2D-DF1C-5CC84668E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476" y="3602393"/>
            <a:ext cx="2311879" cy="2097363"/>
          </a:xfrm>
          <a:prstGeom prst="rect">
            <a:avLst/>
          </a:prstGeom>
        </p:spPr>
      </p:pic>
      <p:pic>
        <p:nvPicPr>
          <p:cNvPr id="17" name="그림 17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1FF47D9E-87DD-9420-AC35-6E731B0E2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022" y="3371361"/>
            <a:ext cx="2383767" cy="23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3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347FC-DA03-7F1F-4ACA-3E6CE4E5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latin typeface="Malgun Gothic"/>
                <a:ea typeface="Malgun Gothic"/>
              </a:rPr>
              <a:t>1990년</a:t>
            </a:r>
            <a:r>
              <a:rPr lang="en-US" dirty="0">
                <a:latin typeface="Malgun Gothic"/>
                <a:ea typeface="+mj-lt"/>
              </a:rPr>
              <a:t>~</a:t>
            </a:r>
            <a:r>
              <a:rPr lang="ko-KR" dirty="0">
                <a:latin typeface="Malgun Gothic"/>
                <a:ea typeface="Malgun Gothic"/>
              </a:rPr>
              <a:t> 2015년 </a:t>
            </a:r>
            <a:r>
              <a:rPr lang="ko-KR" altLang="en-US" dirty="0">
                <a:latin typeface="Malgun Gothic"/>
                <a:ea typeface="Malgun Gothic"/>
              </a:rPr>
              <a:t>게임 장르별 </a:t>
            </a:r>
            <a:r>
              <a:rPr lang="ko-KR" altLang="en-US" dirty="0" err="1">
                <a:latin typeface="Malgun Gothic"/>
                <a:ea typeface="Malgun Gothic"/>
              </a:rPr>
              <a:t>출시량</a:t>
            </a:r>
            <a:r>
              <a:rPr lang="ko-KR" altLang="en-US" dirty="0">
                <a:latin typeface="Malgun Gothic"/>
                <a:ea typeface="Malgun Gothic"/>
              </a:rPr>
              <a:t>(트렌드 추론)</a:t>
            </a:r>
          </a:p>
        </p:txBody>
      </p:sp>
      <p:pic>
        <p:nvPicPr>
          <p:cNvPr id="4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06169BFF-ED9D-3764-18D9-20C98FA17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782" y="2084418"/>
            <a:ext cx="5108813" cy="3891263"/>
          </a:xfrm>
        </p:spPr>
      </p:pic>
      <p:pic>
        <p:nvPicPr>
          <p:cNvPr id="5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876D1047-7608-5CFA-E1E8-FBFAB8D4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62" y="1983204"/>
            <a:ext cx="5359878" cy="41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6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73E3599-B049-F7D7-6DF5-158DF3A3AF0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dirty="0">
                <a:latin typeface="Malgun Gothic"/>
                <a:ea typeface="Malgun Gothic"/>
              </a:rPr>
              <a:t>1990년</a:t>
            </a:r>
            <a:r>
              <a:rPr lang="en-US" dirty="0">
                <a:latin typeface="Malgun Gothic"/>
                <a:ea typeface="+mj-lt"/>
              </a:rPr>
              <a:t>~</a:t>
            </a:r>
            <a:r>
              <a:rPr lang="ko-KR" dirty="0">
                <a:latin typeface="Malgun Gothic"/>
                <a:ea typeface="Malgun Gothic"/>
              </a:rPr>
              <a:t> 2015년 </a:t>
            </a:r>
            <a:r>
              <a:rPr lang="ko-KR" altLang="en-US" dirty="0">
                <a:latin typeface="Malgun Gothic"/>
                <a:ea typeface="Malgun Gothic"/>
              </a:rPr>
              <a:t>게임 장르별 </a:t>
            </a:r>
            <a:r>
              <a:rPr lang="ko-KR" altLang="en-US" dirty="0" err="1">
                <a:latin typeface="Malgun Gothic"/>
                <a:ea typeface="Malgun Gothic"/>
              </a:rPr>
              <a:t>출시량</a:t>
            </a:r>
            <a:r>
              <a:rPr lang="ko-KR" altLang="en-US" dirty="0">
                <a:latin typeface="Malgun Gothic"/>
                <a:ea typeface="Malgun Gothic"/>
              </a:rPr>
              <a:t>(점유율)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2F7E1-04D4-4F2D-B452-E76869993793}"/>
              </a:ext>
            </a:extLst>
          </p:cNvPr>
          <p:cNvSpPr txBox="1"/>
          <p:nvPr/>
        </p:nvSpPr>
        <p:spPr>
          <a:xfrm>
            <a:off x="986935" y="2522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미국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1897F-1F7F-63CF-EE49-8AACFA17E1D2}"/>
              </a:ext>
            </a:extLst>
          </p:cNvPr>
          <p:cNvSpPr txBox="1"/>
          <p:nvPr/>
        </p:nvSpPr>
        <p:spPr>
          <a:xfrm>
            <a:off x="3517350" y="2522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유럽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71D7A-C8B3-A5B2-3D9C-DC9BEBE884D8}"/>
              </a:ext>
            </a:extLst>
          </p:cNvPr>
          <p:cNvSpPr txBox="1"/>
          <p:nvPr/>
        </p:nvSpPr>
        <p:spPr>
          <a:xfrm>
            <a:off x="6924784" y="2522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일본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B85DD-57E7-76DD-06C0-483F1D49E512}"/>
              </a:ext>
            </a:extLst>
          </p:cNvPr>
          <p:cNvSpPr txBox="1"/>
          <p:nvPr/>
        </p:nvSpPr>
        <p:spPr>
          <a:xfrm>
            <a:off x="9656482" y="2522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제 4지역</a:t>
            </a:r>
          </a:p>
        </p:txBody>
      </p:sp>
      <p:pic>
        <p:nvPicPr>
          <p:cNvPr id="14" name="그림 14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1C4EB779-8FDC-F186-C91A-279428E3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3501500"/>
            <a:ext cx="2743200" cy="2615453"/>
          </a:xfrm>
          <a:prstGeom prst="rect">
            <a:avLst/>
          </a:prstGeom>
        </p:spPr>
      </p:pic>
      <p:pic>
        <p:nvPicPr>
          <p:cNvPr id="15" name="그림 15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395E2E07-BCFC-79F5-FC32-90B2C7E8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47" y="3582623"/>
            <a:ext cx="2743200" cy="2654490"/>
          </a:xfrm>
          <a:prstGeom prst="rect">
            <a:avLst/>
          </a:prstGeom>
        </p:spPr>
      </p:pic>
      <p:pic>
        <p:nvPicPr>
          <p:cNvPr id="16" name="그림 16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A2BFD24E-7C8C-FFA3-D2DB-CC38BE62A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608" y="3588016"/>
            <a:ext cx="2743200" cy="2528684"/>
          </a:xfrm>
          <a:prstGeom prst="rect">
            <a:avLst/>
          </a:prstGeom>
        </p:spPr>
      </p:pic>
      <p:pic>
        <p:nvPicPr>
          <p:cNvPr id="17" name="그림 17" descr="차트, 파이 차트이(가) 표시된 사진&#10;&#10;자동 생성된 설명">
            <a:extLst>
              <a:ext uri="{FF2B5EF4-FFF2-40B4-BE49-F238E27FC236}">
                <a16:creationId xmlns:a16="http://schemas.microsoft.com/office/drawing/2014/main" id="{6A154E77-E584-313A-8330-904E091D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438" y="3424413"/>
            <a:ext cx="2743200" cy="25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7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23E3-A023-CF37-E40A-96DDD9BC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게임 트렌드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79C6A3-0B34-C8F5-7B97-A2011051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7" y="15237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트렌드 지수= (</a:t>
            </a:r>
            <a:r>
              <a:rPr lang="ko-KR" altLang="en-US" dirty="0" err="1">
                <a:ea typeface="맑은 고딕"/>
              </a:rPr>
              <a:t>Max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)-</a:t>
            </a:r>
            <a:r>
              <a:rPr lang="ko-KR" altLang="en-US" dirty="0" err="1">
                <a:ea typeface="맑은 고딕"/>
              </a:rPr>
              <a:t>Mean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))/</a:t>
            </a:r>
            <a:r>
              <a:rPr lang="ko-KR" altLang="en-US" dirty="0" err="1">
                <a:ea typeface="맑은 고딕"/>
              </a:rPr>
              <a:t>Std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)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dirty="0" err="1">
                <a:latin typeface="Malgun Gothic"/>
                <a:ea typeface="Malgun Gothic"/>
              </a:rPr>
              <a:t>Max</a:t>
            </a:r>
            <a:r>
              <a:rPr lang="ko-KR" dirty="0">
                <a:latin typeface="Malgun Gothic"/>
                <a:ea typeface="Malgun Gothic"/>
              </a:rPr>
              <a:t>(</a:t>
            </a:r>
            <a:r>
              <a:rPr lang="ko-KR" dirty="0" err="1">
                <a:latin typeface="Malgun Gothic"/>
                <a:ea typeface="Malgun Gothic"/>
              </a:rPr>
              <a:t>X</a:t>
            </a:r>
            <a:r>
              <a:rPr lang="en-US" altLang="ko-KR" dirty="0">
                <a:latin typeface="Malgun Gothic"/>
                <a:ea typeface="Malgun Gothic"/>
              </a:rPr>
              <a:t>): </a:t>
            </a:r>
            <a:r>
              <a:rPr lang="en-US" dirty="0" err="1">
                <a:ea typeface="+mn-lt"/>
                <a:cs typeface="+mn-lt"/>
              </a:rPr>
              <a:t>해당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연도의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가장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높은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출시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점유율을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가진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게임의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장르의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점유율</a:t>
            </a:r>
            <a:endParaRPr lang="ko-KR" altLang="en-US" dirty="0" err="1">
              <a:latin typeface="맑은 고딕" panose="020F0502020204030204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Malgun Gothic"/>
              </a:rPr>
              <a:t>Mean(X): </a:t>
            </a:r>
            <a:r>
              <a:rPr lang="en-US" dirty="0" err="1">
                <a:ea typeface="+mn-lt"/>
                <a:cs typeface="+mn-lt"/>
              </a:rPr>
              <a:t>해당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연도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게임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출시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점유율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평균값</a:t>
            </a:r>
            <a:endParaRPr lang="ko-KR" dirty="0" err="1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en-US" altLang="ko-KR" dirty="0">
                <a:latin typeface="Malgun Gothic"/>
                <a:ea typeface="Malgun Gothic"/>
              </a:rPr>
              <a:t>Std(X): </a:t>
            </a:r>
            <a:r>
              <a:rPr lang="en-US" dirty="0" err="1">
                <a:ea typeface="+mn-lt"/>
                <a:cs typeface="+mn-lt"/>
              </a:rPr>
              <a:t>해당년도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점유율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표준편차</a:t>
            </a:r>
            <a:endParaRPr lang="en-US" altLang="ko-KR" dirty="0" err="1">
              <a:latin typeface="Malgun Gothic"/>
              <a:ea typeface="Malgun Gothic"/>
            </a:endParaRPr>
          </a:p>
          <a:p>
            <a:endParaRPr lang="ko-KR" altLang="en-US" dirty="0">
              <a:ea typeface="맑은 고딕"/>
            </a:endParaRPr>
          </a:p>
          <a:p>
            <a:endParaRPr lang="ko-KR" dirty="0">
              <a:ea typeface="맑은 고딕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0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88E23-95E6-471F-5C0B-28F3492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313" y="379502"/>
            <a:ext cx="10515600" cy="1325563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연도별 게임의 트렌드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6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422556C0-9903-CA4A-38DC-F7389383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0" y="1230624"/>
            <a:ext cx="8091576" cy="54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1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Vgames Data Analysis for game development</vt:lpstr>
      <vt:lpstr>데이터 분석의 목표</vt:lpstr>
      <vt:lpstr>게임 개발과 플랫폼</vt:lpstr>
      <vt:lpstr>게임의 인기도 </vt:lpstr>
      <vt:lpstr>1990년~ 2015년 가장 인기 있는 게임 </vt:lpstr>
      <vt:lpstr>1990년~ 2015년 게임 장르별 출시량(트렌드 추론)</vt:lpstr>
      <vt:lpstr>PowerPoint 프레젠테이션</vt:lpstr>
      <vt:lpstr>게임 트렌드 </vt:lpstr>
      <vt:lpstr>연도별 게임의 트렌드 </vt:lpstr>
      <vt:lpstr>26년 주기 게임의 트렌드 </vt:lpstr>
      <vt:lpstr>Conclusion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223</cp:revision>
  <dcterms:created xsi:type="dcterms:W3CDTF">2023-03-13T08:18:42Z</dcterms:created>
  <dcterms:modified xsi:type="dcterms:W3CDTF">2023-03-16T11:54:39Z</dcterms:modified>
</cp:coreProperties>
</file>