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8AAC42-BABB-430B-BD8B-BB991B5AC050}" v="31" dt="2023-06-22T03:12:03.2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4660"/>
  </p:normalViewPr>
  <p:slideViewPr>
    <p:cSldViewPr snapToGrid="0">
      <p:cViewPr varScale="1">
        <p:scale>
          <a:sx n="69" d="100"/>
          <a:sy n="69" d="100"/>
        </p:scale>
        <p:origin x="6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Seo Park" userId="df37779c414422fe" providerId="LiveId" clId="{FB8AAC42-BABB-430B-BD8B-BB991B5AC050}"/>
    <pc:docChg chg="modSld">
      <pc:chgData name="JunSeo Park" userId="df37779c414422fe" providerId="LiveId" clId="{FB8AAC42-BABB-430B-BD8B-BB991B5AC050}" dt="2023-06-22T03:12:03.234" v="406" actId="20577"/>
      <pc:docMkLst>
        <pc:docMk/>
      </pc:docMkLst>
      <pc:sldChg chg="modSp mod">
        <pc:chgData name="JunSeo Park" userId="df37779c414422fe" providerId="LiveId" clId="{FB8AAC42-BABB-430B-BD8B-BB991B5AC050}" dt="2023-06-22T02:18:02.015" v="47" actId="1076"/>
        <pc:sldMkLst>
          <pc:docMk/>
          <pc:sldMk cId="1614996085" sldId="257"/>
        </pc:sldMkLst>
        <pc:spChg chg="mod">
          <ac:chgData name="JunSeo Park" userId="df37779c414422fe" providerId="LiveId" clId="{FB8AAC42-BABB-430B-BD8B-BB991B5AC050}" dt="2023-06-22T02:18:02.015" v="47" actId="1076"/>
          <ac:spMkLst>
            <pc:docMk/>
            <pc:sldMk cId="1614996085" sldId="257"/>
            <ac:spMk id="2" creationId="{E221C353-3021-1727-90CF-64F81EBF1010}"/>
          </ac:spMkLst>
        </pc:spChg>
      </pc:sldChg>
      <pc:sldChg chg="modSp mod">
        <pc:chgData name="JunSeo Park" userId="df37779c414422fe" providerId="LiveId" clId="{FB8AAC42-BABB-430B-BD8B-BB991B5AC050}" dt="2023-06-22T03:12:03.234" v="406" actId="20577"/>
        <pc:sldMkLst>
          <pc:docMk/>
          <pc:sldMk cId="2224721299" sldId="264"/>
        </pc:sldMkLst>
        <pc:spChg chg="mod">
          <ac:chgData name="JunSeo Park" userId="df37779c414422fe" providerId="LiveId" clId="{FB8AAC42-BABB-430B-BD8B-BB991B5AC050}" dt="2023-06-22T03:12:03.234" v="406" actId="20577"/>
          <ac:spMkLst>
            <pc:docMk/>
            <pc:sldMk cId="2224721299" sldId="264"/>
            <ac:spMk id="3" creationId="{EDAC8872-707F-1FAD-B9F5-90D5B77D5B9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6/21/2023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8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06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1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4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9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2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6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38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6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38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21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6/21/2023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0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4400" b="0" kern="1200" spc="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Font typeface="System Font Regular"/>
        <a:buChar char="–"/>
        <a:defRPr sz="2400" b="0" i="0" kern="1200" spc="3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–"/>
        <a:defRPr sz="2000" b="0" i="0" kern="1200" spc="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–"/>
        <a:defRPr sz="1800" b="0" i="0" kern="1200" spc="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–"/>
        <a:defRPr sz="1600" b="0" i="0" kern="1200" spc="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–"/>
        <a:defRPr sz="1600" b="0" i="0" kern="1200" spc="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ookerstudio.google.com/reporting/55e53f2f-84bc-4d66-8f69-e8d075155eb5/page/5AgU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5000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27A3ED-3CF0-7153-5971-ABC0B6562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2614" y="1625608"/>
            <a:ext cx="4655719" cy="2722164"/>
          </a:xfrm>
        </p:spPr>
        <p:txBody>
          <a:bodyPr>
            <a:normAutofit/>
          </a:bodyPr>
          <a:lstStyle/>
          <a:p>
            <a:pPr>
              <a:lnSpc>
                <a:spcPct val="104000"/>
              </a:lnSpc>
            </a:pPr>
            <a:r>
              <a:rPr lang="en-US" sz="3800" dirty="0"/>
              <a:t>World Rally Championship (WRC) driver </a:t>
            </a:r>
            <a:r>
              <a:rPr lang="ko-KR" altLang="en-US" sz="3800" dirty="0"/>
              <a:t>순위 예측 서비스</a:t>
            </a:r>
            <a:endParaRPr lang="en-US" sz="3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A3E9DE-2DCF-AAED-6454-78A078D62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2614" y="4466845"/>
            <a:ext cx="4655719" cy="882904"/>
          </a:xfrm>
        </p:spPr>
        <p:txBody>
          <a:bodyPr>
            <a:normAutofit/>
          </a:bodyPr>
          <a:lstStyle/>
          <a:p>
            <a:r>
              <a:rPr lang="ko-KR" altLang="en-US" dirty="0"/>
              <a:t>박준서</a:t>
            </a:r>
            <a:endParaRPr lang="en-US" dirty="0"/>
          </a:p>
        </p:txBody>
      </p:sp>
      <p:pic>
        <p:nvPicPr>
          <p:cNvPr id="1026" name="Picture 2" descr="Codemasters' WRC 23 Lets You Build Your Own Rally Car - Insider Gaming">
            <a:extLst>
              <a:ext uri="{FF2B5EF4-FFF2-40B4-BE49-F238E27FC236}">
                <a16:creationId xmlns:a16="http://schemas.microsoft.com/office/drawing/2014/main" id="{2616DB7D-5E49-6722-6942-0C9D436FCA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12" r="9163"/>
          <a:stretch/>
        </p:blipFill>
        <p:spPr bwMode="auto">
          <a:xfrm>
            <a:off x="20" y="10"/>
            <a:ext cx="603803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Cross 1032">
            <a:extLst>
              <a:ext uri="{FF2B5EF4-FFF2-40B4-BE49-F238E27FC236}">
                <a16:creationId xmlns:a16="http://schemas.microsoft.com/office/drawing/2014/main" id="{12E8ED90-6D42-AE40-963A-3924EE207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30625" y="562356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77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Cross 2056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221C353-3021-1727-90CF-64F81EBF1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739" y="856896"/>
            <a:ext cx="7423679" cy="144655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WRC</a:t>
            </a:r>
            <a:r>
              <a:rPr lang="ko-KR" altLang="en-US" dirty="0"/>
              <a:t> 순위 예측 서비스 의의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FCDD5C-9046-768D-7004-11FD1242B119}"/>
              </a:ext>
            </a:extLst>
          </p:cNvPr>
          <p:cNvSpPr txBox="1"/>
          <p:nvPr/>
        </p:nvSpPr>
        <p:spPr>
          <a:xfrm>
            <a:off x="1254692" y="3160342"/>
            <a:ext cx="688672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Aft>
                <a:spcPts val="600"/>
              </a:spcAft>
              <a:buFont typeface="System Font Regular"/>
              <a:buChar char="–"/>
            </a:pPr>
            <a:r>
              <a:rPr lang="ko-KR" altLang="en-US" dirty="0"/>
              <a:t>상위권 순위 경쟁 치열</a:t>
            </a:r>
            <a:r>
              <a:rPr lang="en-US" altLang="ko-KR" dirty="0"/>
              <a:t>.</a:t>
            </a:r>
          </a:p>
          <a:p>
            <a:pPr indent="-228600">
              <a:spcAft>
                <a:spcPts val="600"/>
              </a:spcAft>
              <a:buFont typeface="System Font Regular"/>
              <a:buChar char="–"/>
            </a:pPr>
            <a:endParaRPr lang="en-US" dirty="0"/>
          </a:p>
          <a:p>
            <a:pPr indent="-228600">
              <a:spcAft>
                <a:spcPts val="600"/>
              </a:spcAft>
              <a:buFont typeface="System Font Regular"/>
              <a:buChar char="–"/>
            </a:pPr>
            <a:r>
              <a:rPr lang="ko-KR" altLang="en-US" dirty="0"/>
              <a:t>하이 리스크 하이 리턴</a:t>
            </a:r>
            <a:r>
              <a:rPr lang="en-US" altLang="ko-KR" dirty="0"/>
              <a:t>.</a:t>
            </a:r>
          </a:p>
          <a:p>
            <a:pPr indent="-228600">
              <a:spcAft>
                <a:spcPts val="600"/>
              </a:spcAft>
              <a:buFont typeface="System Font Regular"/>
              <a:buChar char="–"/>
            </a:pPr>
            <a:endParaRPr lang="en-US" dirty="0"/>
          </a:p>
          <a:p>
            <a:pPr indent="-228600">
              <a:spcAft>
                <a:spcPts val="600"/>
              </a:spcAft>
              <a:buFont typeface="System Font Regular"/>
              <a:buChar char="–"/>
            </a:pPr>
            <a:r>
              <a:rPr lang="ko-KR" altLang="en-US" dirty="0"/>
              <a:t>순위와 관계없이 높은 리타이어 가능성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2050" name="Picture 2" descr="속보] 현대 WRC 드라이버 크레이그 브린, 사고로 사망 - 포텐 터짐 최신순 - 에펨코리아">
            <a:extLst>
              <a:ext uri="{FF2B5EF4-FFF2-40B4-BE49-F238E27FC236}">
                <a16:creationId xmlns:a16="http://schemas.microsoft.com/office/drawing/2014/main" id="{0C9DFDC9-0E02-0494-9588-FFE61E3B95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66314" y="1497220"/>
            <a:ext cx="2311248" cy="412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996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CE3D08-CE6D-E9DB-1434-C71DEF973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1316" y="1204721"/>
            <a:ext cx="7857015" cy="1446550"/>
          </a:xfrm>
        </p:spPr>
        <p:txBody>
          <a:bodyPr>
            <a:normAutofit/>
          </a:bodyPr>
          <a:lstStyle/>
          <a:p>
            <a:r>
              <a:rPr lang="ko-KR" altLang="en-US" dirty="0"/>
              <a:t>발표 순서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EBE876-A397-3CD2-8B7E-FDD1CA49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1317" y="2900516"/>
            <a:ext cx="7857015" cy="2979707"/>
          </a:xfrm>
        </p:spPr>
        <p:txBody>
          <a:bodyPr>
            <a:normAutofit/>
          </a:bodyPr>
          <a:lstStyle/>
          <a:p>
            <a:pPr>
              <a:lnSpc>
                <a:spcPct val="104000"/>
              </a:lnSpc>
            </a:pPr>
            <a:r>
              <a:rPr lang="ko-KR" altLang="en-US" sz="2200" dirty="0"/>
              <a:t>데이터 추출 및 적재 과정</a:t>
            </a:r>
            <a:endParaRPr lang="en-US" altLang="ko-KR" sz="2200" dirty="0"/>
          </a:p>
          <a:p>
            <a:pPr>
              <a:lnSpc>
                <a:spcPct val="104000"/>
              </a:lnSpc>
            </a:pPr>
            <a:r>
              <a:rPr lang="ko-KR" altLang="en-US" sz="2200" dirty="0"/>
              <a:t>대시보드를 통한 </a:t>
            </a:r>
            <a:r>
              <a:rPr lang="en-US" altLang="ko-KR" sz="2200" dirty="0"/>
              <a:t>EDA</a:t>
            </a:r>
          </a:p>
          <a:p>
            <a:pPr>
              <a:lnSpc>
                <a:spcPct val="104000"/>
              </a:lnSpc>
            </a:pPr>
            <a:r>
              <a:rPr lang="ko-KR" altLang="en-US" sz="2200" dirty="0"/>
              <a:t>모델 구축 및 성능</a:t>
            </a:r>
            <a:endParaRPr lang="en-US" altLang="ko-KR" sz="2200" dirty="0"/>
          </a:p>
          <a:p>
            <a:pPr>
              <a:lnSpc>
                <a:spcPct val="104000"/>
              </a:lnSpc>
            </a:pPr>
            <a:r>
              <a:rPr lang="en-US" sz="2200" dirty="0"/>
              <a:t>API </a:t>
            </a:r>
            <a:r>
              <a:rPr lang="ko-KR" altLang="en-US" sz="2200" dirty="0"/>
              <a:t>구축</a:t>
            </a:r>
            <a:endParaRPr lang="en-US" altLang="ko-KR" sz="2200" dirty="0"/>
          </a:p>
          <a:p>
            <a:pPr>
              <a:lnSpc>
                <a:spcPct val="104000"/>
              </a:lnSpc>
            </a:pPr>
            <a:r>
              <a:rPr lang="ko-KR" altLang="en-US" sz="2200" dirty="0"/>
              <a:t>서비스 시연</a:t>
            </a:r>
            <a:endParaRPr lang="en-US" altLang="ko-KR" sz="2200" dirty="0"/>
          </a:p>
          <a:p>
            <a:pPr>
              <a:lnSpc>
                <a:spcPct val="104000"/>
              </a:lnSpc>
            </a:pPr>
            <a:r>
              <a:rPr lang="ko-KR" altLang="en-US" sz="2200" dirty="0"/>
              <a:t>프로젝트 회고</a:t>
            </a:r>
            <a:endParaRPr lang="en-US" altLang="ko-KR" sz="2200" dirty="0"/>
          </a:p>
          <a:p>
            <a:pPr>
              <a:lnSpc>
                <a:spcPct val="104000"/>
              </a:lnSpc>
            </a:pPr>
            <a:endParaRPr lang="en-US" sz="2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10EA52-8D85-ED4E-9B4F-4D5E1BE16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E66CC1C4-3013-CB4A-8BF8-FDFE9B8E4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14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8C79D-8049-CCE3-6DCD-799F83C2E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52" y="356420"/>
            <a:ext cx="8267296" cy="1446550"/>
          </a:xfrm>
        </p:spPr>
        <p:txBody>
          <a:bodyPr/>
          <a:lstStyle/>
          <a:p>
            <a:r>
              <a:rPr lang="ko-KR" altLang="en-US" sz="4400" dirty="0"/>
              <a:t>데이터 추출 및 적재 과정</a:t>
            </a:r>
            <a:br>
              <a:rPr lang="en-US" altLang="ko-KR" sz="4400" dirty="0"/>
            </a:br>
            <a:endParaRPr 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68A211F-A324-1D25-7954-A16D04D62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513" y="1756269"/>
            <a:ext cx="1806066" cy="1092040"/>
          </a:xfrm>
          <a:prstGeom prst="rect">
            <a:avLst/>
          </a:prstGeom>
        </p:spPr>
      </p:pic>
      <p:pic>
        <p:nvPicPr>
          <p:cNvPr id="3076" name="Picture 4" descr="Web automation with Selenium and Python - LogRocket Blog">
            <a:extLst>
              <a:ext uri="{FF2B5EF4-FFF2-40B4-BE49-F238E27FC236}">
                <a16:creationId xmlns:a16="http://schemas.microsoft.com/office/drawing/2014/main" id="{68F2EE4B-6C2F-01FB-9FC1-85AD4A3D7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077" y="3180500"/>
            <a:ext cx="1636939" cy="1092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elf-service Business Intelligence for PostgreSQL - Holistics |  Self-service BI Platform">
            <a:extLst>
              <a:ext uri="{FF2B5EF4-FFF2-40B4-BE49-F238E27FC236}">
                <a16:creationId xmlns:a16="http://schemas.microsoft.com/office/drawing/2014/main" id="{65486AB8-5B04-2CEF-FF02-8936A2B67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801" y="5294085"/>
            <a:ext cx="1510551" cy="113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ow to run your computer as a local server (windows)">
            <a:extLst>
              <a:ext uri="{FF2B5EF4-FFF2-40B4-BE49-F238E27FC236}">
                <a16:creationId xmlns:a16="http://schemas.microsoft.com/office/drawing/2014/main" id="{FFC78ED0-730B-FFCB-A8DE-D8FEB677F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508" y="5103086"/>
            <a:ext cx="1510551" cy="151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A7A36C80-E36D-B37C-E23B-8264021CF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3057" y="1342663"/>
            <a:ext cx="5076902" cy="5405378"/>
          </a:xfrm>
        </p:spPr>
        <p:txBody>
          <a:bodyPr/>
          <a:lstStyle/>
          <a:p>
            <a:r>
              <a:rPr lang="en-US" dirty="0"/>
              <a:t>World Rally Championship </a:t>
            </a:r>
            <a:r>
              <a:rPr lang="ko-KR" altLang="en-US" dirty="0"/>
              <a:t>공식 홈페이지에서 </a:t>
            </a:r>
            <a:r>
              <a:rPr lang="en-US" altLang="ko-KR" dirty="0"/>
              <a:t>2001-2022</a:t>
            </a:r>
            <a:r>
              <a:rPr lang="ko-KR" altLang="en-US" dirty="0"/>
              <a:t>년 사이의 최종 순위 테이블을 </a:t>
            </a:r>
            <a:r>
              <a:rPr lang="ko-KR" altLang="en-US" dirty="0" err="1"/>
              <a:t>셀레니움</a:t>
            </a:r>
            <a:r>
              <a:rPr lang="ko-KR" altLang="en-US" dirty="0"/>
              <a:t> 모듈을 통해 </a:t>
            </a:r>
            <a:r>
              <a:rPr lang="ko-KR" altLang="en-US" dirty="0" err="1"/>
              <a:t>스크랩핑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/>
              <a:t>스크랩핑한</a:t>
            </a:r>
            <a:r>
              <a:rPr lang="ko-KR" altLang="en-US" dirty="0"/>
              <a:t> 데이터를 다듬어 로컬 </a:t>
            </a:r>
            <a:r>
              <a:rPr lang="en-US" altLang="ko-KR" dirty="0"/>
              <a:t>PostgreSQL </a:t>
            </a:r>
            <a:r>
              <a:rPr lang="ko-KR" altLang="en-US" dirty="0"/>
              <a:t>서버에 저장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3B100F23-44DE-D9BD-8901-A71B4D3D1D24}"/>
              </a:ext>
            </a:extLst>
          </p:cNvPr>
          <p:cNvSpPr/>
          <p:nvPr/>
        </p:nvSpPr>
        <p:spPr>
          <a:xfrm>
            <a:off x="2801073" y="4433104"/>
            <a:ext cx="659757" cy="52086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68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71081-FA68-2200-8E31-3F0C705E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821263"/>
            <a:ext cx="8267296" cy="1446550"/>
          </a:xfrm>
        </p:spPr>
        <p:txBody>
          <a:bodyPr/>
          <a:lstStyle/>
          <a:p>
            <a:r>
              <a:rPr lang="ko-KR" altLang="en-US" sz="4400" dirty="0"/>
              <a:t>대시보드를 통한 </a:t>
            </a:r>
            <a:r>
              <a:rPr lang="en-US" altLang="ko-KR" sz="4400" dirty="0"/>
              <a:t>EDA</a:t>
            </a:r>
            <a:br>
              <a:rPr lang="en-US" altLang="ko-KR" sz="4400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416A56-7387-5127-A0B3-EA8B07AB2EDF}"/>
              </a:ext>
            </a:extLst>
          </p:cNvPr>
          <p:cNvSpPr txBox="1"/>
          <p:nvPr/>
        </p:nvSpPr>
        <p:spPr>
          <a:xfrm>
            <a:off x="431158" y="2109486"/>
            <a:ext cx="8805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https://lookerstudio.google.com/reporting/55e53f2f-84bc-4d66-8f69-e8d075155eb5/page/5AgUD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431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28A8ED-41D3-777E-66A7-B32D0EBCB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394" y="633658"/>
            <a:ext cx="8267296" cy="1446550"/>
          </a:xfrm>
        </p:spPr>
        <p:txBody>
          <a:bodyPr/>
          <a:lstStyle/>
          <a:p>
            <a:r>
              <a:rPr lang="ko-KR" altLang="en-US" sz="4400" dirty="0"/>
              <a:t>모델 구축 및 성능</a:t>
            </a:r>
            <a:br>
              <a:rPr lang="en-US" altLang="ko-KR" sz="4400" dirty="0"/>
            </a:br>
            <a:endParaRPr lang="en-US" dirty="0"/>
          </a:p>
        </p:txBody>
      </p:sp>
      <p:pic>
        <p:nvPicPr>
          <p:cNvPr id="4" name="Picture 14" descr="pandas (software) - Wikipedia">
            <a:extLst>
              <a:ext uri="{FF2B5EF4-FFF2-40B4-BE49-F238E27FC236}">
                <a16:creationId xmlns:a16="http://schemas.microsoft.com/office/drawing/2014/main" id="{119AB754-E5B9-CE11-6593-20A9CF769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305" y="2037511"/>
            <a:ext cx="1838506" cy="74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ow to run your computer as a local server (windows)">
            <a:extLst>
              <a:ext uri="{FF2B5EF4-FFF2-40B4-BE49-F238E27FC236}">
                <a16:creationId xmlns:a16="http://schemas.microsoft.com/office/drawing/2014/main" id="{02BFC25E-B273-C3D4-3EBE-DF97B6001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62" y="3081525"/>
            <a:ext cx="1882894" cy="188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Self-service Business Intelligence for PostgreSQL - Holistics |  Self-service BI Platform">
            <a:extLst>
              <a:ext uri="{FF2B5EF4-FFF2-40B4-BE49-F238E27FC236}">
                <a16:creationId xmlns:a16="http://schemas.microsoft.com/office/drawing/2014/main" id="{A0408F82-7CFA-9483-DB1F-54AC2156D4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28" y="1851635"/>
            <a:ext cx="1485136" cy="111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Training and Serving ML models with tf.keras — The TensorFlow Blog">
            <a:extLst>
              <a:ext uri="{FF2B5EF4-FFF2-40B4-BE49-F238E27FC236}">
                <a16:creationId xmlns:a16="http://schemas.microsoft.com/office/drawing/2014/main" id="{D48D0C72-49A0-6C19-493A-A8EA3712C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117" y="2737877"/>
            <a:ext cx="2580883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Types of Machine Learning Models Explained - MATLAB &amp; Simulink">
            <a:extLst>
              <a:ext uri="{FF2B5EF4-FFF2-40B4-BE49-F238E27FC236}">
                <a16:creationId xmlns:a16="http://schemas.microsoft.com/office/drawing/2014/main" id="{F02C8D13-7841-A839-2156-00B152925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668" y="4805507"/>
            <a:ext cx="1041591" cy="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2ECCDDAC-F3AB-940E-6B30-0D25AEECCCD2}"/>
              </a:ext>
            </a:extLst>
          </p:cNvPr>
          <p:cNvSpPr/>
          <p:nvPr/>
        </p:nvSpPr>
        <p:spPr>
          <a:xfrm>
            <a:off x="2627453" y="2898990"/>
            <a:ext cx="702469" cy="3650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3A4EACE-2F60-EF4C-3B43-807CAFD85DD7}"/>
              </a:ext>
            </a:extLst>
          </p:cNvPr>
          <p:cNvCxnSpPr/>
          <p:nvPr/>
        </p:nvCxnSpPr>
        <p:spPr>
          <a:xfrm>
            <a:off x="4731463" y="4022972"/>
            <a:ext cx="0" cy="48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79D21E6-FA28-CBDA-51EC-9496DC70C855}"/>
              </a:ext>
            </a:extLst>
          </p:cNvPr>
          <p:cNvSpPr txBox="1"/>
          <p:nvPr/>
        </p:nvSpPr>
        <p:spPr>
          <a:xfrm>
            <a:off x="3501799" y="5735371"/>
            <a:ext cx="24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순위 예측 신경망 모델</a:t>
            </a:r>
            <a:endParaRPr lang="en-US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C10C4A91-1B63-EC22-A35C-DFE92745757B}"/>
              </a:ext>
            </a:extLst>
          </p:cNvPr>
          <p:cNvCxnSpPr>
            <a:endCxn id="5" idx="2"/>
          </p:cNvCxnSpPr>
          <p:nvPr/>
        </p:nvCxnSpPr>
        <p:spPr>
          <a:xfrm rot="10800000">
            <a:off x="1593410" y="4964419"/>
            <a:ext cx="1736513" cy="11402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내용 개체 틀 10">
            <a:extLst>
              <a:ext uri="{FF2B5EF4-FFF2-40B4-BE49-F238E27FC236}">
                <a16:creationId xmlns:a16="http://schemas.microsoft.com/office/drawing/2014/main" id="{D3B5FA1A-4B05-27F6-D20A-193F0B7ADA7F}"/>
              </a:ext>
            </a:extLst>
          </p:cNvPr>
          <p:cNvSpPr txBox="1">
            <a:spLocks/>
          </p:cNvSpPr>
          <p:nvPr/>
        </p:nvSpPr>
        <p:spPr>
          <a:xfrm>
            <a:off x="6463057" y="1342663"/>
            <a:ext cx="5076902" cy="5405378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System Font Regular"/>
              <a:buChar char="–"/>
              <a:defRPr sz="2400" b="0" i="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2000" b="0" i="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1800" b="0" i="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1600" b="0" i="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1600" b="0" i="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/>
              <a:t>로컬 </a:t>
            </a:r>
            <a:r>
              <a:rPr lang="en-US" altLang="ko-KR" sz="2200" dirty="0"/>
              <a:t>PostgreSQL </a:t>
            </a:r>
            <a:r>
              <a:rPr lang="ko-KR" altLang="en-US" sz="2200" dirty="0"/>
              <a:t>서버에 저장된 레코드 기록에서 특성 공학으로 새로운 데이터를 만들어내고 </a:t>
            </a:r>
            <a:r>
              <a:rPr lang="en-US" altLang="ko-KR" sz="2200" dirty="0"/>
              <a:t>Pandas </a:t>
            </a:r>
            <a:r>
              <a:rPr lang="ko-KR" altLang="en-US" sz="2200" dirty="0"/>
              <a:t>데이터프레임으로 변환</a:t>
            </a:r>
            <a:r>
              <a:rPr lang="en-US" altLang="ko-KR" sz="2200" dirty="0"/>
              <a:t>.(</a:t>
            </a:r>
            <a:r>
              <a:rPr lang="ko-KR" altLang="en-US" sz="2200" dirty="0"/>
              <a:t>드라이버의 평균 순위</a:t>
            </a:r>
            <a:r>
              <a:rPr lang="en-US" altLang="ko-KR" sz="2200" dirty="0"/>
              <a:t>,</a:t>
            </a:r>
            <a:r>
              <a:rPr lang="ko-KR" altLang="en-US" sz="2200" dirty="0"/>
              <a:t>순위 편차</a:t>
            </a:r>
            <a:r>
              <a:rPr lang="en-US" altLang="ko-KR" sz="2200" dirty="0"/>
              <a:t>, </a:t>
            </a:r>
            <a:r>
              <a:rPr lang="ko-KR" altLang="en-US" sz="2200" dirty="0"/>
              <a:t>최고 기록</a:t>
            </a:r>
            <a:r>
              <a:rPr lang="en-US" altLang="ko-KR" sz="2200" dirty="0"/>
              <a:t>,</a:t>
            </a:r>
            <a:r>
              <a:rPr lang="ko-KR" altLang="en-US" sz="2200" dirty="0"/>
              <a:t>이벤트 수 컬럼으로 구성</a:t>
            </a:r>
            <a:r>
              <a:rPr lang="en-US" altLang="ko-KR" sz="2200" dirty="0"/>
              <a:t>)</a:t>
            </a:r>
          </a:p>
          <a:p>
            <a:r>
              <a:rPr lang="ko-KR" altLang="en-US" sz="2200" dirty="0" err="1"/>
              <a:t>텐서플로우</a:t>
            </a:r>
            <a:r>
              <a:rPr lang="ko-KR" altLang="en-US" sz="2200" dirty="0"/>
              <a:t> </a:t>
            </a:r>
            <a:r>
              <a:rPr lang="ko-KR" altLang="en-US" sz="2200" dirty="0" err="1"/>
              <a:t>케라스의</a:t>
            </a:r>
            <a:r>
              <a:rPr lang="ko-KR" altLang="en-US" sz="2200" dirty="0"/>
              <a:t> 신경망 모듈을 이용해 은닉층이 </a:t>
            </a:r>
            <a:r>
              <a:rPr lang="en-US" altLang="ko-KR" sz="2200" dirty="0"/>
              <a:t>1</a:t>
            </a:r>
            <a:r>
              <a:rPr lang="ko-KR" altLang="en-US" sz="2200" dirty="0"/>
              <a:t>개인 신경망을 구성하여 학습</a:t>
            </a:r>
            <a:r>
              <a:rPr lang="en-US" altLang="ko-KR" sz="2200" dirty="0"/>
              <a:t>.</a:t>
            </a:r>
          </a:p>
          <a:p>
            <a:r>
              <a:rPr lang="ko-KR" altLang="en-US" sz="2200" dirty="0"/>
              <a:t>학습 정확도</a:t>
            </a:r>
            <a:r>
              <a:rPr lang="en-US" altLang="ko-KR" sz="2200" dirty="0"/>
              <a:t>:0.9569 , </a:t>
            </a:r>
            <a:r>
              <a:rPr lang="ko-KR" altLang="en-US" sz="2200" dirty="0"/>
              <a:t>테스트 정확도</a:t>
            </a:r>
            <a:r>
              <a:rPr lang="en-US" altLang="ko-KR" sz="2200" dirty="0"/>
              <a:t>: </a:t>
            </a:r>
            <a:r>
              <a:rPr lang="en-US" altLang="ko-KR" sz="2200" u="sng" dirty="0">
                <a:solidFill>
                  <a:schemeClr val="accent1"/>
                </a:solidFill>
              </a:rPr>
              <a:t>0.9453</a:t>
            </a:r>
          </a:p>
        </p:txBody>
      </p:sp>
    </p:spTree>
    <p:extLst>
      <p:ext uri="{BB962C8B-B14F-4D97-AF65-F5344CB8AC3E}">
        <p14:creationId xmlns:p14="http://schemas.microsoft.com/office/powerpoint/2010/main" val="4165829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877DB-EA39-722F-216F-FA9C244EC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웹 서비스 </a:t>
            </a:r>
            <a:r>
              <a:rPr lang="en-US" sz="4400" dirty="0"/>
              <a:t>API </a:t>
            </a:r>
            <a:r>
              <a:rPr lang="ko-KR" altLang="en-US" sz="4400" dirty="0"/>
              <a:t>구축</a:t>
            </a:r>
            <a:br>
              <a:rPr lang="en-US" altLang="ko-KR" sz="4400" dirty="0"/>
            </a:br>
            <a:endParaRPr lang="en-US" dirty="0"/>
          </a:p>
        </p:txBody>
      </p:sp>
      <p:pic>
        <p:nvPicPr>
          <p:cNvPr id="5" name="Picture 20" descr="Define HTML and CSS | Cloud2Data">
            <a:extLst>
              <a:ext uri="{FF2B5EF4-FFF2-40B4-BE49-F238E27FC236}">
                <a16:creationId xmlns:a16="http://schemas.microsoft.com/office/drawing/2014/main" id="{B8BEAC63-1067-524A-5021-BDB7FD8EF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04" y="3601148"/>
            <a:ext cx="2622665" cy="202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ow to run your computer as a local server (windows)">
            <a:extLst>
              <a:ext uri="{FF2B5EF4-FFF2-40B4-BE49-F238E27FC236}">
                <a16:creationId xmlns:a16="http://schemas.microsoft.com/office/drawing/2014/main" id="{7B07ED22-C6F5-ACDF-C17A-C9DE4B9F4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54" y="3745437"/>
            <a:ext cx="2188333" cy="2188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2" descr="Structuring a Large Production Flask Application | by Arash Soheili | Level  Up Coding">
            <a:extLst>
              <a:ext uri="{FF2B5EF4-FFF2-40B4-BE49-F238E27FC236}">
                <a16:creationId xmlns:a16="http://schemas.microsoft.com/office/drawing/2014/main" id="{A9E3B2B3-E709-D15B-E765-AAA8AE29D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58" y="2886866"/>
            <a:ext cx="1534916" cy="85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D8377A4-DFEB-5777-B147-8BD212122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3199" y="1557104"/>
            <a:ext cx="4643458" cy="2188333"/>
          </a:xfrm>
        </p:spPr>
        <p:txBody>
          <a:bodyPr/>
          <a:lstStyle/>
          <a:p>
            <a:r>
              <a:rPr lang="ko-KR" altLang="en-US" dirty="0"/>
              <a:t>플라스크를 이용하여 로컬 웹 서버</a:t>
            </a:r>
            <a:r>
              <a:rPr lang="en-US" altLang="ko-KR" dirty="0"/>
              <a:t>,</a:t>
            </a:r>
            <a:r>
              <a:rPr lang="ko-KR" altLang="en-US" dirty="0"/>
              <a:t>순위 예측</a:t>
            </a:r>
            <a:r>
              <a:rPr lang="en-US" altLang="ko-KR" dirty="0"/>
              <a:t> API </a:t>
            </a:r>
            <a:r>
              <a:rPr lang="ko-KR" altLang="en-US" dirty="0"/>
              <a:t>서비스 구축</a:t>
            </a:r>
            <a:r>
              <a:rPr lang="en-US" altLang="ko-KR" dirty="0"/>
              <a:t>.</a:t>
            </a:r>
          </a:p>
          <a:p>
            <a:r>
              <a:rPr lang="en-US" dirty="0"/>
              <a:t>HTML</a:t>
            </a:r>
            <a:r>
              <a:rPr lang="ko-KR" altLang="en-US" dirty="0"/>
              <a:t>과 </a:t>
            </a:r>
            <a:r>
              <a:rPr lang="en-US" altLang="ko-KR" dirty="0"/>
              <a:t>CSS</a:t>
            </a:r>
            <a:r>
              <a:rPr lang="ko-KR" altLang="en-US" dirty="0"/>
              <a:t>로 간단한 웹페이지 구성</a:t>
            </a:r>
            <a:r>
              <a:rPr lang="en-US" altLang="ko-KR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451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339A6-58D0-758B-A1B8-00D721513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서비스 시연</a:t>
            </a:r>
            <a:br>
              <a:rPr lang="en-US" altLang="ko-KR" sz="4400" dirty="0"/>
            </a:b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D924E0-7B05-2690-431F-99038E8DA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http://127.0.0.1:5000/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549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960A1-4A4D-B45E-7698-647C87480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프로젝트 회고</a:t>
            </a:r>
            <a:br>
              <a:rPr lang="en-US" altLang="ko-KR" sz="4400" dirty="0"/>
            </a:b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C8872-707F-1FAD-B9F5-90D5B77D5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793" y="2407488"/>
            <a:ext cx="8267296" cy="3188586"/>
          </a:xfrm>
        </p:spPr>
        <p:txBody>
          <a:bodyPr/>
          <a:lstStyle/>
          <a:p>
            <a:r>
              <a:rPr lang="ko-KR" altLang="en-US" dirty="0"/>
              <a:t>베이스 모델 구축을 하지 못한 것이 아쉬움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F1 score </a:t>
            </a:r>
            <a:r>
              <a:rPr lang="ko-KR" altLang="en-US" dirty="0"/>
              <a:t>등의 모델 평가 지표를 확인하지 못함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더 </a:t>
            </a:r>
            <a:r>
              <a:rPr lang="ko-KR" altLang="en-US" dirty="0" err="1"/>
              <a:t>가치있는</a:t>
            </a:r>
            <a:r>
              <a:rPr lang="ko-KR" altLang="en-US" dirty="0"/>
              <a:t> 서비스를 위해서는 더 복잡하고 방대한 데이터 </a:t>
            </a:r>
            <a:r>
              <a:rPr lang="ko-KR" altLang="en-US" dirty="0" err="1"/>
              <a:t>스크래핑</a:t>
            </a:r>
            <a:r>
              <a:rPr lang="ko-KR" altLang="en-US" dirty="0"/>
              <a:t> 과정이 필요하다는 것을 느낌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ko-KR" altLang="en-US" dirty="0" err="1"/>
              <a:t>가치있는</a:t>
            </a:r>
            <a:r>
              <a:rPr lang="ko-KR" altLang="en-US" dirty="0"/>
              <a:t> 서비스를 위해 좋은 모델을 구축하는 것이  필요하지만</a:t>
            </a:r>
            <a:r>
              <a:rPr lang="en-US" altLang="ko-KR" dirty="0"/>
              <a:t>, </a:t>
            </a:r>
            <a:r>
              <a:rPr lang="ko-KR" altLang="en-US" dirty="0"/>
              <a:t>그것은 </a:t>
            </a:r>
            <a:r>
              <a:rPr lang="ko-KR" altLang="en-US" dirty="0" err="1"/>
              <a:t>가치있고</a:t>
            </a:r>
            <a:r>
              <a:rPr lang="ko-KR" altLang="en-US" dirty="0"/>
              <a:t> 좋은 서비스를 만들기 위한 매우 일부에 불과함</a:t>
            </a:r>
            <a:r>
              <a:rPr lang="en-US" altLang="ko-KR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721299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Madrid R3">
      <a:dk1>
        <a:srgbClr val="000000"/>
      </a:dk1>
      <a:lt1>
        <a:srgbClr val="FFFFFF"/>
      </a:lt1>
      <a:dk2>
        <a:srgbClr val="3A3C45"/>
      </a:dk2>
      <a:lt2>
        <a:srgbClr val="E9EFF1"/>
      </a:lt2>
      <a:accent1>
        <a:srgbClr val="E24400"/>
      </a:accent1>
      <a:accent2>
        <a:srgbClr val="F38E00"/>
      </a:accent2>
      <a:accent3>
        <a:srgbClr val="89B336"/>
      </a:accent3>
      <a:accent4>
        <a:srgbClr val="30B9B9"/>
      </a:accent4>
      <a:accent5>
        <a:srgbClr val="748CF4"/>
      </a:accent5>
      <a:accent6>
        <a:srgbClr val="A673F4"/>
      </a:accent6>
      <a:hlink>
        <a:srgbClr val="008EE6"/>
      </a:hlink>
      <a:folHlink>
        <a:srgbClr val="C1A187"/>
      </a:folHlink>
    </a:clrScheme>
    <a:fontScheme name="Madrid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247</Words>
  <Application>Microsoft Office PowerPoint</Application>
  <PresentationFormat>와이드스크린</PresentationFormat>
  <Paragraphs>36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Malgun Gothic Semilight</vt:lpstr>
      <vt:lpstr>System Font Regular</vt:lpstr>
      <vt:lpstr>Malgun Gothic</vt:lpstr>
      <vt:lpstr>Arial</vt:lpstr>
      <vt:lpstr>MadridVTI</vt:lpstr>
      <vt:lpstr>World Rally Championship (WRC) driver 순위 예측 서비스</vt:lpstr>
      <vt:lpstr>WRC 순위 예측 서비스 의의</vt:lpstr>
      <vt:lpstr>발표 순서</vt:lpstr>
      <vt:lpstr>데이터 추출 및 적재 과정 </vt:lpstr>
      <vt:lpstr>대시보드를 통한 EDA </vt:lpstr>
      <vt:lpstr>모델 구축 및 성능 </vt:lpstr>
      <vt:lpstr>웹 서비스 API 구축 </vt:lpstr>
      <vt:lpstr>서비스 시연 </vt:lpstr>
      <vt:lpstr>프로젝트 회고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Rally Championship (WRC) driver 순위 예측 서비스</dc:title>
  <dc:creator>JunSeo Park</dc:creator>
  <cp:lastModifiedBy>JunSeo Park</cp:lastModifiedBy>
  <cp:revision>1</cp:revision>
  <dcterms:created xsi:type="dcterms:W3CDTF">2023-06-21T06:28:12Z</dcterms:created>
  <dcterms:modified xsi:type="dcterms:W3CDTF">2023-06-22T03:12:08Z</dcterms:modified>
</cp:coreProperties>
</file>