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6" r:id="rId6"/>
    <p:sldId id="271" r:id="rId7"/>
    <p:sldId id="270" r:id="rId8"/>
    <p:sldId id="260" r:id="rId9"/>
    <p:sldId id="272" r:id="rId10"/>
    <p:sldId id="261" r:id="rId11"/>
    <p:sldId id="262" r:id="rId12"/>
    <p:sldId id="263" r:id="rId13"/>
    <p:sldId id="283" r:id="rId14"/>
    <p:sldId id="282" r:id="rId15"/>
    <p:sldId id="288" r:id="rId16"/>
    <p:sldId id="290" r:id="rId17"/>
    <p:sldId id="265" r:id="rId18"/>
    <p:sldId id="268" r:id="rId19"/>
    <p:sldId id="269" r:id="rId20"/>
    <p:sldId id="275" r:id="rId21"/>
    <p:sldId id="285" r:id="rId22"/>
    <p:sldId id="284" r:id="rId23"/>
    <p:sldId id="289" r:id="rId24"/>
    <p:sldId id="278" r:id="rId25"/>
    <p:sldId id="279" r:id="rId26"/>
    <p:sldId id="280" r:id="rId27"/>
    <p:sldId id="281" r:id="rId28"/>
    <p:sldId id="292" r:id="rId29"/>
    <p:sldId id="293" r:id="rId30"/>
    <p:sldId id="295" r:id="rId31"/>
    <p:sldId id="298" r:id="rId32"/>
    <p:sldId id="296" r:id="rId33"/>
    <p:sldId id="274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DBEE48"/>
    <a:srgbClr val="80DC52"/>
    <a:srgbClr val="5DC875"/>
    <a:srgbClr val="6AB3A3"/>
    <a:srgbClr val="78909C"/>
    <a:srgbClr val="9BE24F"/>
    <a:srgbClr val="61C188"/>
    <a:srgbClr val="DCED58"/>
    <a:srgbClr val="5ED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37" autoAdjust="0"/>
  </p:normalViewPr>
  <p:slideViewPr>
    <p:cSldViewPr snapToGrid="0">
      <p:cViewPr varScale="1">
        <p:scale>
          <a:sx n="90" d="100"/>
          <a:sy n="90" d="100"/>
        </p:scale>
        <p:origin x="49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155E07-C6D0-4C51-B043-E35A930A4075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AF9B9B3-94FB-4E1D-B00F-DAF7454E971A}" type="parTrans" cxnId="{AE1B9A11-C844-4223-B926-4048628419D1}">
      <dgm:prSet/>
      <dgm:spPr/>
      <dgm:t>
        <a:bodyPr/>
        <a:lstStyle/>
        <a:p>
          <a:endParaRPr lang="it-IT"/>
        </a:p>
      </dgm:t>
    </dgm:pt>
    <dgm:pt modelId="{FC5DF099-A594-4CFB-A601-FC57F95BC4CE}" type="sibTrans" cxnId="{AE1B9A11-C844-4223-B926-4048628419D1}">
      <dgm:prSet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8FACDC7-FCF0-446F-A254-F216B5715071}" type="pres">
      <dgm:prSet presAssocID="{BE155E07-C6D0-4C51-B043-E35A930A4075}" presName="compNode" presStyleCnt="0"/>
      <dgm:spPr/>
    </dgm:pt>
    <dgm:pt modelId="{30648FA1-4C7E-4FC0-A155-42A46B5099BD}" type="pres">
      <dgm:prSet presAssocID="{BE155E07-C6D0-4C51-B043-E35A930A4075}" presName="noGeometry" presStyleCnt="0"/>
      <dgm:spPr/>
    </dgm:pt>
    <dgm:pt modelId="{2C7180AC-9278-4ED0-B9C2-C6A2D55A1A43}" type="pres">
      <dgm:prSet presAssocID="{BE155E07-C6D0-4C51-B043-E35A930A4075}" presName="childTextVisible" presStyleLbl="bgAccFollowNode1" presStyleIdx="0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AAD9AA5-F4C3-4B1E-93EF-132EE96E80B3}" type="pres">
      <dgm:prSet presAssocID="{BE155E07-C6D0-4C51-B043-E35A930A4075}" presName="childTextHidden" presStyleLbl="bgAccFollowNode1" presStyleIdx="0" presStyleCnt="4"/>
      <dgm:spPr/>
    </dgm:pt>
    <dgm:pt modelId="{53E41216-8838-41D6-9550-05F2B76F5336}" type="pres">
      <dgm:prSet presAssocID="{BE155E07-C6D0-4C51-B043-E35A930A407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DED2D9-D2C2-4E4F-A459-26F9CB6B5245}" type="pres">
      <dgm:prSet presAssocID="{BE155E07-C6D0-4C51-B043-E35A930A4075}" presName="aSpace" presStyleCnt="0"/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1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1" presStyleCnt="4"/>
      <dgm:spPr/>
    </dgm:pt>
    <dgm:pt modelId="{B117EA9C-87E6-42A3-94EC-D32AEB37AC1A}" type="pres">
      <dgm:prSet presAssocID="{4496B9D9-1481-4C45-928E-141AFCB7102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2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2" presStyleCnt="4"/>
      <dgm:spPr/>
    </dgm:pt>
    <dgm:pt modelId="{CD0033D5-1154-43B2-A6A0-B4041D0CF981}" type="pres">
      <dgm:prSet presAssocID="{138F214A-3EE9-4860-9D4A-59A9E1135C4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3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3" presStyleCnt="4"/>
      <dgm:spPr/>
    </dgm:pt>
    <dgm:pt modelId="{DBF5DDEE-B557-418F-806C-349D40DDB993}" type="pres">
      <dgm:prSet presAssocID="{138830BA-9667-4B1D-868A-0147FBDFBCA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CF2847E-EAA5-462C-A7A2-DA27F5D456C8}" srcId="{93455595-FCEC-46A4-A1DB-2E8440642A4C}" destId="{138F214A-3EE9-4860-9D4A-59A9E1135C4B}" srcOrd="2" destOrd="0" parTransId="{A0492CA6-EE01-4204-8AA7-9BE2DF4FDD0E}" sibTransId="{02051453-223C-428B-ADE0-7F92C2D17F19}"/>
    <dgm:cxn modelId="{C542BFF6-9C1B-41A4-BA0C-BD1D364FCF11}" srcId="{93455595-FCEC-46A4-A1DB-2E8440642A4C}" destId="{4496B9D9-1481-4C45-928E-141AFCB71022}" srcOrd="1" destOrd="0" parTransId="{2B33399A-7781-4F13-8589-7C8EE91F0B4D}" sibTransId="{660509C3-3690-4D7A-9645-FDBDFE04542F}"/>
    <dgm:cxn modelId="{AE1B9A11-C844-4223-B926-4048628419D1}" srcId="{93455595-FCEC-46A4-A1DB-2E8440642A4C}" destId="{BE155E07-C6D0-4C51-B043-E35A930A4075}" srcOrd="0" destOrd="0" parTransId="{2AF9B9B3-94FB-4E1D-B00F-DAF7454E971A}" sibTransId="{FC5DF099-A594-4CFB-A601-FC57F95BC4CE}"/>
    <dgm:cxn modelId="{91C67CCE-2CEB-4F96-9F4B-D4D262D61252}" srcId="{93455595-FCEC-46A4-A1DB-2E8440642A4C}" destId="{138830BA-9667-4B1D-868A-0147FBDFBCAD}" srcOrd="3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5C4CF491-C73F-4414-BCDD-92A2961361FD}" type="presOf" srcId="{BE155E07-C6D0-4C51-B043-E35A930A4075}" destId="{53E41216-8838-41D6-9550-05F2B76F5336}" srcOrd="0" destOrd="0" presId="urn:microsoft.com/office/officeart/2005/8/layout/hProcess6"/>
    <dgm:cxn modelId="{73FDE9F9-47C4-4E6B-B83D-C56B76B274AD}" type="presParOf" srcId="{57F3B5BD-31F2-4249-8916-2BB75C494E52}" destId="{98FACDC7-FCF0-446F-A254-F216B5715071}" srcOrd="0" destOrd="0" presId="urn:microsoft.com/office/officeart/2005/8/layout/hProcess6"/>
    <dgm:cxn modelId="{657F776B-3153-4624-B712-1F44833806F9}" type="presParOf" srcId="{98FACDC7-FCF0-446F-A254-F216B5715071}" destId="{30648FA1-4C7E-4FC0-A155-42A46B5099BD}" srcOrd="0" destOrd="0" presId="urn:microsoft.com/office/officeart/2005/8/layout/hProcess6"/>
    <dgm:cxn modelId="{2E0F13C9-D983-4770-8A41-50E55A4DB266}" type="presParOf" srcId="{98FACDC7-FCF0-446F-A254-F216B5715071}" destId="{2C7180AC-9278-4ED0-B9C2-C6A2D55A1A43}" srcOrd="1" destOrd="0" presId="urn:microsoft.com/office/officeart/2005/8/layout/hProcess6"/>
    <dgm:cxn modelId="{F96AC8E0-6FDB-4254-BBA2-96E3FCFB55D0}" type="presParOf" srcId="{98FACDC7-FCF0-446F-A254-F216B5715071}" destId="{4AAD9AA5-F4C3-4B1E-93EF-132EE96E80B3}" srcOrd="2" destOrd="0" presId="urn:microsoft.com/office/officeart/2005/8/layout/hProcess6"/>
    <dgm:cxn modelId="{4E911EF4-0F21-4AFE-9F17-59EE4646E761}" type="presParOf" srcId="{98FACDC7-FCF0-446F-A254-F216B5715071}" destId="{53E41216-8838-41D6-9550-05F2B76F5336}" srcOrd="3" destOrd="0" presId="urn:microsoft.com/office/officeart/2005/8/layout/hProcess6"/>
    <dgm:cxn modelId="{34977CF4-60B5-46D6-B384-7C14D86DB21D}" type="presParOf" srcId="{57F3B5BD-31F2-4249-8916-2BB75C494E52}" destId="{13DED2D9-D2C2-4E4F-A459-26F9CB6B5245}" srcOrd="1" destOrd="0" presId="urn:microsoft.com/office/officeart/2005/8/layout/hProcess6"/>
    <dgm:cxn modelId="{D41E4824-E5C0-4075-908E-A5BA13C842D2}" type="presParOf" srcId="{57F3B5BD-31F2-4249-8916-2BB75C494E52}" destId="{E4224960-C77D-42F2-B21C-CED9002F47CA}" srcOrd="2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3" destOrd="0" presId="urn:microsoft.com/office/officeart/2005/8/layout/hProcess6"/>
    <dgm:cxn modelId="{100AC33B-DB38-4884-BF35-B14E89DFE175}" type="presParOf" srcId="{57F3B5BD-31F2-4249-8916-2BB75C494E52}" destId="{B8B5F902-C798-4725-95ED-2EE3E044BD61}" srcOrd="4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5" destOrd="0" presId="urn:microsoft.com/office/officeart/2005/8/layout/hProcess6"/>
    <dgm:cxn modelId="{F51F69D1-BAC1-4D55-BF7D-5734CFB9CB42}" type="presParOf" srcId="{57F3B5BD-31F2-4249-8916-2BB75C494E52}" destId="{7400FC55-1F51-4ED7-983D-8FA17E8B64A9}" srcOrd="6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0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0" presStyleCnt="3"/>
      <dgm:spPr/>
    </dgm:pt>
    <dgm:pt modelId="{B117EA9C-87E6-42A3-94EC-D32AEB37AC1A}" type="pres">
      <dgm:prSet presAssocID="{4496B9D9-1481-4C45-928E-141AFCB7102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1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1" presStyleCnt="3"/>
      <dgm:spPr/>
    </dgm:pt>
    <dgm:pt modelId="{CD0033D5-1154-43B2-A6A0-B4041D0CF981}" type="pres">
      <dgm:prSet presAssocID="{138F214A-3EE9-4860-9D4A-59A9E1135C4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2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2" presStyleCnt="3"/>
      <dgm:spPr/>
    </dgm:pt>
    <dgm:pt modelId="{DBF5DDEE-B557-418F-806C-349D40DDB993}" type="pres">
      <dgm:prSet presAssocID="{138830BA-9667-4B1D-868A-0147FBDFBCA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CF2847E-EAA5-462C-A7A2-DA27F5D456C8}" srcId="{93455595-FCEC-46A4-A1DB-2E8440642A4C}" destId="{138F214A-3EE9-4860-9D4A-59A9E1135C4B}" srcOrd="1" destOrd="0" parTransId="{A0492CA6-EE01-4204-8AA7-9BE2DF4FDD0E}" sibTransId="{02051453-223C-428B-ADE0-7F92C2D17F19}"/>
    <dgm:cxn modelId="{C542BFF6-9C1B-41A4-BA0C-BD1D364FCF11}" srcId="{93455595-FCEC-46A4-A1DB-2E8440642A4C}" destId="{4496B9D9-1481-4C45-928E-141AFCB71022}" srcOrd="0" destOrd="0" parTransId="{2B33399A-7781-4F13-8589-7C8EE91F0B4D}" sibTransId="{660509C3-3690-4D7A-9645-FDBDFE04542F}"/>
    <dgm:cxn modelId="{91C67CCE-2CEB-4F96-9F4B-D4D262D61252}" srcId="{93455595-FCEC-46A4-A1DB-2E8440642A4C}" destId="{138830BA-9667-4B1D-868A-0147FBDFBCAD}" srcOrd="2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D41E4824-E5C0-4075-908E-A5BA13C842D2}" type="presParOf" srcId="{57F3B5BD-31F2-4249-8916-2BB75C494E52}" destId="{E4224960-C77D-42F2-B21C-CED9002F47CA}" srcOrd="0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1" destOrd="0" presId="urn:microsoft.com/office/officeart/2005/8/layout/hProcess6"/>
    <dgm:cxn modelId="{100AC33B-DB38-4884-BF35-B14E89DFE175}" type="presParOf" srcId="{57F3B5BD-31F2-4249-8916-2BB75C494E52}" destId="{B8B5F902-C798-4725-95ED-2EE3E044BD61}" srcOrd="2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3" destOrd="0" presId="urn:microsoft.com/office/officeart/2005/8/layout/hProcess6"/>
    <dgm:cxn modelId="{F51F69D1-BAC1-4D55-BF7D-5734CFB9CB42}" type="presParOf" srcId="{57F3B5BD-31F2-4249-8916-2BB75C494E52}" destId="{7400FC55-1F51-4ED7-983D-8FA17E8B64A9}" srcOrd="4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155E07-C6D0-4C51-B043-E35A930A4075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AF9B9B3-94FB-4E1D-B00F-DAF7454E971A}" type="parTrans" cxnId="{AE1B9A11-C844-4223-B926-4048628419D1}">
      <dgm:prSet/>
      <dgm:spPr/>
      <dgm:t>
        <a:bodyPr/>
        <a:lstStyle/>
        <a:p>
          <a:endParaRPr lang="it-IT"/>
        </a:p>
      </dgm:t>
    </dgm:pt>
    <dgm:pt modelId="{FC5DF099-A594-4CFB-A601-FC57F95BC4CE}" type="sibTrans" cxnId="{AE1B9A11-C844-4223-B926-4048628419D1}">
      <dgm:prSet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8FACDC7-FCF0-446F-A254-F216B5715071}" type="pres">
      <dgm:prSet presAssocID="{BE155E07-C6D0-4C51-B043-E35A930A4075}" presName="compNode" presStyleCnt="0"/>
      <dgm:spPr/>
    </dgm:pt>
    <dgm:pt modelId="{30648FA1-4C7E-4FC0-A155-42A46B5099BD}" type="pres">
      <dgm:prSet presAssocID="{BE155E07-C6D0-4C51-B043-E35A930A4075}" presName="noGeometry" presStyleCnt="0"/>
      <dgm:spPr/>
    </dgm:pt>
    <dgm:pt modelId="{2C7180AC-9278-4ED0-B9C2-C6A2D55A1A43}" type="pres">
      <dgm:prSet presAssocID="{BE155E07-C6D0-4C51-B043-E35A930A4075}" presName="childTextVisible" presStyleLbl="bgAccFollowNode1" presStyleIdx="0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AAD9AA5-F4C3-4B1E-93EF-132EE96E80B3}" type="pres">
      <dgm:prSet presAssocID="{BE155E07-C6D0-4C51-B043-E35A930A4075}" presName="childTextHidden" presStyleLbl="bgAccFollowNode1" presStyleIdx="0" presStyleCnt="4"/>
      <dgm:spPr/>
    </dgm:pt>
    <dgm:pt modelId="{53E41216-8838-41D6-9550-05F2B76F5336}" type="pres">
      <dgm:prSet presAssocID="{BE155E07-C6D0-4C51-B043-E35A930A407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DED2D9-D2C2-4E4F-A459-26F9CB6B5245}" type="pres">
      <dgm:prSet presAssocID="{BE155E07-C6D0-4C51-B043-E35A930A4075}" presName="aSpace" presStyleCnt="0"/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1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1" presStyleCnt="4"/>
      <dgm:spPr/>
    </dgm:pt>
    <dgm:pt modelId="{B117EA9C-87E6-42A3-94EC-D32AEB37AC1A}" type="pres">
      <dgm:prSet presAssocID="{4496B9D9-1481-4C45-928E-141AFCB7102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2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2" presStyleCnt="4"/>
      <dgm:spPr/>
    </dgm:pt>
    <dgm:pt modelId="{CD0033D5-1154-43B2-A6A0-B4041D0CF981}" type="pres">
      <dgm:prSet presAssocID="{138F214A-3EE9-4860-9D4A-59A9E1135C4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3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3" presStyleCnt="4"/>
      <dgm:spPr/>
    </dgm:pt>
    <dgm:pt modelId="{DBF5DDEE-B557-418F-806C-349D40DDB993}" type="pres">
      <dgm:prSet presAssocID="{138830BA-9667-4B1D-868A-0147FBDFBCA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CF2847E-EAA5-462C-A7A2-DA27F5D456C8}" srcId="{93455595-FCEC-46A4-A1DB-2E8440642A4C}" destId="{138F214A-3EE9-4860-9D4A-59A9E1135C4B}" srcOrd="2" destOrd="0" parTransId="{A0492CA6-EE01-4204-8AA7-9BE2DF4FDD0E}" sibTransId="{02051453-223C-428B-ADE0-7F92C2D17F19}"/>
    <dgm:cxn modelId="{C542BFF6-9C1B-41A4-BA0C-BD1D364FCF11}" srcId="{93455595-FCEC-46A4-A1DB-2E8440642A4C}" destId="{4496B9D9-1481-4C45-928E-141AFCB71022}" srcOrd="1" destOrd="0" parTransId="{2B33399A-7781-4F13-8589-7C8EE91F0B4D}" sibTransId="{660509C3-3690-4D7A-9645-FDBDFE04542F}"/>
    <dgm:cxn modelId="{AE1B9A11-C844-4223-B926-4048628419D1}" srcId="{93455595-FCEC-46A4-A1DB-2E8440642A4C}" destId="{BE155E07-C6D0-4C51-B043-E35A930A4075}" srcOrd="0" destOrd="0" parTransId="{2AF9B9B3-94FB-4E1D-B00F-DAF7454E971A}" sibTransId="{FC5DF099-A594-4CFB-A601-FC57F95BC4CE}"/>
    <dgm:cxn modelId="{91C67CCE-2CEB-4F96-9F4B-D4D262D61252}" srcId="{93455595-FCEC-46A4-A1DB-2E8440642A4C}" destId="{138830BA-9667-4B1D-868A-0147FBDFBCAD}" srcOrd="3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5C4CF491-C73F-4414-BCDD-92A2961361FD}" type="presOf" srcId="{BE155E07-C6D0-4C51-B043-E35A930A4075}" destId="{53E41216-8838-41D6-9550-05F2B76F5336}" srcOrd="0" destOrd="0" presId="urn:microsoft.com/office/officeart/2005/8/layout/hProcess6"/>
    <dgm:cxn modelId="{73FDE9F9-47C4-4E6B-B83D-C56B76B274AD}" type="presParOf" srcId="{57F3B5BD-31F2-4249-8916-2BB75C494E52}" destId="{98FACDC7-FCF0-446F-A254-F216B5715071}" srcOrd="0" destOrd="0" presId="urn:microsoft.com/office/officeart/2005/8/layout/hProcess6"/>
    <dgm:cxn modelId="{657F776B-3153-4624-B712-1F44833806F9}" type="presParOf" srcId="{98FACDC7-FCF0-446F-A254-F216B5715071}" destId="{30648FA1-4C7E-4FC0-A155-42A46B5099BD}" srcOrd="0" destOrd="0" presId="urn:microsoft.com/office/officeart/2005/8/layout/hProcess6"/>
    <dgm:cxn modelId="{2E0F13C9-D983-4770-8A41-50E55A4DB266}" type="presParOf" srcId="{98FACDC7-FCF0-446F-A254-F216B5715071}" destId="{2C7180AC-9278-4ED0-B9C2-C6A2D55A1A43}" srcOrd="1" destOrd="0" presId="urn:microsoft.com/office/officeart/2005/8/layout/hProcess6"/>
    <dgm:cxn modelId="{F96AC8E0-6FDB-4254-BBA2-96E3FCFB55D0}" type="presParOf" srcId="{98FACDC7-FCF0-446F-A254-F216B5715071}" destId="{4AAD9AA5-F4C3-4B1E-93EF-132EE96E80B3}" srcOrd="2" destOrd="0" presId="urn:microsoft.com/office/officeart/2005/8/layout/hProcess6"/>
    <dgm:cxn modelId="{4E911EF4-0F21-4AFE-9F17-59EE4646E761}" type="presParOf" srcId="{98FACDC7-FCF0-446F-A254-F216B5715071}" destId="{53E41216-8838-41D6-9550-05F2B76F5336}" srcOrd="3" destOrd="0" presId="urn:microsoft.com/office/officeart/2005/8/layout/hProcess6"/>
    <dgm:cxn modelId="{34977CF4-60B5-46D6-B384-7C14D86DB21D}" type="presParOf" srcId="{57F3B5BD-31F2-4249-8916-2BB75C494E52}" destId="{13DED2D9-D2C2-4E4F-A459-26F9CB6B5245}" srcOrd="1" destOrd="0" presId="urn:microsoft.com/office/officeart/2005/8/layout/hProcess6"/>
    <dgm:cxn modelId="{D41E4824-E5C0-4075-908E-A5BA13C842D2}" type="presParOf" srcId="{57F3B5BD-31F2-4249-8916-2BB75C494E52}" destId="{E4224960-C77D-42F2-B21C-CED9002F47CA}" srcOrd="2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3" destOrd="0" presId="urn:microsoft.com/office/officeart/2005/8/layout/hProcess6"/>
    <dgm:cxn modelId="{100AC33B-DB38-4884-BF35-B14E89DFE175}" type="presParOf" srcId="{57F3B5BD-31F2-4249-8916-2BB75C494E52}" destId="{B8B5F902-C798-4725-95ED-2EE3E044BD61}" srcOrd="4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5" destOrd="0" presId="urn:microsoft.com/office/officeart/2005/8/layout/hProcess6"/>
    <dgm:cxn modelId="{F51F69D1-BAC1-4D55-BF7D-5734CFB9CB42}" type="presParOf" srcId="{57F3B5BD-31F2-4249-8916-2BB75C494E52}" destId="{7400FC55-1F51-4ED7-983D-8FA17E8B64A9}" srcOrd="6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155E07-C6D0-4C51-B043-E35A930A4075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AF9B9B3-94FB-4E1D-B00F-DAF7454E971A}" type="parTrans" cxnId="{AE1B9A11-C844-4223-B926-4048628419D1}">
      <dgm:prSet/>
      <dgm:spPr/>
      <dgm:t>
        <a:bodyPr/>
        <a:lstStyle/>
        <a:p>
          <a:endParaRPr lang="it-IT"/>
        </a:p>
      </dgm:t>
    </dgm:pt>
    <dgm:pt modelId="{FC5DF099-A594-4CFB-A601-FC57F95BC4CE}" type="sibTrans" cxnId="{AE1B9A11-C844-4223-B926-4048628419D1}">
      <dgm:prSet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8FACDC7-FCF0-446F-A254-F216B5715071}" type="pres">
      <dgm:prSet presAssocID="{BE155E07-C6D0-4C51-B043-E35A930A4075}" presName="compNode" presStyleCnt="0"/>
      <dgm:spPr/>
    </dgm:pt>
    <dgm:pt modelId="{30648FA1-4C7E-4FC0-A155-42A46B5099BD}" type="pres">
      <dgm:prSet presAssocID="{BE155E07-C6D0-4C51-B043-E35A930A4075}" presName="noGeometry" presStyleCnt="0"/>
      <dgm:spPr/>
    </dgm:pt>
    <dgm:pt modelId="{2C7180AC-9278-4ED0-B9C2-C6A2D55A1A43}" type="pres">
      <dgm:prSet presAssocID="{BE155E07-C6D0-4C51-B043-E35A930A4075}" presName="childTextVisible" presStyleLbl="bgAccFollowNode1" presStyleIdx="0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AAD9AA5-F4C3-4B1E-93EF-132EE96E80B3}" type="pres">
      <dgm:prSet presAssocID="{BE155E07-C6D0-4C51-B043-E35A930A4075}" presName="childTextHidden" presStyleLbl="bgAccFollowNode1" presStyleIdx="0" presStyleCnt="4"/>
      <dgm:spPr/>
    </dgm:pt>
    <dgm:pt modelId="{53E41216-8838-41D6-9550-05F2B76F5336}" type="pres">
      <dgm:prSet presAssocID="{BE155E07-C6D0-4C51-B043-E35A930A407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DED2D9-D2C2-4E4F-A459-26F9CB6B5245}" type="pres">
      <dgm:prSet presAssocID="{BE155E07-C6D0-4C51-B043-E35A930A4075}" presName="aSpace" presStyleCnt="0"/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1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1" presStyleCnt="4"/>
      <dgm:spPr/>
    </dgm:pt>
    <dgm:pt modelId="{B117EA9C-87E6-42A3-94EC-D32AEB37AC1A}" type="pres">
      <dgm:prSet presAssocID="{4496B9D9-1481-4C45-928E-141AFCB7102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2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2" presStyleCnt="4"/>
      <dgm:spPr/>
    </dgm:pt>
    <dgm:pt modelId="{CD0033D5-1154-43B2-A6A0-B4041D0CF981}" type="pres">
      <dgm:prSet presAssocID="{138F214A-3EE9-4860-9D4A-59A9E1135C4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3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3" presStyleCnt="4"/>
      <dgm:spPr/>
    </dgm:pt>
    <dgm:pt modelId="{DBF5DDEE-B557-418F-806C-349D40DDB993}" type="pres">
      <dgm:prSet presAssocID="{138830BA-9667-4B1D-868A-0147FBDFBCA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CF2847E-EAA5-462C-A7A2-DA27F5D456C8}" srcId="{93455595-FCEC-46A4-A1DB-2E8440642A4C}" destId="{138F214A-3EE9-4860-9D4A-59A9E1135C4B}" srcOrd="2" destOrd="0" parTransId="{A0492CA6-EE01-4204-8AA7-9BE2DF4FDD0E}" sibTransId="{02051453-223C-428B-ADE0-7F92C2D17F19}"/>
    <dgm:cxn modelId="{C542BFF6-9C1B-41A4-BA0C-BD1D364FCF11}" srcId="{93455595-FCEC-46A4-A1DB-2E8440642A4C}" destId="{4496B9D9-1481-4C45-928E-141AFCB71022}" srcOrd="1" destOrd="0" parTransId="{2B33399A-7781-4F13-8589-7C8EE91F0B4D}" sibTransId="{660509C3-3690-4D7A-9645-FDBDFE04542F}"/>
    <dgm:cxn modelId="{AE1B9A11-C844-4223-B926-4048628419D1}" srcId="{93455595-FCEC-46A4-A1DB-2E8440642A4C}" destId="{BE155E07-C6D0-4C51-B043-E35A930A4075}" srcOrd="0" destOrd="0" parTransId="{2AF9B9B3-94FB-4E1D-B00F-DAF7454E971A}" sibTransId="{FC5DF099-A594-4CFB-A601-FC57F95BC4CE}"/>
    <dgm:cxn modelId="{91C67CCE-2CEB-4F96-9F4B-D4D262D61252}" srcId="{93455595-FCEC-46A4-A1DB-2E8440642A4C}" destId="{138830BA-9667-4B1D-868A-0147FBDFBCAD}" srcOrd="3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5C4CF491-C73F-4414-BCDD-92A2961361FD}" type="presOf" srcId="{BE155E07-C6D0-4C51-B043-E35A930A4075}" destId="{53E41216-8838-41D6-9550-05F2B76F5336}" srcOrd="0" destOrd="0" presId="urn:microsoft.com/office/officeart/2005/8/layout/hProcess6"/>
    <dgm:cxn modelId="{73FDE9F9-47C4-4E6B-B83D-C56B76B274AD}" type="presParOf" srcId="{57F3B5BD-31F2-4249-8916-2BB75C494E52}" destId="{98FACDC7-FCF0-446F-A254-F216B5715071}" srcOrd="0" destOrd="0" presId="urn:microsoft.com/office/officeart/2005/8/layout/hProcess6"/>
    <dgm:cxn modelId="{657F776B-3153-4624-B712-1F44833806F9}" type="presParOf" srcId="{98FACDC7-FCF0-446F-A254-F216B5715071}" destId="{30648FA1-4C7E-4FC0-A155-42A46B5099BD}" srcOrd="0" destOrd="0" presId="urn:microsoft.com/office/officeart/2005/8/layout/hProcess6"/>
    <dgm:cxn modelId="{2E0F13C9-D983-4770-8A41-50E55A4DB266}" type="presParOf" srcId="{98FACDC7-FCF0-446F-A254-F216B5715071}" destId="{2C7180AC-9278-4ED0-B9C2-C6A2D55A1A43}" srcOrd="1" destOrd="0" presId="urn:microsoft.com/office/officeart/2005/8/layout/hProcess6"/>
    <dgm:cxn modelId="{F96AC8E0-6FDB-4254-BBA2-96E3FCFB55D0}" type="presParOf" srcId="{98FACDC7-FCF0-446F-A254-F216B5715071}" destId="{4AAD9AA5-F4C3-4B1E-93EF-132EE96E80B3}" srcOrd="2" destOrd="0" presId="urn:microsoft.com/office/officeart/2005/8/layout/hProcess6"/>
    <dgm:cxn modelId="{4E911EF4-0F21-4AFE-9F17-59EE4646E761}" type="presParOf" srcId="{98FACDC7-FCF0-446F-A254-F216B5715071}" destId="{53E41216-8838-41D6-9550-05F2B76F5336}" srcOrd="3" destOrd="0" presId="urn:microsoft.com/office/officeart/2005/8/layout/hProcess6"/>
    <dgm:cxn modelId="{34977CF4-60B5-46D6-B384-7C14D86DB21D}" type="presParOf" srcId="{57F3B5BD-31F2-4249-8916-2BB75C494E52}" destId="{13DED2D9-D2C2-4E4F-A459-26F9CB6B5245}" srcOrd="1" destOrd="0" presId="urn:microsoft.com/office/officeart/2005/8/layout/hProcess6"/>
    <dgm:cxn modelId="{D41E4824-E5C0-4075-908E-A5BA13C842D2}" type="presParOf" srcId="{57F3B5BD-31F2-4249-8916-2BB75C494E52}" destId="{E4224960-C77D-42F2-B21C-CED9002F47CA}" srcOrd="2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3" destOrd="0" presId="urn:microsoft.com/office/officeart/2005/8/layout/hProcess6"/>
    <dgm:cxn modelId="{100AC33B-DB38-4884-BF35-B14E89DFE175}" type="presParOf" srcId="{57F3B5BD-31F2-4249-8916-2BB75C494E52}" destId="{B8B5F902-C798-4725-95ED-2EE3E044BD61}" srcOrd="4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5" destOrd="0" presId="urn:microsoft.com/office/officeart/2005/8/layout/hProcess6"/>
    <dgm:cxn modelId="{F51F69D1-BAC1-4D55-BF7D-5734CFB9CB42}" type="presParOf" srcId="{57F3B5BD-31F2-4249-8916-2BB75C494E52}" destId="{7400FC55-1F51-4ED7-983D-8FA17E8B64A9}" srcOrd="6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0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0" presStyleCnt="3"/>
      <dgm:spPr/>
    </dgm:pt>
    <dgm:pt modelId="{B117EA9C-87E6-42A3-94EC-D32AEB37AC1A}" type="pres">
      <dgm:prSet presAssocID="{4496B9D9-1481-4C45-928E-141AFCB7102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1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1" presStyleCnt="3"/>
      <dgm:spPr/>
    </dgm:pt>
    <dgm:pt modelId="{CD0033D5-1154-43B2-A6A0-B4041D0CF981}" type="pres">
      <dgm:prSet presAssocID="{138F214A-3EE9-4860-9D4A-59A9E1135C4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2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2" presStyleCnt="3"/>
      <dgm:spPr/>
    </dgm:pt>
    <dgm:pt modelId="{DBF5DDEE-B557-418F-806C-349D40DDB993}" type="pres">
      <dgm:prSet presAssocID="{138830BA-9667-4B1D-868A-0147FBDFBCA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CF2847E-EAA5-462C-A7A2-DA27F5D456C8}" srcId="{93455595-FCEC-46A4-A1DB-2E8440642A4C}" destId="{138F214A-3EE9-4860-9D4A-59A9E1135C4B}" srcOrd="1" destOrd="0" parTransId="{A0492CA6-EE01-4204-8AA7-9BE2DF4FDD0E}" sibTransId="{02051453-223C-428B-ADE0-7F92C2D17F19}"/>
    <dgm:cxn modelId="{C542BFF6-9C1B-41A4-BA0C-BD1D364FCF11}" srcId="{93455595-FCEC-46A4-A1DB-2E8440642A4C}" destId="{4496B9D9-1481-4C45-928E-141AFCB71022}" srcOrd="0" destOrd="0" parTransId="{2B33399A-7781-4F13-8589-7C8EE91F0B4D}" sibTransId="{660509C3-3690-4D7A-9645-FDBDFE04542F}"/>
    <dgm:cxn modelId="{91C67CCE-2CEB-4F96-9F4B-D4D262D61252}" srcId="{93455595-FCEC-46A4-A1DB-2E8440642A4C}" destId="{138830BA-9667-4B1D-868A-0147FBDFBCAD}" srcOrd="2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D41E4824-E5C0-4075-908E-A5BA13C842D2}" type="presParOf" srcId="{57F3B5BD-31F2-4249-8916-2BB75C494E52}" destId="{E4224960-C77D-42F2-B21C-CED9002F47CA}" srcOrd="0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1" destOrd="0" presId="urn:microsoft.com/office/officeart/2005/8/layout/hProcess6"/>
    <dgm:cxn modelId="{100AC33B-DB38-4884-BF35-B14E89DFE175}" type="presParOf" srcId="{57F3B5BD-31F2-4249-8916-2BB75C494E52}" destId="{B8B5F902-C798-4725-95ED-2EE3E044BD61}" srcOrd="2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3" destOrd="0" presId="urn:microsoft.com/office/officeart/2005/8/layout/hProcess6"/>
    <dgm:cxn modelId="{F51F69D1-BAC1-4D55-BF7D-5734CFB9CB42}" type="presParOf" srcId="{57F3B5BD-31F2-4249-8916-2BB75C494E52}" destId="{7400FC55-1F51-4ED7-983D-8FA17E8B64A9}" srcOrd="4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0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0" presStyleCnt="2"/>
      <dgm:spPr/>
    </dgm:pt>
    <dgm:pt modelId="{CD0033D5-1154-43B2-A6A0-B4041D0CF981}" type="pres">
      <dgm:prSet presAssocID="{138F214A-3EE9-4860-9D4A-59A9E1135C4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1" presStyleCnt="2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1" presStyleCnt="2"/>
      <dgm:spPr/>
    </dgm:pt>
    <dgm:pt modelId="{DBF5DDEE-B557-418F-806C-349D40DDB993}" type="pres">
      <dgm:prSet presAssocID="{138830BA-9667-4B1D-868A-0147FBDFBCA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91C67CCE-2CEB-4F96-9F4B-D4D262D61252}" srcId="{93455595-FCEC-46A4-A1DB-2E8440642A4C}" destId="{138830BA-9667-4B1D-868A-0147FBDFBCAD}" srcOrd="1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2CF2847E-EAA5-462C-A7A2-DA27F5D456C8}" srcId="{93455595-FCEC-46A4-A1DB-2E8440642A4C}" destId="{138F214A-3EE9-4860-9D4A-59A9E1135C4B}" srcOrd="0" destOrd="0" parTransId="{A0492CA6-EE01-4204-8AA7-9BE2DF4FDD0E}" sibTransId="{02051453-223C-428B-ADE0-7F92C2D17F19}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100AC33B-DB38-4884-BF35-B14E89DFE175}" type="presParOf" srcId="{57F3B5BD-31F2-4249-8916-2BB75C494E52}" destId="{B8B5F902-C798-4725-95ED-2EE3E044BD61}" srcOrd="0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1" destOrd="0" presId="urn:microsoft.com/office/officeart/2005/8/layout/hProcess6"/>
    <dgm:cxn modelId="{F51F69D1-BAC1-4D55-BF7D-5734CFB9CB42}" type="presParOf" srcId="{57F3B5BD-31F2-4249-8916-2BB75C494E52}" destId="{7400FC55-1F51-4ED7-983D-8FA17E8B64A9}" srcOrd="2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0" presStyleCnt="1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0" presStyleCnt="1"/>
      <dgm:spPr/>
    </dgm:pt>
    <dgm:pt modelId="{DBF5DDEE-B557-418F-806C-349D40DDB993}" type="pres">
      <dgm:prSet presAssocID="{138830BA-9667-4B1D-868A-0147FBDFBCA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91C67CCE-2CEB-4F96-9F4B-D4D262D61252}" srcId="{93455595-FCEC-46A4-A1DB-2E8440642A4C}" destId="{138830BA-9667-4B1D-868A-0147FBDFBCAD}" srcOrd="0" destOrd="0" parTransId="{F8DB2F2A-CE0B-48F9-BD02-405691F44F43}" sibTransId="{03029D34-6FF9-4671-A75F-54B38CF3C0D8}"/>
    <dgm:cxn modelId="{F51F69D1-BAC1-4D55-BF7D-5734CFB9CB42}" type="presParOf" srcId="{57F3B5BD-31F2-4249-8916-2BB75C494E52}" destId="{7400FC55-1F51-4ED7-983D-8FA17E8B64A9}" srcOrd="0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155E07-C6D0-4C51-B043-E35A930A4075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AF9B9B3-94FB-4E1D-B00F-DAF7454E971A}" type="parTrans" cxnId="{AE1B9A11-C844-4223-B926-4048628419D1}">
      <dgm:prSet/>
      <dgm:spPr/>
      <dgm:t>
        <a:bodyPr/>
        <a:lstStyle/>
        <a:p>
          <a:endParaRPr lang="it-IT"/>
        </a:p>
      </dgm:t>
    </dgm:pt>
    <dgm:pt modelId="{FC5DF099-A594-4CFB-A601-FC57F95BC4CE}" type="sibTrans" cxnId="{AE1B9A11-C844-4223-B926-4048628419D1}">
      <dgm:prSet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8FACDC7-FCF0-446F-A254-F216B5715071}" type="pres">
      <dgm:prSet presAssocID="{BE155E07-C6D0-4C51-B043-E35A930A4075}" presName="compNode" presStyleCnt="0"/>
      <dgm:spPr/>
    </dgm:pt>
    <dgm:pt modelId="{30648FA1-4C7E-4FC0-A155-42A46B5099BD}" type="pres">
      <dgm:prSet presAssocID="{BE155E07-C6D0-4C51-B043-E35A930A4075}" presName="noGeometry" presStyleCnt="0"/>
      <dgm:spPr/>
    </dgm:pt>
    <dgm:pt modelId="{2C7180AC-9278-4ED0-B9C2-C6A2D55A1A43}" type="pres">
      <dgm:prSet presAssocID="{BE155E07-C6D0-4C51-B043-E35A930A4075}" presName="childTextVisible" presStyleLbl="bgAccFollowNode1" presStyleIdx="0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4AAD9AA5-F4C3-4B1E-93EF-132EE96E80B3}" type="pres">
      <dgm:prSet presAssocID="{BE155E07-C6D0-4C51-B043-E35A930A4075}" presName="childTextHidden" presStyleLbl="bgAccFollowNode1" presStyleIdx="0" presStyleCnt="4"/>
      <dgm:spPr/>
    </dgm:pt>
    <dgm:pt modelId="{53E41216-8838-41D6-9550-05F2B76F5336}" type="pres">
      <dgm:prSet presAssocID="{BE155E07-C6D0-4C51-B043-E35A930A407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DED2D9-D2C2-4E4F-A459-26F9CB6B5245}" type="pres">
      <dgm:prSet presAssocID="{BE155E07-C6D0-4C51-B043-E35A930A4075}" presName="aSpace" presStyleCnt="0"/>
      <dgm:spPr/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1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1" presStyleCnt="4"/>
      <dgm:spPr/>
    </dgm:pt>
    <dgm:pt modelId="{B117EA9C-87E6-42A3-94EC-D32AEB37AC1A}" type="pres">
      <dgm:prSet presAssocID="{4496B9D9-1481-4C45-928E-141AFCB7102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2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2" presStyleCnt="4"/>
      <dgm:spPr/>
    </dgm:pt>
    <dgm:pt modelId="{CD0033D5-1154-43B2-A6A0-B4041D0CF981}" type="pres">
      <dgm:prSet presAssocID="{138F214A-3EE9-4860-9D4A-59A9E1135C4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3" presStyleCnt="4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3" presStyleCnt="4"/>
      <dgm:spPr/>
    </dgm:pt>
    <dgm:pt modelId="{DBF5DDEE-B557-418F-806C-349D40DDB993}" type="pres">
      <dgm:prSet presAssocID="{138830BA-9667-4B1D-868A-0147FBDFBCA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CF2847E-EAA5-462C-A7A2-DA27F5D456C8}" srcId="{93455595-FCEC-46A4-A1DB-2E8440642A4C}" destId="{138F214A-3EE9-4860-9D4A-59A9E1135C4B}" srcOrd="2" destOrd="0" parTransId="{A0492CA6-EE01-4204-8AA7-9BE2DF4FDD0E}" sibTransId="{02051453-223C-428B-ADE0-7F92C2D17F19}"/>
    <dgm:cxn modelId="{C542BFF6-9C1B-41A4-BA0C-BD1D364FCF11}" srcId="{93455595-FCEC-46A4-A1DB-2E8440642A4C}" destId="{4496B9D9-1481-4C45-928E-141AFCB71022}" srcOrd="1" destOrd="0" parTransId="{2B33399A-7781-4F13-8589-7C8EE91F0B4D}" sibTransId="{660509C3-3690-4D7A-9645-FDBDFE04542F}"/>
    <dgm:cxn modelId="{AE1B9A11-C844-4223-B926-4048628419D1}" srcId="{93455595-FCEC-46A4-A1DB-2E8440642A4C}" destId="{BE155E07-C6D0-4C51-B043-E35A930A4075}" srcOrd="0" destOrd="0" parTransId="{2AF9B9B3-94FB-4E1D-B00F-DAF7454E971A}" sibTransId="{FC5DF099-A594-4CFB-A601-FC57F95BC4CE}"/>
    <dgm:cxn modelId="{91C67CCE-2CEB-4F96-9F4B-D4D262D61252}" srcId="{93455595-FCEC-46A4-A1DB-2E8440642A4C}" destId="{138830BA-9667-4B1D-868A-0147FBDFBCAD}" srcOrd="3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5C4CF491-C73F-4414-BCDD-92A2961361FD}" type="presOf" srcId="{BE155E07-C6D0-4C51-B043-E35A930A4075}" destId="{53E41216-8838-41D6-9550-05F2B76F5336}" srcOrd="0" destOrd="0" presId="urn:microsoft.com/office/officeart/2005/8/layout/hProcess6"/>
    <dgm:cxn modelId="{73FDE9F9-47C4-4E6B-B83D-C56B76B274AD}" type="presParOf" srcId="{57F3B5BD-31F2-4249-8916-2BB75C494E52}" destId="{98FACDC7-FCF0-446F-A254-F216B5715071}" srcOrd="0" destOrd="0" presId="urn:microsoft.com/office/officeart/2005/8/layout/hProcess6"/>
    <dgm:cxn modelId="{657F776B-3153-4624-B712-1F44833806F9}" type="presParOf" srcId="{98FACDC7-FCF0-446F-A254-F216B5715071}" destId="{30648FA1-4C7E-4FC0-A155-42A46B5099BD}" srcOrd="0" destOrd="0" presId="urn:microsoft.com/office/officeart/2005/8/layout/hProcess6"/>
    <dgm:cxn modelId="{2E0F13C9-D983-4770-8A41-50E55A4DB266}" type="presParOf" srcId="{98FACDC7-FCF0-446F-A254-F216B5715071}" destId="{2C7180AC-9278-4ED0-B9C2-C6A2D55A1A43}" srcOrd="1" destOrd="0" presId="urn:microsoft.com/office/officeart/2005/8/layout/hProcess6"/>
    <dgm:cxn modelId="{F96AC8E0-6FDB-4254-BBA2-96E3FCFB55D0}" type="presParOf" srcId="{98FACDC7-FCF0-446F-A254-F216B5715071}" destId="{4AAD9AA5-F4C3-4B1E-93EF-132EE96E80B3}" srcOrd="2" destOrd="0" presId="urn:microsoft.com/office/officeart/2005/8/layout/hProcess6"/>
    <dgm:cxn modelId="{4E911EF4-0F21-4AFE-9F17-59EE4646E761}" type="presParOf" srcId="{98FACDC7-FCF0-446F-A254-F216B5715071}" destId="{53E41216-8838-41D6-9550-05F2B76F5336}" srcOrd="3" destOrd="0" presId="urn:microsoft.com/office/officeart/2005/8/layout/hProcess6"/>
    <dgm:cxn modelId="{34977CF4-60B5-46D6-B384-7C14D86DB21D}" type="presParOf" srcId="{57F3B5BD-31F2-4249-8916-2BB75C494E52}" destId="{13DED2D9-D2C2-4E4F-A459-26F9CB6B5245}" srcOrd="1" destOrd="0" presId="urn:microsoft.com/office/officeart/2005/8/layout/hProcess6"/>
    <dgm:cxn modelId="{D41E4824-E5C0-4075-908E-A5BA13C842D2}" type="presParOf" srcId="{57F3B5BD-31F2-4249-8916-2BB75C494E52}" destId="{E4224960-C77D-42F2-B21C-CED9002F47CA}" srcOrd="2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3" destOrd="0" presId="urn:microsoft.com/office/officeart/2005/8/layout/hProcess6"/>
    <dgm:cxn modelId="{100AC33B-DB38-4884-BF35-B14E89DFE175}" type="presParOf" srcId="{57F3B5BD-31F2-4249-8916-2BB75C494E52}" destId="{B8B5F902-C798-4725-95ED-2EE3E044BD61}" srcOrd="4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5" destOrd="0" presId="urn:microsoft.com/office/officeart/2005/8/layout/hProcess6"/>
    <dgm:cxn modelId="{F51F69D1-BAC1-4D55-BF7D-5734CFB9CB42}" type="presParOf" srcId="{57F3B5BD-31F2-4249-8916-2BB75C494E52}" destId="{7400FC55-1F51-4ED7-983D-8FA17E8B64A9}" srcOrd="6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455595-FCEC-46A4-A1DB-2E8440642A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96B9D9-1481-4C45-928E-141AFCB71022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2B33399A-7781-4F13-8589-7C8EE91F0B4D}" type="parTrans" cxnId="{C542BFF6-9C1B-41A4-BA0C-BD1D364FCF11}">
      <dgm:prSet/>
      <dgm:spPr/>
      <dgm:t>
        <a:bodyPr/>
        <a:lstStyle/>
        <a:p>
          <a:endParaRPr lang="it-IT"/>
        </a:p>
      </dgm:t>
    </dgm:pt>
    <dgm:pt modelId="{660509C3-3690-4D7A-9645-FDBDFE04542F}" type="sibTrans" cxnId="{C542BFF6-9C1B-41A4-BA0C-BD1D364FCF11}">
      <dgm:prSet/>
      <dgm:spPr/>
      <dgm:t>
        <a:bodyPr/>
        <a:lstStyle/>
        <a:p>
          <a:endParaRPr lang="it-IT"/>
        </a:p>
      </dgm:t>
    </dgm:pt>
    <dgm:pt modelId="{138F214A-3EE9-4860-9D4A-59A9E1135C4B}">
      <dgm:prSet phldrT="[Testo]" phldr="1"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A0492CA6-EE01-4204-8AA7-9BE2DF4FDD0E}" type="parTrans" cxnId="{2CF2847E-EAA5-462C-A7A2-DA27F5D456C8}">
      <dgm:prSet/>
      <dgm:spPr/>
      <dgm:t>
        <a:bodyPr/>
        <a:lstStyle/>
        <a:p>
          <a:endParaRPr lang="it-IT"/>
        </a:p>
      </dgm:t>
    </dgm:pt>
    <dgm:pt modelId="{02051453-223C-428B-ADE0-7F92C2D17F19}" type="sibTrans" cxnId="{2CF2847E-EAA5-462C-A7A2-DA27F5D456C8}">
      <dgm:prSet/>
      <dgm:spPr/>
      <dgm:t>
        <a:bodyPr/>
        <a:lstStyle/>
        <a:p>
          <a:endParaRPr lang="it-IT"/>
        </a:p>
      </dgm:t>
    </dgm:pt>
    <dgm:pt modelId="{138830BA-9667-4B1D-868A-0147FBDFBCAD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03029D34-6FF9-4671-A75F-54B38CF3C0D8}" type="sibTrans" cxnId="{91C67CCE-2CEB-4F96-9F4B-D4D262D61252}">
      <dgm:prSet/>
      <dgm:spPr/>
      <dgm:t>
        <a:bodyPr/>
        <a:lstStyle/>
        <a:p>
          <a:endParaRPr lang="it-IT"/>
        </a:p>
      </dgm:t>
    </dgm:pt>
    <dgm:pt modelId="{F8DB2F2A-CE0B-48F9-BD02-405691F44F43}" type="parTrans" cxnId="{91C67CCE-2CEB-4F96-9F4B-D4D262D61252}">
      <dgm:prSet/>
      <dgm:spPr/>
      <dgm:t>
        <a:bodyPr/>
        <a:lstStyle/>
        <a:p>
          <a:endParaRPr lang="it-IT"/>
        </a:p>
      </dgm:t>
    </dgm:pt>
    <dgm:pt modelId="{57F3B5BD-31F2-4249-8916-2BB75C494E52}" type="pres">
      <dgm:prSet presAssocID="{93455595-FCEC-46A4-A1DB-2E8440642A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4224960-C77D-42F2-B21C-CED9002F47CA}" type="pres">
      <dgm:prSet presAssocID="{4496B9D9-1481-4C45-928E-141AFCB71022}" presName="compNode" presStyleCnt="0"/>
      <dgm:spPr/>
    </dgm:pt>
    <dgm:pt modelId="{6AB66A72-FECA-4DA4-B5ED-EA1F3C8B47C2}" type="pres">
      <dgm:prSet presAssocID="{4496B9D9-1481-4C45-928E-141AFCB71022}" presName="noGeometry" presStyleCnt="0"/>
      <dgm:spPr/>
    </dgm:pt>
    <dgm:pt modelId="{442D03F0-A815-4DD4-B219-852FF4E5CD1A}" type="pres">
      <dgm:prSet presAssocID="{4496B9D9-1481-4C45-928E-141AFCB71022}" presName="childTextVisible" presStyleLbl="bgAccFollowNode1" presStyleIdx="0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7EBB4761-BA2A-4176-B7D8-1164703BF1D7}" type="pres">
      <dgm:prSet presAssocID="{4496B9D9-1481-4C45-928E-141AFCB71022}" presName="childTextHidden" presStyleLbl="bgAccFollowNode1" presStyleIdx="0" presStyleCnt="3"/>
      <dgm:spPr/>
    </dgm:pt>
    <dgm:pt modelId="{B117EA9C-87E6-42A3-94EC-D32AEB37AC1A}" type="pres">
      <dgm:prSet presAssocID="{4496B9D9-1481-4C45-928E-141AFCB7102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AC4E45-0193-473E-83CB-94A866E0F925}" type="pres">
      <dgm:prSet presAssocID="{4496B9D9-1481-4C45-928E-141AFCB71022}" presName="aSpace" presStyleCnt="0"/>
      <dgm:spPr/>
    </dgm:pt>
    <dgm:pt modelId="{B8B5F902-C798-4725-95ED-2EE3E044BD61}" type="pres">
      <dgm:prSet presAssocID="{138F214A-3EE9-4860-9D4A-59A9E1135C4B}" presName="compNode" presStyleCnt="0"/>
      <dgm:spPr/>
    </dgm:pt>
    <dgm:pt modelId="{BCA3D0CA-7ADC-4B0D-8E96-7A3FEEA23553}" type="pres">
      <dgm:prSet presAssocID="{138F214A-3EE9-4860-9D4A-59A9E1135C4B}" presName="noGeometry" presStyleCnt="0"/>
      <dgm:spPr/>
    </dgm:pt>
    <dgm:pt modelId="{4266D8EA-A18B-4D0B-98C3-4667E44E4C00}" type="pres">
      <dgm:prSet presAssocID="{138F214A-3EE9-4860-9D4A-59A9E1135C4B}" presName="childTextVisible" presStyleLbl="bgAccFollowNode1" presStyleIdx="1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0E28A837-82F2-47A4-9AE1-98E04EF7A928}" type="pres">
      <dgm:prSet presAssocID="{138F214A-3EE9-4860-9D4A-59A9E1135C4B}" presName="childTextHidden" presStyleLbl="bgAccFollowNode1" presStyleIdx="1" presStyleCnt="3"/>
      <dgm:spPr/>
    </dgm:pt>
    <dgm:pt modelId="{CD0033D5-1154-43B2-A6A0-B4041D0CF981}" type="pres">
      <dgm:prSet presAssocID="{138F214A-3EE9-4860-9D4A-59A9E1135C4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EA640C-BA97-4D61-B9E0-DB8B002F28BC}" type="pres">
      <dgm:prSet presAssocID="{138F214A-3EE9-4860-9D4A-59A9E1135C4B}" presName="aSpace" presStyleCnt="0"/>
      <dgm:spPr/>
    </dgm:pt>
    <dgm:pt modelId="{7400FC55-1F51-4ED7-983D-8FA17E8B64A9}" type="pres">
      <dgm:prSet presAssocID="{138830BA-9667-4B1D-868A-0147FBDFBCAD}" presName="compNode" presStyleCnt="0"/>
      <dgm:spPr/>
    </dgm:pt>
    <dgm:pt modelId="{E258B576-5FC3-4197-8B4E-7507052AF320}" type="pres">
      <dgm:prSet presAssocID="{138830BA-9667-4B1D-868A-0147FBDFBCAD}" presName="noGeometry" presStyleCnt="0"/>
      <dgm:spPr/>
    </dgm:pt>
    <dgm:pt modelId="{DC1993D4-57DA-4305-82A5-9617B0DD9370}" type="pres">
      <dgm:prSet presAssocID="{138830BA-9667-4B1D-868A-0147FBDFBCAD}" presName="childTextVisible" presStyleLbl="bgAccFollowNode1" presStyleIdx="2" presStyleCnt="3">
        <dgm:presLayoutVars>
          <dgm:bulletEnabled val="1"/>
        </dgm:presLayoutVars>
      </dgm:prSet>
      <dgm:spPr>
        <a:noFill/>
        <a:ln>
          <a:solidFill>
            <a:schemeClr val="tx1">
              <a:alpha val="90000"/>
            </a:schemeClr>
          </a:solidFill>
        </a:ln>
      </dgm:spPr>
    </dgm:pt>
    <dgm:pt modelId="{29989379-0DFA-433F-865B-515E1DF7458B}" type="pres">
      <dgm:prSet presAssocID="{138830BA-9667-4B1D-868A-0147FBDFBCAD}" presName="childTextHidden" presStyleLbl="bgAccFollowNode1" presStyleIdx="2" presStyleCnt="3"/>
      <dgm:spPr/>
    </dgm:pt>
    <dgm:pt modelId="{DBF5DDEE-B557-418F-806C-349D40DDB993}" type="pres">
      <dgm:prSet presAssocID="{138830BA-9667-4B1D-868A-0147FBDFBCA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CF2847E-EAA5-462C-A7A2-DA27F5D456C8}" srcId="{93455595-FCEC-46A4-A1DB-2E8440642A4C}" destId="{138F214A-3EE9-4860-9D4A-59A9E1135C4B}" srcOrd="1" destOrd="0" parTransId="{A0492CA6-EE01-4204-8AA7-9BE2DF4FDD0E}" sibTransId="{02051453-223C-428B-ADE0-7F92C2D17F19}"/>
    <dgm:cxn modelId="{C542BFF6-9C1B-41A4-BA0C-BD1D364FCF11}" srcId="{93455595-FCEC-46A4-A1DB-2E8440642A4C}" destId="{4496B9D9-1481-4C45-928E-141AFCB71022}" srcOrd="0" destOrd="0" parTransId="{2B33399A-7781-4F13-8589-7C8EE91F0B4D}" sibTransId="{660509C3-3690-4D7A-9645-FDBDFE04542F}"/>
    <dgm:cxn modelId="{91C67CCE-2CEB-4F96-9F4B-D4D262D61252}" srcId="{93455595-FCEC-46A4-A1DB-2E8440642A4C}" destId="{138830BA-9667-4B1D-868A-0147FBDFBCAD}" srcOrd="2" destOrd="0" parTransId="{F8DB2F2A-CE0B-48F9-BD02-405691F44F43}" sibTransId="{03029D34-6FF9-4671-A75F-54B38CF3C0D8}"/>
    <dgm:cxn modelId="{2339A08B-C13C-4DE0-9F59-90E0F4C7F7FE}" type="presOf" srcId="{138830BA-9667-4B1D-868A-0147FBDFBCAD}" destId="{DBF5DDEE-B557-418F-806C-349D40DDB993}" srcOrd="0" destOrd="0" presId="urn:microsoft.com/office/officeart/2005/8/layout/hProcess6"/>
    <dgm:cxn modelId="{3A966636-3544-4D07-B6A7-978A2BC1ED34}" type="presOf" srcId="{93455595-FCEC-46A4-A1DB-2E8440642A4C}" destId="{57F3B5BD-31F2-4249-8916-2BB75C494E52}" srcOrd="0" destOrd="0" presId="urn:microsoft.com/office/officeart/2005/8/layout/hProcess6"/>
    <dgm:cxn modelId="{D8FACF68-2A19-4BBB-B15D-CFE4388EC601}" type="presOf" srcId="{138F214A-3EE9-4860-9D4A-59A9E1135C4B}" destId="{CD0033D5-1154-43B2-A6A0-B4041D0CF981}" srcOrd="0" destOrd="0" presId="urn:microsoft.com/office/officeart/2005/8/layout/hProcess6"/>
    <dgm:cxn modelId="{A1F57497-C9D7-488F-B28A-5AC417C574B0}" type="presOf" srcId="{4496B9D9-1481-4C45-928E-141AFCB71022}" destId="{B117EA9C-87E6-42A3-94EC-D32AEB37AC1A}" srcOrd="0" destOrd="0" presId="urn:microsoft.com/office/officeart/2005/8/layout/hProcess6"/>
    <dgm:cxn modelId="{D41E4824-E5C0-4075-908E-A5BA13C842D2}" type="presParOf" srcId="{57F3B5BD-31F2-4249-8916-2BB75C494E52}" destId="{E4224960-C77D-42F2-B21C-CED9002F47CA}" srcOrd="0" destOrd="0" presId="urn:microsoft.com/office/officeart/2005/8/layout/hProcess6"/>
    <dgm:cxn modelId="{6E63457C-F36C-4F5D-A045-81F7C51D726C}" type="presParOf" srcId="{E4224960-C77D-42F2-B21C-CED9002F47CA}" destId="{6AB66A72-FECA-4DA4-B5ED-EA1F3C8B47C2}" srcOrd="0" destOrd="0" presId="urn:microsoft.com/office/officeart/2005/8/layout/hProcess6"/>
    <dgm:cxn modelId="{D34BA34B-7C95-4761-82CD-D027B10AD8E5}" type="presParOf" srcId="{E4224960-C77D-42F2-B21C-CED9002F47CA}" destId="{442D03F0-A815-4DD4-B219-852FF4E5CD1A}" srcOrd="1" destOrd="0" presId="urn:microsoft.com/office/officeart/2005/8/layout/hProcess6"/>
    <dgm:cxn modelId="{6711B662-BA6F-401C-BBCD-AAAC4FE3E50B}" type="presParOf" srcId="{E4224960-C77D-42F2-B21C-CED9002F47CA}" destId="{7EBB4761-BA2A-4176-B7D8-1164703BF1D7}" srcOrd="2" destOrd="0" presId="urn:microsoft.com/office/officeart/2005/8/layout/hProcess6"/>
    <dgm:cxn modelId="{1FB8E6D0-2D2A-4129-82D3-C3BDBDAC76D2}" type="presParOf" srcId="{E4224960-C77D-42F2-B21C-CED9002F47CA}" destId="{B117EA9C-87E6-42A3-94EC-D32AEB37AC1A}" srcOrd="3" destOrd="0" presId="urn:microsoft.com/office/officeart/2005/8/layout/hProcess6"/>
    <dgm:cxn modelId="{59F029C6-C217-4BD4-A9A4-98F5F1D7C41D}" type="presParOf" srcId="{57F3B5BD-31F2-4249-8916-2BB75C494E52}" destId="{23AC4E45-0193-473E-83CB-94A866E0F925}" srcOrd="1" destOrd="0" presId="urn:microsoft.com/office/officeart/2005/8/layout/hProcess6"/>
    <dgm:cxn modelId="{100AC33B-DB38-4884-BF35-B14E89DFE175}" type="presParOf" srcId="{57F3B5BD-31F2-4249-8916-2BB75C494E52}" destId="{B8B5F902-C798-4725-95ED-2EE3E044BD61}" srcOrd="2" destOrd="0" presId="urn:microsoft.com/office/officeart/2005/8/layout/hProcess6"/>
    <dgm:cxn modelId="{A2C20C01-8AC7-4A28-980B-2C54948FFC43}" type="presParOf" srcId="{B8B5F902-C798-4725-95ED-2EE3E044BD61}" destId="{BCA3D0CA-7ADC-4B0D-8E96-7A3FEEA23553}" srcOrd="0" destOrd="0" presId="urn:microsoft.com/office/officeart/2005/8/layout/hProcess6"/>
    <dgm:cxn modelId="{6F47A190-D292-4E1E-B5B1-B2CBA8C96782}" type="presParOf" srcId="{B8B5F902-C798-4725-95ED-2EE3E044BD61}" destId="{4266D8EA-A18B-4D0B-98C3-4667E44E4C00}" srcOrd="1" destOrd="0" presId="urn:microsoft.com/office/officeart/2005/8/layout/hProcess6"/>
    <dgm:cxn modelId="{25CE18F7-3F77-49F0-83EA-00CEC375F007}" type="presParOf" srcId="{B8B5F902-C798-4725-95ED-2EE3E044BD61}" destId="{0E28A837-82F2-47A4-9AE1-98E04EF7A928}" srcOrd="2" destOrd="0" presId="urn:microsoft.com/office/officeart/2005/8/layout/hProcess6"/>
    <dgm:cxn modelId="{CEF5E558-4D35-4D39-8FCC-BA298EA20CDA}" type="presParOf" srcId="{B8B5F902-C798-4725-95ED-2EE3E044BD61}" destId="{CD0033D5-1154-43B2-A6A0-B4041D0CF981}" srcOrd="3" destOrd="0" presId="urn:microsoft.com/office/officeart/2005/8/layout/hProcess6"/>
    <dgm:cxn modelId="{1B91443A-B853-4960-A915-8D35EDDD8339}" type="presParOf" srcId="{57F3B5BD-31F2-4249-8916-2BB75C494E52}" destId="{B0EA640C-BA97-4D61-B9E0-DB8B002F28BC}" srcOrd="3" destOrd="0" presId="urn:microsoft.com/office/officeart/2005/8/layout/hProcess6"/>
    <dgm:cxn modelId="{F51F69D1-BAC1-4D55-BF7D-5734CFB9CB42}" type="presParOf" srcId="{57F3B5BD-31F2-4249-8916-2BB75C494E52}" destId="{7400FC55-1F51-4ED7-983D-8FA17E8B64A9}" srcOrd="4" destOrd="0" presId="urn:microsoft.com/office/officeart/2005/8/layout/hProcess6"/>
    <dgm:cxn modelId="{B2C8C575-0DF7-48FC-ABF0-929ACFB88A5A}" type="presParOf" srcId="{7400FC55-1F51-4ED7-983D-8FA17E8B64A9}" destId="{E258B576-5FC3-4197-8B4E-7507052AF320}" srcOrd="0" destOrd="0" presId="urn:microsoft.com/office/officeart/2005/8/layout/hProcess6"/>
    <dgm:cxn modelId="{BD961A8A-2834-4427-B8C2-469EBF5A84B9}" type="presParOf" srcId="{7400FC55-1F51-4ED7-983D-8FA17E8B64A9}" destId="{DC1993D4-57DA-4305-82A5-9617B0DD9370}" srcOrd="1" destOrd="0" presId="urn:microsoft.com/office/officeart/2005/8/layout/hProcess6"/>
    <dgm:cxn modelId="{7F03B347-9F71-4AD2-AD83-F79505CCA29A}" type="presParOf" srcId="{7400FC55-1F51-4ED7-983D-8FA17E8B64A9}" destId="{29989379-0DFA-433F-865B-515E1DF7458B}" srcOrd="2" destOrd="0" presId="urn:microsoft.com/office/officeart/2005/8/layout/hProcess6"/>
    <dgm:cxn modelId="{FBE39BC1-608F-413B-BF77-D439C26BBBAC}" type="presParOf" srcId="{7400FC55-1F51-4ED7-983D-8FA17E8B64A9}" destId="{DBF5DDEE-B557-418F-806C-349D40DDB99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80AC-9278-4ED0-B9C2-C6A2D55A1A43}">
      <dsp:nvSpPr>
        <dsp:cNvPr id="0" name=""/>
        <dsp:cNvSpPr/>
      </dsp:nvSpPr>
      <dsp:spPr>
        <a:xfrm>
          <a:off x="193071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1216-8838-41D6-9550-05F2B76F5336}">
      <dsp:nvSpPr>
        <dsp:cNvPr id="0" name=""/>
        <dsp:cNvSpPr/>
      </dsp:nvSpPr>
      <dsp:spPr>
        <a:xfrm>
          <a:off x="1986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57954" y="226730"/>
        <a:ext cx="270234" cy="270234"/>
      </dsp:txXfrm>
    </dsp:sp>
    <dsp:sp modelId="{442D03F0-A815-4DD4-B219-852FF4E5CD1A}">
      <dsp:nvSpPr>
        <dsp:cNvPr id="0" name=""/>
        <dsp:cNvSpPr/>
      </dsp:nvSpPr>
      <dsp:spPr>
        <a:xfrm>
          <a:off x="1196269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1005184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1061152" y="226730"/>
        <a:ext cx="270234" cy="270234"/>
      </dsp:txXfrm>
    </dsp:sp>
    <dsp:sp modelId="{4266D8EA-A18B-4D0B-98C3-4667E44E4C00}">
      <dsp:nvSpPr>
        <dsp:cNvPr id="0" name=""/>
        <dsp:cNvSpPr/>
      </dsp:nvSpPr>
      <dsp:spPr>
        <a:xfrm>
          <a:off x="2199468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2008382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2064350" y="226730"/>
        <a:ext cx="270234" cy="270234"/>
      </dsp:txXfrm>
    </dsp:sp>
    <dsp:sp modelId="{DC1993D4-57DA-4305-82A5-9617B0DD9370}">
      <dsp:nvSpPr>
        <dsp:cNvPr id="0" name=""/>
        <dsp:cNvSpPr/>
      </dsp:nvSpPr>
      <dsp:spPr>
        <a:xfrm>
          <a:off x="3202666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3011580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/>
        </a:p>
      </dsp:txBody>
      <dsp:txXfrm>
        <a:off x="3067548" y="226730"/>
        <a:ext cx="270234" cy="2702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03F0-A815-4DD4-B219-852FF4E5CD1A}">
      <dsp:nvSpPr>
        <dsp:cNvPr id="0" name=""/>
        <dsp:cNvSpPr/>
      </dsp:nvSpPr>
      <dsp:spPr>
        <a:xfrm>
          <a:off x="57519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368217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428839" y="215492"/>
        <a:ext cx="292709" cy="292709"/>
      </dsp:txXfrm>
    </dsp:sp>
    <dsp:sp modelId="{4266D8EA-A18B-4D0B-98C3-4667E44E4C0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1527677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772869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565892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626514" y="215492"/>
        <a:ext cx="292709" cy="2927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80AC-9278-4ED0-B9C2-C6A2D55A1A43}">
      <dsp:nvSpPr>
        <dsp:cNvPr id="0" name=""/>
        <dsp:cNvSpPr/>
      </dsp:nvSpPr>
      <dsp:spPr>
        <a:xfrm>
          <a:off x="193071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1216-8838-41D6-9550-05F2B76F5336}">
      <dsp:nvSpPr>
        <dsp:cNvPr id="0" name=""/>
        <dsp:cNvSpPr/>
      </dsp:nvSpPr>
      <dsp:spPr>
        <a:xfrm>
          <a:off x="1986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57954" y="226730"/>
        <a:ext cx="270234" cy="270234"/>
      </dsp:txXfrm>
    </dsp:sp>
    <dsp:sp modelId="{442D03F0-A815-4DD4-B219-852FF4E5CD1A}">
      <dsp:nvSpPr>
        <dsp:cNvPr id="0" name=""/>
        <dsp:cNvSpPr/>
      </dsp:nvSpPr>
      <dsp:spPr>
        <a:xfrm>
          <a:off x="1196269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1005184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1061152" y="226730"/>
        <a:ext cx="270234" cy="270234"/>
      </dsp:txXfrm>
    </dsp:sp>
    <dsp:sp modelId="{4266D8EA-A18B-4D0B-98C3-4667E44E4C00}">
      <dsp:nvSpPr>
        <dsp:cNvPr id="0" name=""/>
        <dsp:cNvSpPr/>
      </dsp:nvSpPr>
      <dsp:spPr>
        <a:xfrm>
          <a:off x="2199468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2008382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2064350" y="226730"/>
        <a:ext cx="270234" cy="270234"/>
      </dsp:txXfrm>
    </dsp:sp>
    <dsp:sp modelId="{DC1993D4-57DA-4305-82A5-9617B0DD9370}">
      <dsp:nvSpPr>
        <dsp:cNvPr id="0" name=""/>
        <dsp:cNvSpPr/>
      </dsp:nvSpPr>
      <dsp:spPr>
        <a:xfrm>
          <a:off x="3202666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3011580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/>
        </a:p>
      </dsp:txBody>
      <dsp:txXfrm>
        <a:off x="3067548" y="226730"/>
        <a:ext cx="270234" cy="2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80AC-9278-4ED0-B9C2-C6A2D55A1A43}">
      <dsp:nvSpPr>
        <dsp:cNvPr id="0" name=""/>
        <dsp:cNvSpPr/>
      </dsp:nvSpPr>
      <dsp:spPr>
        <a:xfrm>
          <a:off x="193071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1216-8838-41D6-9550-05F2B76F5336}">
      <dsp:nvSpPr>
        <dsp:cNvPr id="0" name=""/>
        <dsp:cNvSpPr/>
      </dsp:nvSpPr>
      <dsp:spPr>
        <a:xfrm>
          <a:off x="1986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57954" y="226730"/>
        <a:ext cx="270234" cy="270234"/>
      </dsp:txXfrm>
    </dsp:sp>
    <dsp:sp modelId="{442D03F0-A815-4DD4-B219-852FF4E5CD1A}">
      <dsp:nvSpPr>
        <dsp:cNvPr id="0" name=""/>
        <dsp:cNvSpPr/>
      </dsp:nvSpPr>
      <dsp:spPr>
        <a:xfrm>
          <a:off x="1196269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1005184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1061152" y="226730"/>
        <a:ext cx="270234" cy="270234"/>
      </dsp:txXfrm>
    </dsp:sp>
    <dsp:sp modelId="{4266D8EA-A18B-4D0B-98C3-4667E44E4C00}">
      <dsp:nvSpPr>
        <dsp:cNvPr id="0" name=""/>
        <dsp:cNvSpPr/>
      </dsp:nvSpPr>
      <dsp:spPr>
        <a:xfrm>
          <a:off x="2199468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2008382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2064350" y="226730"/>
        <a:ext cx="270234" cy="270234"/>
      </dsp:txXfrm>
    </dsp:sp>
    <dsp:sp modelId="{DC1993D4-57DA-4305-82A5-9617B0DD9370}">
      <dsp:nvSpPr>
        <dsp:cNvPr id="0" name=""/>
        <dsp:cNvSpPr/>
      </dsp:nvSpPr>
      <dsp:spPr>
        <a:xfrm>
          <a:off x="3202666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3011580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/>
        </a:p>
      </dsp:txBody>
      <dsp:txXfrm>
        <a:off x="3067548" y="226730"/>
        <a:ext cx="270234" cy="2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03F0-A815-4DD4-B219-852FF4E5CD1A}">
      <dsp:nvSpPr>
        <dsp:cNvPr id="0" name=""/>
        <dsp:cNvSpPr/>
      </dsp:nvSpPr>
      <dsp:spPr>
        <a:xfrm>
          <a:off x="57519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368217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428839" y="215492"/>
        <a:ext cx="292709" cy="292709"/>
      </dsp:txXfrm>
    </dsp:sp>
    <dsp:sp modelId="{4266D8EA-A18B-4D0B-98C3-4667E44E4C0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1527677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772869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565892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626514" y="215492"/>
        <a:ext cx="292709" cy="292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6D8EA-A18B-4D0B-98C3-4667E44E4C00}">
      <dsp:nvSpPr>
        <dsp:cNvPr id="0" name=""/>
        <dsp:cNvSpPr/>
      </dsp:nvSpPr>
      <dsp:spPr>
        <a:xfrm>
          <a:off x="1108188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901211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961833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23987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032898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093520" y="215492"/>
        <a:ext cx="292709" cy="2927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93D4-57DA-4305-82A5-9617B0DD937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1527677" y="215492"/>
        <a:ext cx="292709" cy="2927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80AC-9278-4ED0-B9C2-C6A2D55A1A43}">
      <dsp:nvSpPr>
        <dsp:cNvPr id="0" name=""/>
        <dsp:cNvSpPr/>
      </dsp:nvSpPr>
      <dsp:spPr>
        <a:xfrm>
          <a:off x="193071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1216-8838-41D6-9550-05F2B76F5336}">
      <dsp:nvSpPr>
        <dsp:cNvPr id="0" name=""/>
        <dsp:cNvSpPr/>
      </dsp:nvSpPr>
      <dsp:spPr>
        <a:xfrm>
          <a:off x="1986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57954" y="226730"/>
        <a:ext cx="270234" cy="270234"/>
      </dsp:txXfrm>
    </dsp:sp>
    <dsp:sp modelId="{442D03F0-A815-4DD4-B219-852FF4E5CD1A}">
      <dsp:nvSpPr>
        <dsp:cNvPr id="0" name=""/>
        <dsp:cNvSpPr/>
      </dsp:nvSpPr>
      <dsp:spPr>
        <a:xfrm>
          <a:off x="1196269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1005184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1061152" y="226730"/>
        <a:ext cx="270234" cy="270234"/>
      </dsp:txXfrm>
    </dsp:sp>
    <dsp:sp modelId="{4266D8EA-A18B-4D0B-98C3-4667E44E4C00}">
      <dsp:nvSpPr>
        <dsp:cNvPr id="0" name=""/>
        <dsp:cNvSpPr/>
      </dsp:nvSpPr>
      <dsp:spPr>
        <a:xfrm>
          <a:off x="2199468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2008382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600" kern="1200" dirty="0"/>
        </a:p>
      </dsp:txBody>
      <dsp:txXfrm>
        <a:off x="2064350" y="226730"/>
        <a:ext cx="270234" cy="270234"/>
      </dsp:txXfrm>
    </dsp:sp>
    <dsp:sp modelId="{DC1993D4-57DA-4305-82A5-9617B0DD9370}">
      <dsp:nvSpPr>
        <dsp:cNvPr id="0" name=""/>
        <dsp:cNvSpPr/>
      </dsp:nvSpPr>
      <dsp:spPr>
        <a:xfrm>
          <a:off x="3202666" y="27782"/>
          <a:ext cx="764341" cy="668130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3011580" y="170762"/>
          <a:ext cx="382170" cy="38217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800" kern="1200"/>
        </a:p>
      </dsp:txBody>
      <dsp:txXfrm>
        <a:off x="3067548" y="226730"/>
        <a:ext cx="270234" cy="2702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03F0-A815-4DD4-B219-852FF4E5CD1A}">
      <dsp:nvSpPr>
        <dsp:cNvPr id="0" name=""/>
        <dsp:cNvSpPr/>
      </dsp:nvSpPr>
      <dsp:spPr>
        <a:xfrm>
          <a:off x="575194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7EA9C-87E6-42A3-94EC-D32AEB37AC1A}">
      <dsp:nvSpPr>
        <dsp:cNvPr id="0" name=""/>
        <dsp:cNvSpPr/>
      </dsp:nvSpPr>
      <dsp:spPr>
        <a:xfrm>
          <a:off x="368217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428839" y="215492"/>
        <a:ext cx="292709" cy="292709"/>
      </dsp:txXfrm>
    </dsp:sp>
    <dsp:sp modelId="{4266D8EA-A18B-4D0B-98C3-4667E44E4C00}">
      <dsp:nvSpPr>
        <dsp:cNvPr id="0" name=""/>
        <dsp:cNvSpPr/>
      </dsp:nvSpPr>
      <dsp:spPr>
        <a:xfrm>
          <a:off x="1674031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33D5-1154-43B2-A6A0-B4041D0CF981}">
      <dsp:nvSpPr>
        <dsp:cNvPr id="0" name=""/>
        <dsp:cNvSpPr/>
      </dsp:nvSpPr>
      <dsp:spPr>
        <a:xfrm>
          <a:off x="1467055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 dirty="0"/>
        </a:p>
      </dsp:txBody>
      <dsp:txXfrm>
        <a:off x="1527677" y="215492"/>
        <a:ext cx="292709" cy="292709"/>
      </dsp:txXfrm>
    </dsp:sp>
    <dsp:sp modelId="{DC1993D4-57DA-4305-82A5-9617B0DD9370}">
      <dsp:nvSpPr>
        <dsp:cNvPr id="0" name=""/>
        <dsp:cNvSpPr/>
      </dsp:nvSpPr>
      <dsp:spPr>
        <a:xfrm>
          <a:off x="2772869" y="0"/>
          <a:ext cx="827907" cy="723695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5DDEE-B557-418F-806C-349D40DDB993}">
      <dsp:nvSpPr>
        <dsp:cNvPr id="0" name=""/>
        <dsp:cNvSpPr/>
      </dsp:nvSpPr>
      <dsp:spPr>
        <a:xfrm>
          <a:off x="2565892" y="154870"/>
          <a:ext cx="413953" cy="413953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000" kern="1200"/>
        </a:p>
      </dsp:txBody>
      <dsp:txXfrm>
        <a:off x="2626514" y="215492"/>
        <a:ext cx="292709" cy="292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639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31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f8db7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f8db7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713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f8db7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f8db7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49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f8db7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f8db7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63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ba44079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ba44079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4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ba44079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ba44079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56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a440790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a440790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2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a440790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ba440790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81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ba44079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ba44079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32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ba44079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ba44079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602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a440790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ba440790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93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a44079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ba44079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24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ba440790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ba440790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60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ba440790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ba440790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8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9.svg"/><Relationship Id="rId3" Type="http://schemas.openxmlformats.org/officeDocument/2006/relationships/image" Target="../media/image20.png"/><Relationship Id="rId7" Type="http://schemas.openxmlformats.org/officeDocument/2006/relationships/diagramData" Target="../diagrams/data7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microsoft.com/office/2007/relationships/diagramDrawing" Target="../diagrams/drawing7.xml"/><Relationship Id="rId5" Type="http://schemas.openxmlformats.org/officeDocument/2006/relationships/image" Target="../media/image4.png"/><Relationship Id="rId15" Type="http://schemas.openxmlformats.org/officeDocument/2006/relationships/image" Target="../media/image11.svg"/><Relationship Id="rId10" Type="http://schemas.openxmlformats.org/officeDocument/2006/relationships/diagramColors" Target="../diagrams/colors7.xml"/><Relationship Id="rId4" Type="http://schemas.openxmlformats.org/officeDocument/2006/relationships/image" Target="../media/image21.png"/><Relationship Id="rId9" Type="http://schemas.openxmlformats.org/officeDocument/2006/relationships/diagramQuickStyle" Target="../diagrams/quickStyle7.xml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4" Type="http://schemas.openxmlformats.org/officeDocument/2006/relationships/image" Target="../media/image9.svg"/><Relationship Id="rId9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29.png"/><Relationship Id="rId18" Type="http://schemas.openxmlformats.org/officeDocument/2006/relationships/image" Target="../media/image13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7.png"/><Relationship Id="rId2" Type="http://schemas.openxmlformats.org/officeDocument/2006/relationships/diagramData" Target="../diagrams/data8.xm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26.png"/><Relationship Id="rId10" Type="http://schemas.openxmlformats.org/officeDocument/2006/relationships/image" Target="../media/image37.svg"/><Relationship Id="rId19" Type="http://schemas.openxmlformats.org/officeDocument/2006/relationships/hyperlink" Target="https://keras.io/api/applications/#usage-examples-for-image-classification-models" TargetMode="Externa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8.png"/><Relationship Id="rId1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diagramLayout" Target="../diagrams/layout9.xml"/><Relationship Id="rId21" Type="http://schemas.openxmlformats.org/officeDocument/2006/relationships/image" Target="../media/image34.jp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31.jpg"/><Relationship Id="rId2" Type="http://schemas.openxmlformats.org/officeDocument/2006/relationships/diagramData" Target="../diagrams/data9.xml"/><Relationship Id="rId16" Type="http://schemas.openxmlformats.org/officeDocument/2006/relationships/image" Target="../media/image33.svg"/><Relationship Id="rId20" Type="http://schemas.microsoft.com/office/2007/relationships/hdphoto" Target="../media/hdphoto1.wdp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26.png"/><Relationship Id="rId10" Type="http://schemas.openxmlformats.org/officeDocument/2006/relationships/image" Target="../media/image37.svg"/><Relationship Id="rId19" Type="http://schemas.openxmlformats.org/officeDocument/2006/relationships/image" Target="../media/image33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28.png"/><Relationship Id="rId14" Type="http://schemas.openxmlformats.org/officeDocument/2006/relationships/image" Target="../media/image39.svg"/><Relationship Id="rId2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29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36.png"/><Relationship Id="rId2" Type="http://schemas.openxmlformats.org/officeDocument/2006/relationships/diagramData" Target="../diagrams/data10.xm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28.png"/><Relationship Id="rId14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35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39.svg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37.svg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9.sv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svg"/><Relationship Id="rId5" Type="http://schemas.openxmlformats.org/officeDocument/2006/relationships/image" Target="../media/image29.png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51.svg"/><Relationship Id="rId4" Type="http://schemas.openxmlformats.org/officeDocument/2006/relationships/image" Target="../media/image13.sv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openxmlformats.org/officeDocument/2006/relationships/image" Target="../media/image38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37.png"/><Relationship Id="rId1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39.jp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17" Type="http://schemas.openxmlformats.org/officeDocument/2006/relationships/image" Target="../media/image13.svg"/><Relationship Id="rId2" Type="http://schemas.openxmlformats.org/officeDocument/2006/relationships/diagramData" Target="../diagrams/data1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openxmlformats.org/officeDocument/2006/relationships/image" Target="../media/image38.png"/><Relationship Id="rId5" Type="http://schemas.openxmlformats.org/officeDocument/2006/relationships/diagramColors" Target="../diagrams/colors14.xml"/><Relationship Id="rId15" Type="http://schemas.openxmlformats.org/officeDocument/2006/relationships/image" Target="../media/image41.jpg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37.png"/><Relationship Id="rId1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1.svg"/><Relationship Id="rId3" Type="http://schemas.openxmlformats.org/officeDocument/2006/relationships/diagramLayout" Target="../diagrams/layout15.xml"/><Relationship Id="rId7" Type="http://schemas.openxmlformats.org/officeDocument/2006/relationships/hyperlink" Target="https://www-sciencedirect-com.unimib.idm.oclc.org/science/article/pii/S1077314296900600" TargetMode="External"/><Relationship Id="rId12" Type="http://schemas.openxmlformats.org/officeDocument/2006/relationships/image" Target="../media/image3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image" Target="../media/image49.svg"/><Relationship Id="rId5" Type="http://schemas.openxmlformats.org/officeDocument/2006/relationships/diagramColors" Target="../diagrams/colors15.xml"/><Relationship Id="rId10" Type="http://schemas.openxmlformats.org/officeDocument/2006/relationships/image" Target="../media/image37.pn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3.svg"/><Relationship Id="rId1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59.svg"/><Relationship Id="rId3" Type="http://schemas.openxmlformats.org/officeDocument/2006/relationships/image" Target="../media/image51.svg"/><Relationship Id="rId7" Type="http://schemas.openxmlformats.org/officeDocument/2006/relationships/image" Target="../media/image39.jpg"/><Relationship Id="rId12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g"/><Relationship Id="rId11" Type="http://schemas.openxmlformats.org/officeDocument/2006/relationships/image" Target="../media/image44.jpg"/><Relationship Id="rId5" Type="http://schemas.openxmlformats.org/officeDocument/2006/relationships/image" Target="../media/image49.svg"/><Relationship Id="rId10" Type="http://schemas.openxmlformats.org/officeDocument/2006/relationships/image" Target="../media/image43.jpg"/><Relationship Id="rId4" Type="http://schemas.openxmlformats.org/officeDocument/2006/relationships/image" Target="../media/image37.png"/><Relationship Id="rId9" Type="http://schemas.openxmlformats.org/officeDocument/2006/relationships/image" Target="../media/image4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11" Type="http://schemas.openxmlformats.org/officeDocument/2006/relationships/image" Target="../media/image38.png"/><Relationship Id="rId5" Type="http://schemas.openxmlformats.org/officeDocument/2006/relationships/diagramColors" Target="../diagrams/colors16.xml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37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openxmlformats.org/officeDocument/2006/relationships/image" Target="../media/image38.pn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12" Type="http://schemas.openxmlformats.org/officeDocument/2006/relationships/image" Target="../media/image51.sv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11" Type="http://schemas.openxmlformats.org/officeDocument/2006/relationships/image" Target="../media/image38.png"/><Relationship Id="rId5" Type="http://schemas.openxmlformats.org/officeDocument/2006/relationships/diagramColors" Target="../diagrams/colors18.xml"/><Relationship Id="rId10" Type="http://schemas.openxmlformats.org/officeDocument/2006/relationships/image" Target="../media/image49.sv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sv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50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3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.pn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svg"/><Relationship Id="rId10" Type="http://schemas.openxmlformats.org/officeDocument/2006/relationships/image" Target="../media/image3.png"/><Relationship Id="rId19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image" Target="../media/image8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9.svg"/><Relationship Id="rId10" Type="http://schemas.openxmlformats.org/officeDocument/2006/relationships/image" Target="../media/image3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sv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3.png"/><Relationship Id="rId18" Type="http://schemas.openxmlformats.org/officeDocument/2006/relationships/image" Target="../media/image9.svg"/><Relationship Id="rId3" Type="http://schemas.openxmlformats.org/officeDocument/2006/relationships/hyperlink" Target="https://ieeexplore-ieee-org.unimib.idm.oclc.org/document/9091215" TargetMode="External"/><Relationship Id="rId7" Type="http://schemas.openxmlformats.org/officeDocument/2006/relationships/diagramLayout" Target="../diagrams/layout4.xml"/><Relationship Id="rId12" Type="http://schemas.openxmlformats.org/officeDocument/2006/relationships/image" Target="../media/image3.svg"/><Relationship Id="rId17" Type="http://schemas.openxmlformats.org/officeDocument/2006/relationships/image" Target="../media/image5.png"/><Relationship Id="rId2" Type="http://schemas.openxmlformats.org/officeDocument/2006/relationships/hyperlink" Target="https://arxiv.org/abs/1907.06167" TargetMode="External"/><Relationship Id="rId16" Type="http://schemas.openxmlformats.org/officeDocument/2006/relationships/image" Target="../media/image7.sv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4.xml"/><Relationship Id="rId11" Type="http://schemas.openxmlformats.org/officeDocument/2006/relationships/image" Target="../media/image2.png"/><Relationship Id="rId5" Type="http://schemas.openxmlformats.org/officeDocument/2006/relationships/hyperlink" Target="https://www.kaggle.com/c/ifood-2019-fgvc6/overview" TargetMode="External"/><Relationship Id="rId15" Type="http://schemas.openxmlformats.org/officeDocument/2006/relationships/image" Target="../media/image4.png"/><Relationship Id="rId10" Type="http://schemas.microsoft.com/office/2007/relationships/diagramDrawing" Target="../diagrams/drawing4.xml"/><Relationship Id="rId19" Type="http://schemas.openxmlformats.org/officeDocument/2006/relationships/image" Target="../media/image6.png"/><Relationship Id="rId4" Type="http://schemas.openxmlformats.org/officeDocument/2006/relationships/hyperlink" Target="https://pypi.org/project/fastdup/" TargetMode="External"/><Relationship Id="rId9" Type="http://schemas.openxmlformats.org/officeDocument/2006/relationships/diagramColors" Target="../diagrams/colors4.xml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5.svg"/><Relationship Id="rId3" Type="http://schemas.openxmlformats.org/officeDocument/2006/relationships/diagramData" Target="../diagrams/data5.xml"/><Relationship Id="rId21" Type="http://schemas.openxmlformats.org/officeDocument/2006/relationships/image" Target="../media/image5.png"/><Relationship Id="rId7" Type="http://schemas.microsoft.com/office/2007/relationships/diagramDrawing" Target="../diagrams/drawing5.xml"/><Relationship Id="rId12" Type="http://schemas.openxmlformats.org/officeDocument/2006/relationships/image" Target="../media/image13.jp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jp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2.jpg"/><Relationship Id="rId24" Type="http://schemas.openxmlformats.org/officeDocument/2006/relationships/image" Target="../media/image11.sv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16.jpg"/><Relationship Id="rId23" Type="http://schemas.openxmlformats.org/officeDocument/2006/relationships/image" Target="../media/image6.png"/><Relationship Id="rId10" Type="http://schemas.openxmlformats.org/officeDocument/2006/relationships/image" Target="../media/image11.jpg"/><Relationship Id="rId19" Type="http://schemas.openxmlformats.org/officeDocument/2006/relationships/image" Target="../media/image4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5.svg"/><Relationship Id="rId1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4.jpg"/><Relationship Id="rId12" Type="http://schemas.openxmlformats.org/officeDocument/2006/relationships/image" Target="../media/image3.png"/><Relationship Id="rId17" Type="http://schemas.openxmlformats.org/officeDocument/2006/relationships/image" Target="../media/image9.svg"/><Relationship Id="rId2" Type="http://schemas.openxmlformats.org/officeDocument/2006/relationships/diagramData" Target="../diagrams/data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openxmlformats.org/officeDocument/2006/relationships/image" Target="../media/image19.jpg"/><Relationship Id="rId5" Type="http://schemas.openxmlformats.org/officeDocument/2006/relationships/diagramColors" Target="../diagrams/colors6.xml"/><Relationship Id="rId15" Type="http://schemas.openxmlformats.org/officeDocument/2006/relationships/image" Target="../media/image7.svg"/><Relationship Id="rId10" Type="http://schemas.openxmlformats.org/officeDocument/2006/relationships/image" Target="../media/image18.jpg"/><Relationship Id="rId19" Type="http://schemas.openxmlformats.org/officeDocument/2006/relationships/image" Target="../media/image11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6.jp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Classificazione dataset FoodX-251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r>
              <a:rPr lang="it-IT" sz="2800" dirty="0"/>
              <a:t>Elia Gaviraghi </a:t>
            </a:r>
            <a:r>
              <a:rPr lang="it-IT" dirty="0"/>
              <a:t>869493</a:t>
            </a:r>
          </a:p>
          <a:p>
            <a:pPr marL="0" indent="0"/>
            <a:r>
              <a:rPr lang="it-IT" sz="2800" dirty="0"/>
              <a:t>Erba Sandro 856327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D35A6A-67EC-84D4-8E22-EAFC86DA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5" y="4029559"/>
            <a:ext cx="970345" cy="970345"/>
          </a:xfrm>
          <a:prstGeom prst="rect">
            <a:avLst/>
          </a:prstGeom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5CD4648E-6CF0-B600-E3C9-B588F4B04F49}"/>
              </a:ext>
            </a:extLst>
          </p:cNvPr>
          <p:cNvSpPr txBox="1">
            <a:spLocks/>
          </p:cNvSpPr>
          <p:nvPr/>
        </p:nvSpPr>
        <p:spPr>
          <a:xfrm>
            <a:off x="1013383" y="4514731"/>
            <a:ext cx="7117234" cy="4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it-IT" sz="1800" dirty="0"/>
              <a:t>Visual Information processing and management – 2023/24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9CC44DEB-5A4A-C97C-1C27-006BCB712CF9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C2E2D90E-8F04-341B-86B4-9C0DD5779FE6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80DC52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Alexnet invertita</a:t>
            </a:r>
          </a:p>
        </p:txBody>
      </p:sp>
      <p:sp>
        <p:nvSpPr>
          <p:cNvPr id="6" name="!!Ovale 23" descr="Lente di ingrandimento con riempimento a tinta unita">
            <a:extLst>
              <a:ext uri="{FF2B5EF4-FFF2-40B4-BE49-F238E27FC236}">
                <a16:creationId xmlns:a16="http://schemas.microsoft.com/office/drawing/2014/main" id="{DB80888B-0E68-B9D1-713D-B58ABCB0AC8C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Fine-tuning di una CNN pre-addestrata su imagenet usando il test set, in quanto questo è pulito. Enormi tempi di computazione per scarsi risultati. Si sarebbe potuto continuare in questa direzione, ma a discapito di troppo tempo.</a:t>
            </a: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62" y="2351627"/>
            <a:ext cx="5048350" cy="259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t="4113"/>
          <a:stretch/>
        </p:blipFill>
        <p:spPr>
          <a:xfrm>
            <a:off x="5429400" y="2351625"/>
            <a:ext cx="3493138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7" descr="Labirinto contorno">
            <a:extLst>
              <a:ext uri="{FF2B5EF4-FFF2-40B4-BE49-F238E27FC236}">
                <a16:creationId xmlns:a16="http://schemas.microsoft.com/office/drawing/2014/main" id="{42B31396-1AA8-F5AD-E339-CD8992558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67861" y="358624"/>
            <a:ext cx="432000" cy="432000"/>
          </a:xfrm>
          <a:prstGeom prst="rect">
            <a:avLst/>
          </a:prstGeom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2471C649-D49D-ED50-3EF7-82EDB345B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672933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!!Ovale 26">
            <a:extLst>
              <a:ext uri="{FF2B5EF4-FFF2-40B4-BE49-F238E27FC236}">
                <a16:creationId xmlns:a16="http://schemas.microsoft.com/office/drawing/2014/main" id="{7F00B663-B17F-FBE7-300C-DAF9E9BB3A54}"/>
              </a:ext>
            </a:extLst>
          </p:cNvPr>
          <p:cNvSpPr/>
          <p:nvPr/>
        </p:nvSpPr>
        <p:spPr>
          <a:xfrm>
            <a:off x="6095195" y="362827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!!Ovale 277">
            <a:extLst>
              <a:ext uri="{FF2B5EF4-FFF2-40B4-BE49-F238E27FC236}">
                <a16:creationId xmlns:a16="http://schemas.microsoft.com/office/drawing/2014/main" id="{83822838-C8E1-9C3E-FCFB-82B89D49C7D8}"/>
              </a:ext>
            </a:extLst>
          </p:cNvPr>
          <p:cNvSpPr/>
          <p:nvPr/>
        </p:nvSpPr>
        <p:spPr>
          <a:xfrm>
            <a:off x="7350933" y="371521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3" name="Elemento grafico 12" descr="Tavolozza contorno">
            <a:extLst>
              <a:ext uri="{FF2B5EF4-FFF2-40B4-BE49-F238E27FC236}">
                <a16:creationId xmlns:a16="http://schemas.microsoft.com/office/drawing/2014/main" id="{77FE2BFA-39E0-314A-FCD6-189567D45C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131119" y="406874"/>
            <a:ext cx="360000" cy="360000"/>
          </a:xfrm>
          <a:prstGeom prst="rect">
            <a:avLst/>
          </a:prstGeom>
        </p:spPr>
      </p:pic>
      <p:pic>
        <p:nvPicPr>
          <p:cNvPr id="14" name="Elemento grafico 13" descr="Valutazione 3 stella contorno">
            <a:extLst>
              <a:ext uri="{FF2B5EF4-FFF2-40B4-BE49-F238E27FC236}">
                <a16:creationId xmlns:a16="http://schemas.microsoft.com/office/drawing/2014/main" id="{0EDD5671-C851-99D0-3B9D-91BAB6D1BE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393139" y="406874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o a tutto sesto 10">
            <a:extLst>
              <a:ext uri="{FF2B5EF4-FFF2-40B4-BE49-F238E27FC236}">
                <a16:creationId xmlns:a16="http://schemas.microsoft.com/office/drawing/2014/main" id="{D9843D3E-A901-4C98-E96B-4D3C5F4FF31C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B78C6EA-1EE9-48D5-72C2-5AB134A3CD48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DCED5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Media e varianza</a:t>
            </a:r>
          </a:p>
        </p:txBody>
      </p:sp>
      <p:sp>
        <p:nvSpPr>
          <p:cNvPr id="13" name="!!Ovale 26" descr="Lente di ingrandimento con riempimento a tinta unita">
            <a:extLst>
              <a:ext uri="{FF2B5EF4-FFF2-40B4-BE49-F238E27FC236}">
                <a16:creationId xmlns:a16="http://schemas.microsoft.com/office/drawing/2014/main" id="{F5AAB684-6011-B6D8-FB4B-EA20893F597E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it" dirty="0"/>
              <a:t>Calcolare media e varianza per ogni classe;</a:t>
            </a:r>
          </a:p>
          <a:p>
            <a:pPr marL="285750" indent="-285750"/>
            <a:r>
              <a:rPr lang="it" dirty="0"/>
              <a:t>Eliminare il 20% di ogni classe;</a:t>
            </a:r>
          </a:p>
          <a:p>
            <a:pPr marL="285750" indent="-285750"/>
            <a:r>
              <a:rPr lang="it" dirty="0"/>
              <a:t>Rapido, ma richiede di settare le soglie a mano;</a:t>
            </a:r>
          </a:p>
          <a:p>
            <a:pPr marL="285750" indent="-285750"/>
            <a:r>
              <a:rPr lang="it" dirty="0"/>
              <a:t>Feature non troppo descrittive per tutto il training set. </a:t>
            </a:r>
            <a:endParaRPr dirty="0"/>
          </a:p>
        </p:txBody>
      </p:sp>
      <p:pic>
        <p:nvPicPr>
          <p:cNvPr id="7" name="Elemento grafico 6" descr="Tavolozza contorno">
            <a:extLst>
              <a:ext uri="{FF2B5EF4-FFF2-40B4-BE49-F238E27FC236}">
                <a16:creationId xmlns:a16="http://schemas.microsoft.com/office/drawing/2014/main" id="{1DA7CF83-C7B1-8DF2-1697-094A0117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3600" y="348795"/>
            <a:ext cx="432000" cy="432000"/>
          </a:xfrm>
          <a:prstGeom prst="rect">
            <a:avLst/>
          </a:prstGeom>
        </p:spPr>
      </p:pic>
      <p:sp>
        <p:nvSpPr>
          <p:cNvPr id="5" name="!!Ovale 277">
            <a:extLst>
              <a:ext uri="{FF2B5EF4-FFF2-40B4-BE49-F238E27FC236}">
                <a16:creationId xmlns:a16="http://schemas.microsoft.com/office/drawing/2014/main" id="{8A37B117-E5B0-983F-4AB9-06399D9ECE68}"/>
              </a:ext>
            </a:extLst>
          </p:cNvPr>
          <p:cNvSpPr/>
          <p:nvPr/>
        </p:nvSpPr>
        <p:spPr>
          <a:xfrm>
            <a:off x="6710853" y="371521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0" name="Elemento grafico 9" descr="Valutazione 3 stella contorno">
            <a:extLst>
              <a:ext uri="{FF2B5EF4-FFF2-40B4-BE49-F238E27FC236}">
                <a16:creationId xmlns:a16="http://schemas.microsoft.com/office/drawing/2014/main" id="{4A857544-4791-FD99-52C3-F7729FDB5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53059" y="406874"/>
            <a:ext cx="360000" cy="360000"/>
          </a:xfrm>
          <a:prstGeom prst="rect">
            <a:avLst/>
          </a:prstGeom>
        </p:spPr>
      </p:pic>
      <p:sp>
        <p:nvSpPr>
          <p:cNvPr id="4" name="Google Shape;109;p20">
            <a:extLst>
              <a:ext uri="{FF2B5EF4-FFF2-40B4-BE49-F238E27FC236}">
                <a16:creationId xmlns:a16="http://schemas.microsoft.com/office/drawing/2014/main" id="{35046B06-CEE5-A3E0-B64B-DBB7E00B40D9}"/>
              </a:ext>
            </a:extLst>
          </p:cNvPr>
          <p:cNvSpPr txBox="1">
            <a:spLocks/>
          </p:cNvSpPr>
          <p:nvPr/>
        </p:nvSpPr>
        <p:spPr>
          <a:xfrm>
            <a:off x="70508" y="2702016"/>
            <a:ext cx="312930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sz="1400" dirty="0"/>
              <a:t>Sicuramente NON un macaron</a:t>
            </a:r>
          </a:p>
        </p:txBody>
      </p:sp>
      <p:pic>
        <p:nvPicPr>
          <p:cNvPr id="9" name="Immagine 8" descr="Immagine che contiene illustrazione, clipart, cartone animato, Cartoni animati&#10;&#10;Descrizione generata automaticamente">
            <a:extLst>
              <a:ext uri="{FF2B5EF4-FFF2-40B4-BE49-F238E27FC236}">
                <a16:creationId xmlns:a16="http://schemas.microsoft.com/office/drawing/2014/main" id="{D0B9D6A6-A88D-82FF-877F-1C31DCB0C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39" y="3155370"/>
            <a:ext cx="1987040" cy="1620000"/>
          </a:xfrm>
          <a:prstGeom prst="rect">
            <a:avLst/>
          </a:prstGeom>
        </p:spPr>
      </p:pic>
      <p:sp>
        <p:nvSpPr>
          <p:cNvPr id="16" name="Google Shape;109;p20">
            <a:extLst>
              <a:ext uri="{FF2B5EF4-FFF2-40B4-BE49-F238E27FC236}">
                <a16:creationId xmlns:a16="http://schemas.microsoft.com/office/drawing/2014/main" id="{E3E74D90-1207-9737-F648-9BD9D7E0871D}"/>
              </a:ext>
            </a:extLst>
          </p:cNvPr>
          <p:cNvSpPr txBox="1">
            <a:spLocks/>
          </p:cNvSpPr>
          <p:nvPr/>
        </p:nvSpPr>
        <p:spPr>
          <a:xfrm>
            <a:off x="4619134" y="2703490"/>
            <a:ext cx="364687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sz="1400" dirty="0"/>
              <a:t>Potrebbero essere dei macaron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3DEDE21-EDBC-37B1-EFB5-EC9E3B40B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5182" y="3155368"/>
            <a:ext cx="1620000" cy="1620000"/>
          </a:xfrm>
          <a:prstGeom prst="rect">
            <a:avLst/>
          </a:prstGeom>
        </p:spPr>
      </p:pic>
      <p:pic>
        <p:nvPicPr>
          <p:cNvPr id="20" name="Immagine 19" descr="Immagine che contiene macaron, dessert, Dolcezza, pasticceria&#10;&#10;Descrizione generata automaticamente">
            <a:extLst>
              <a:ext uri="{FF2B5EF4-FFF2-40B4-BE49-F238E27FC236}">
                <a16:creationId xmlns:a16="http://schemas.microsoft.com/office/drawing/2014/main" id="{082CE9D5-0F1A-F41D-F40C-5D78C6FDD4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1294" y="3155368"/>
            <a:ext cx="1727578" cy="16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a tutto sesto 1">
            <a:extLst>
              <a:ext uri="{FF2B5EF4-FFF2-40B4-BE49-F238E27FC236}">
                <a16:creationId xmlns:a16="http://schemas.microsoft.com/office/drawing/2014/main" id="{DF7B3E4C-5C32-CA21-0C3F-53BD85FE57A8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8E00BCFE-9C6D-80AA-0EED-9876BC7959A6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Approccio triplo</a:t>
            </a:r>
          </a:p>
        </p:txBody>
      </p:sp>
      <p:sp>
        <p:nvSpPr>
          <p:cNvPr id="6" name="!!Ovale 277" descr="Lente di ingrandimento con riempimento a tinta unita">
            <a:extLst>
              <a:ext uri="{FF2B5EF4-FFF2-40B4-BE49-F238E27FC236}">
                <a16:creationId xmlns:a16="http://schemas.microsoft.com/office/drawing/2014/main" id="{04268DD4-4BE5-0920-C626-35F11789DD06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Sulla base del precedente, per ogni classe estrarre le feature:</a:t>
            </a:r>
          </a:p>
          <a:p>
            <a:pPr marL="285750" indent="-285750"/>
            <a:r>
              <a:rPr lang="it" dirty="0"/>
              <a:t>CNN </a:t>
            </a:r>
            <a:r>
              <a:rPr lang="it" dirty="0">
                <a:solidFill>
                  <a:srgbClr val="FF0000"/>
                </a:solidFill>
              </a:rPr>
              <a:t>?</a:t>
            </a:r>
          </a:p>
          <a:p>
            <a:pPr marL="285750" indent="-285750"/>
            <a:r>
              <a:rPr lang="it" dirty="0"/>
              <a:t>HOG </a:t>
            </a:r>
            <a:r>
              <a:rPr lang="it" dirty="0">
                <a:solidFill>
                  <a:srgbClr val="FF0000"/>
                </a:solidFill>
              </a:rPr>
              <a:t>?</a:t>
            </a:r>
          </a:p>
          <a:p>
            <a:pPr marL="285750" indent="-285750"/>
            <a:r>
              <a:rPr lang="it" dirty="0"/>
              <a:t>texture con media e varianza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Fare clustering con queste e valutare gli outliers trovando la distanza dai centroidi. 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341" t="11603" r="5456" b="31976"/>
          <a:stretch/>
        </p:blipFill>
        <p:spPr>
          <a:xfrm>
            <a:off x="273600" y="2860675"/>
            <a:ext cx="6125028" cy="1872344"/>
          </a:xfrm>
          <a:prstGeom prst="rect">
            <a:avLst/>
          </a:prstGeom>
        </p:spPr>
      </p:pic>
      <p:pic>
        <p:nvPicPr>
          <p:cNvPr id="7" name="Elemento grafico 6" descr="Valutazione 3 stella contorno">
            <a:extLst>
              <a:ext uri="{FF2B5EF4-FFF2-40B4-BE49-F238E27FC236}">
                <a16:creationId xmlns:a16="http://schemas.microsoft.com/office/drawing/2014/main" id="{D503969D-AC49-C81C-183D-2E7D3F9CD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3600" y="353990"/>
            <a:ext cx="432000" cy="432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779F4A-1303-F536-9DE1-93F0CB60FE64}"/>
              </a:ext>
            </a:extLst>
          </p:cNvPr>
          <p:cNvSpPr txBox="1"/>
          <p:nvPr/>
        </p:nvSpPr>
        <p:spPr>
          <a:xfrm>
            <a:off x="3700021" y="3287487"/>
            <a:ext cx="777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" sz="3200" dirty="0">
                <a:solidFill>
                  <a:srgbClr val="FF0000"/>
                </a:solidFill>
              </a:rPr>
              <a:t>?</a:t>
            </a:r>
            <a:endParaRPr lang="it-IT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o a tutto sesto 7">
            <a:extLst>
              <a:ext uri="{FF2B5EF4-FFF2-40B4-BE49-F238E27FC236}">
                <a16:creationId xmlns:a16="http://schemas.microsoft.com/office/drawing/2014/main" id="{3D842D79-2B6A-BF75-0DDF-6514E860CF97}"/>
              </a:ext>
            </a:extLst>
          </p:cNvPr>
          <p:cNvSpPr/>
          <p:nvPr/>
        </p:nvSpPr>
        <p:spPr>
          <a:xfrm>
            <a:off x="-4657397" y="383250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7DCB53FB-CA48-FE9C-C7D4-4F65B0299712}"/>
              </a:ext>
            </a:extLst>
          </p:cNvPr>
          <p:cNvSpPr/>
          <p:nvPr/>
        </p:nvSpPr>
        <p:spPr>
          <a:xfrm>
            <a:off x="264986" y="1301667"/>
            <a:ext cx="8136926" cy="427857"/>
          </a:xfrm>
          <a:custGeom>
            <a:avLst/>
            <a:gdLst>
              <a:gd name="connsiteX0" fmla="*/ 0 w 8136926"/>
              <a:gd name="connsiteY0" fmla="*/ 0 h 427857"/>
              <a:gd name="connsiteX1" fmla="*/ 8136926 w 8136926"/>
              <a:gd name="connsiteY1" fmla="*/ 0 h 427857"/>
              <a:gd name="connsiteX2" fmla="*/ 8136926 w 8136926"/>
              <a:gd name="connsiteY2" fmla="*/ 427857 h 427857"/>
              <a:gd name="connsiteX3" fmla="*/ 0 w 8136926"/>
              <a:gd name="connsiteY3" fmla="*/ 427857 h 427857"/>
              <a:gd name="connsiteX4" fmla="*/ 0 w 8136926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26" h="427857">
                <a:moveTo>
                  <a:pt x="0" y="0"/>
                </a:moveTo>
                <a:lnTo>
                  <a:pt x="8136926" y="0"/>
                </a:lnTo>
                <a:lnTo>
                  <a:pt x="8136926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Studio iniziale</a:t>
            </a:r>
          </a:p>
        </p:txBody>
      </p:sp>
      <p:sp>
        <p:nvSpPr>
          <p:cNvPr id="12" name="!!Ovale 20">
            <a:extLst>
              <a:ext uri="{FF2B5EF4-FFF2-40B4-BE49-F238E27FC236}">
                <a16:creationId xmlns:a16="http://schemas.microsoft.com/office/drawing/2014/main" id="{723B0D2D-1AAE-4E06-B9F1-313494772108}"/>
              </a:ext>
            </a:extLst>
          </p:cNvPr>
          <p:cNvSpPr/>
          <p:nvPr/>
        </p:nvSpPr>
        <p:spPr>
          <a:xfrm>
            <a:off x="-2425" y="1248185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F7ECB5F5-2106-949D-4686-1252D9FFC403}"/>
              </a:ext>
            </a:extLst>
          </p:cNvPr>
          <p:cNvSpPr/>
          <p:nvPr/>
        </p:nvSpPr>
        <p:spPr>
          <a:xfrm>
            <a:off x="616929" y="1943372"/>
            <a:ext cx="7784984" cy="427857"/>
          </a:xfrm>
          <a:custGeom>
            <a:avLst/>
            <a:gdLst>
              <a:gd name="connsiteX0" fmla="*/ 0 w 7784984"/>
              <a:gd name="connsiteY0" fmla="*/ 0 h 427857"/>
              <a:gd name="connsiteX1" fmla="*/ 7784984 w 7784984"/>
              <a:gd name="connsiteY1" fmla="*/ 0 h 427857"/>
              <a:gd name="connsiteX2" fmla="*/ 7784984 w 7784984"/>
              <a:gd name="connsiteY2" fmla="*/ 427857 h 427857"/>
              <a:gd name="connsiteX3" fmla="*/ 0 w 7784984"/>
              <a:gd name="connsiteY3" fmla="*/ 427857 h 427857"/>
              <a:gd name="connsiteX4" fmla="*/ 0 w 7784984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4984" h="427857">
                <a:moveTo>
                  <a:pt x="0" y="0"/>
                </a:moveTo>
                <a:lnTo>
                  <a:pt x="7784984" y="0"/>
                </a:lnTo>
                <a:lnTo>
                  <a:pt x="7784984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996664"/>
              <a:satOff val="16923"/>
              <a:lumOff val="1686"/>
              <a:alphaOff val="0"/>
            </a:schemeClr>
          </a:fillRef>
          <a:effectRef idx="0">
            <a:schemeClr val="accent3">
              <a:hueOff val="-1996664"/>
              <a:satOff val="16923"/>
              <a:lumOff val="1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Data augmentation</a:t>
            </a:r>
          </a:p>
        </p:txBody>
      </p:sp>
      <p:sp>
        <p:nvSpPr>
          <p:cNvPr id="15" name="!!Ovale 21">
            <a:extLst>
              <a:ext uri="{FF2B5EF4-FFF2-40B4-BE49-F238E27FC236}">
                <a16:creationId xmlns:a16="http://schemas.microsoft.com/office/drawing/2014/main" id="{4C1AB4B8-C396-4F02-C318-08B5699AD11C}"/>
              </a:ext>
            </a:extLst>
          </p:cNvPr>
          <p:cNvSpPr/>
          <p:nvPr/>
        </p:nvSpPr>
        <p:spPr>
          <a:xfrm>
            <a:off x="349517" y="1889890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1996664"/>
              <a:satOff val="16923"/>
              <a:lumOff val="1686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0B9F45F2-1A40-2BC0-0340-083348672BD0}"/>
              </a:ext>
            </a:extLst>
          </p:cNvPr>
          <p:cNvSpPr/>
          <p:nvPr/>
        </p:nvSpPr>
        <p:spPr>
          <a:xfrm>
            <a:off x="777863" y="2585078"/>
            <a:ext cx="7624050" cy="427857"/>
          </a:xfrm>
          <a:custGeom>
            <a:avLst/>
            <a:gdLst>
              <a:gd name="connsiteX0" fmla="*/ 0 w 7624050"/>
              <a:gd name="connsiteY0" fmla="*/ 0 h 427857"/>
              <a:gd name="connsiteX1" fmla="*/ 7624050 w 7624050"/>
              <a:gd name="connsiteY1" fmla="*/ 0 h 427857"/>
              <a:gd name="connsiteX2" fmla="*/ 7624050 w 7624050"/>
              <a:gd name="connsiteY2" fmla="*/ 427857 h 427857"/>
              <a:gd name="connsiteX3" fmla="*/ 0 w 7624050"/>
              <a:gd name="connsiteY3" fmla="*/ 427857 h 427857"/>
              <a:gd name="connsiteX4" fmla="*/ 0 w 7624050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50" h="427857">
                <a:moveTo>
                  <a:pt x="0" y="0"/>
                </a:moveTo>
                <a:lnTo>
                  <a:pt x="7624050" y="0"/>
                </a:lnTo>
                <a:lnTo>
                  <a:pt x="7624050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993327"/>
              <a:satOff val="33846"/>
              <a:lumOff val="3372"/>
              <a:alphaOff val="0"/>
            </a:schemeClr>
          </a:fillRef>
          <a:effectRef idx="0">
            <a:schemeClr val="accent3">
              <a:hueOff val="-3993327"/>
              <a:satOff val="33846"/>
              <a:lumOff val="337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EfficientNetB1</a:t>
            </a:r>
          </a:p>
        </p:txBody>
      </p:sp>
      <p:sp>
        <p:nvSpPr>
          <p:cNvPr id="18" name="!!Ovale 23">
            <a:extLst>
              <a:ext uri="{FF2B5EF4-FFF2-40B4-BE49-F238E27FC236}">
                <a16:creationId xmlns:a16="http://schemas.microsoft.com/office/drawing/2014/main" id="{30919DAB-2287-E8D1-E169-F9D0496763F9}"/>
              </a:ext>
            </a:extLst>
          </p:cNvPr>
          <p:cNvSpPr/>
          <p:nvPr/>
        </p:nvSpPr>
        <p:spPr>
          <a:xfrm>
            <a:off x="510452" y="2531596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3993327"/>
              <a:satOff val="33846"/>
              <a:lumOff val="3372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9485F57F-DFB3-755E-C5CA-E241C47D8BB4}"/>
              </a:ext>
            </a:extLst>
          </p:cNvPr>
          <p:cNvSpPr/>
          <p:nvPr/>
        </p:nvSpPr>
        <p:spPr>
          <a:xfrm>
            <a:off x="777863" y="3226377"/>
            <a:ext cx="7624050" cy="427857"/>
          </a:xfrm>
          <a:custGeom>
            <a:avLst/>
            <a:gdLst>
              <a:gd name="connsiteX0" fmla="*/ 0 w 7624050"/>
              <a:gd name="connsiteY0" fmla="*/ 0 h 427857"/>
              <a:gd name="connsiteX1" fmla="*/ 7624050 w 7624050"/>
              <a:gd name="connsiteY1" fmla="*/ 0 h 427857"/>
              <a:gd name="connsiteX2" fmla="*/ 7624050 w 7624050"/>
              <a:gd name="connsiteY2" fmla="*/ 427857 h 427857"/>
              <a:gd name="connsiteX3" fmla="*/ 0 w 7624050"/>
              <a:gd name="connsiteY3" fmla="*/ 427857 h 427857"/>
              <a:gd name="connsiteX4" fmla="*/ 0 w 7624050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50" h="427857">
                <a:moveTo>
                  <a:pt x="0" y="0"/>
                </a:moveTo>
                <a:lnTo>
                  <a:pt x="7624050" y="0"/>
                </a:lnTo>
                <a:lnTo>
                  <a:pt x="7624050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5989991"/>
              <a:satOff val="50769"/>
              <a:lumOff val="5059"/>
              <a:alphaOff val="0"/>
            </a:schemeClr>
          </a:fillRef>
          <a:effectRef idx="0">
            <a:schemeClr val="accent3">
              <a:hueOff val="-5989991"/>
              <a:satOff val="50769"/>
              <a:lumOff val="5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MobileNetV2</a:t>
            </a:r>
          </a:p>
        </p:txBody>
      </p:sp>
      <p:sp>
        <p:nvSpPr>
          <p:cNvPr id="32" name="!!Ovale 25">
            <a:extLst>
              <a:ext uri="{FF2B5EF4-FFF2-40B4-BE49-F238E27FC236}">
                <a16:creationId xmlns:a16="http://schemas.microsoft.com/office/drawing/2014/main" id="{E3A8967F-A89C-1461-FD5C-95E443EFD2C9}"/>
              </a:ext>
            </a:extLst>
          </p:cNvPr>
          <p:cNvSpPr/>
          <p:nvPr/>
        </p:nvSpPr>
        <p:spPr>
          <a:xfrm>
            <a:off x="510452" y="3172895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5989991"/>
              <a:satOff val="50769"/>
              <a:lumOff val="5059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B39FD421-1674-0D66-AD6A-D15D14D13F1A}"/>
              </a:ext>
            </a:extLst>
          </p:cNvPr>
          <p:cNvSpPr/>
          <p:nvPr/>
        </p:nvSpPr>
        <p:spPr>
          <a:xfrm>
            <a:off x="616929" y="3868083"/>
            <a:ext cx="7784984" cy="427857"/>
          </a:xfrm>
          <a:custGeom>
            <a:avLst/>
            <a:gdLst>
              <a:gd name="connsiteX0" fmla="*/ 0 w 7784984"/>
              <a:gd name="connsiteY0" fmla="*/ 0 h 427857"/>
              <a:gd name="connsiteX1" fmla="*/ 7784984 w 7784984"/>
              <a:gd name="connsiteY1" fmla="*/ 0 h 427857"/>
              <a:gd name="connsiteX2" fmla="*/ 7784984 w 7784984"/>
              <a:gd name="connsiteY2" fmla="*/ 427857 h 427857"/>
              <a:gd name="connsiteX3" fmla="*/ 0 w 7784984"/>
              <a:gd name="connsiteY3" fmla="*/ 427857 h 427857"/>
              <a:gd name="connsiteX4" fmla="*/ 0 w 7784984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4984" h="427857">
                <a:moveTo>
                  <a:pt x="0" y="0"/>
                </a:moveTo>
                <a:lnTo>
                  <a:pt x="7784984" y="0"/>
                </a:lnTo>
                <a:lnTo>
                  <a:pt x="7784984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7986655"/>
              <a:satOff val="67692"/>
              <a:lumOff val="6745"/>
              <a:alphaOff val="0"/>
            </a:schemeClr>
          </a:fillRef>
          <a:effectRef idx="0">
            <a:schemeClr val="accent3">
              <a:hueOff val="-7986655"/>
              <a:satOff val="67692"/>
              <a:lumOff val="6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MobileNetV3Large</a:t>
            </a:r>
          </a:p>
        </p:txBody>
      </p:sp>
      <p:sp>
        <p:nvSpPr>
          <p:cNvPr id="34" name="!!Ovale 27">
            <a:extLst>
              <a:ext uri="{FF2B5EF4-FFF2-40B4-BE49-F238E27FC236}">
                <a16:creationId xmlns:a16="http://schemas.microsoft.com/office/drawing/2014/main" id="{C447C155-D460-8F3C-4420-2629D3C791FA}"/>
              </a:ext>
            </a:extLst>
          </p:cNvPr>
          <p:cNvSpPr/>
          <p:nvPr/>
        </p:nvSpPr>
        <p:spPr>
          <a:xfrm>
            <a:off x="349517" y="3814601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7986655"/>
              <a:satOff val="67692"/>
              <a:lumOff val="674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A80E6ECF-3B49-A496-7819-A6E6207D9EAF}"/>
              </a:ext>
            </a:extLst>
          </p:cNvPr>
          <p:cNvSpPr/>
          <p:nvPr/>
        </p:nvSpPr>
        <p:spPr>
          <a:xfrm>
            <a:off x="264986" y="4509788"/>
            <a:ext cx="8136926" cy="427857"/>
          </a:xfrm>
          <a:custGeom>
            <a:avLst/>
            <a:gdLst>
              <a:gd name="connsiteX0" fmla="*/ 0 w 8136926"/>
              <a:gd name="connsiteY0" fmla="*/ 0 h 427857"/>
              <a:gd name="connsiteX1" fmla="*/ 8136926 w 8136926"/>
              <a:gd name="connsiteY1" fmla="*/ 0 h 427857"/>
              <a:gd name="connsiteX2" fmla="*/ 8136926 w 8136926"/>
              <a:gd name="connsiteY2" fmla="*/ 427857 h 427857"/>
              <a:gd name="connsiteX3" fmla="*/ 0 w 8136926"/>
              <a:gd name="connsiteY3" fmla="*/ 427857 h 427857"/>
              <a:gd name="connsiteX4" fmla="*/ 0 w 8136926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926" h="427857">
                <a:moveTo>
                  <a:pt x="0" y="0"/>
                </a:moveTo>
                <a:lnTo>
                  <a:pt x="8136926" y="0"/>
                </a:lnTo>
                <a:lnTo>
                  <a:pt x="8136926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9983318"/>
              <a:satOff val="84615"/>
              <a:lumOff val="8431"/>
              <a:alphaOff val="0"/>
            </a:schemeClr>
          </a:fillRef>
          <a:effectRef idx="0">
            <a:schemeClr val="accent3">
              <a:hueOff val="-9983318"/>
              <a:satOff val="84615"/>
              <a:lumOff val="8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Pulizia casi significativi</a:t>
            </a:r>
          </a:p>
        </p:txBody>
      </p:sp>
      <p:sp>
        <p:nvSpPr>
          <p:cNvPr id="36" name="!!Ovale 29">
            <a:extLst>
              <a:ext uri="{FF2B5EF4-FFF2-40B4-BE49-F238E27FC236}">
                <a16:creationId xmlns:a16="http://schemas.microsoft.com/office/drawing/2014/main" id="{EC865846-E943-6882-E477-46B56CB08875}"/>
              </a:ext>
            </a:extLst>
          </p:cNvPr>
          <p:cNvSpPr/>
          <p:nvPr/>
        </p:nvSpPr>
        <p:spPr>
          <a:xfrm>
            <a:off x="-2425" y="4456306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9983318"/>
              <a:satOff val="84615"/>
              <a:lumOff val="84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908715A-5816-3C44-DAFD-B455F974CF4C}"/>
              </a:ext>
            </a:extLst>
          </p:cNvPr>
          <p:cNvSpPr/>
          <p:nvPr/>
        </p:nvSpPr>
        <p:spPr>
          <a:xfrm>
            <a:off x="-63500" y="1079500"/>
            <a:ext cx="8520600" cy="40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" name="Google Shape;114;p21">
            <a:extLst>
              <a:ext uri="{FF2B5EF4-FFF2-40B4-BE49-F238E27FC236}">
                <a16:creationId xmlns:a16="http://schemas.microsoft.com/office/drawing/2014/main" id="{9B8B2E3B-FEF0-C1DA-76BD-97C289B19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it" dirty="0"/>
              <a:t>Addestramento rete e classificazione del test set</a:t>
            </a:r>
            <a:endParaRPr dirty="0"/>
          </a:p>
        </p:txBody>
      </p:sp>
      <p:pic>
        <p:nvPicPr>
          <p:cNvPr id="7" name="Elemento grafico 6" descr="Secchio e straccio contorno">
            <a:extLst>
              <a:ext uri="{FF2B5EF4-FFF2-40B4-BE49-F238E27FC236}">
                <a16:creationId xmlns:a16="http://schemas.microsoft.com/office/drawing/2014/main" id="{3EF961FD-3D72-FC58-D0C1-CB12394BB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040" y="4499579"/>
            <a:ext cx="432000" cy="432000"/>
          </a:xfrm>
          <a:prstGeom prst="rect">
            <a:avLst/>
          </a:prstGeom>
        </p:spPr>
      </p:pic>
      <p:pic>
        <p:nvPicPr>
          <p:cNvPr id="9" name="Elemento grafico 8" descr="Pianta contorno">
            <a:extLst>
              <a:ext uri="{FF2B5EF4-FFF2-40B4-BE49-F238E27FC236}">
                <a16:creationId xmlns:a16="http://schemas.microsoft.com/office/drawing/2014/main" id="{09B195C5-5CF5-AFB7-16CE-EA7482C3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4591" y="3222434"/>
            <a:ext cx="432000" cy="432000"/>
          </a:xfrm>
          <a:prstGeom prst="rect">
            <a:avLst/>
          </a:prstGeom>
        </p:spPr>
      </p:pic>
      <p:pic>
        <p:nvPicPr>
          <p:cNvPr id="11" name="Elemento grafico 10" descr="Irrigazione pianta contorno">
            <a:extLst>
              <a:ext uri="{FF2B5EF4-FFF2-40B4-BE49-F238E27FC236}">
                <a16:creationId xmlns:a16="http://schemas.microsoft.com/office/drawing/2014/main" id="{AB1A0F2B-C119-C6BB-9EDC-DAB1B2122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4431" y="2583542"/>
            <a:ext cx="432000" cy="432000"/>
          </a:xfrm>
          <a:prstGeom prst="rect">
            <a:avLst/>
          </a:prstGeom>
        </p:spPr>
      </p:pic>
      <p:pic>
        <p:nvPicPr>
          <p:cNvPr id="13" name="Elemento grafico 12" descr="Albero caducifoglio contorno">
            <a:extLst>
              <a:ext uri="{FF2B5EF4-FFF2-40B4-BE49-F238E27FC236}">
                <a16:creationId xmlns:a16="http://schemas.microsoft.com/office/drawing/2014/main" id="{D1650D99-8FC5-4AF0-5BF0-5A9E0C204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04911" y="3865085"/>
            <a:ext cx="432000" cy="432000"/>
          </a:xfrm>
          <a:prstGeom prst="rect">
            <a:avLst/>
          </a:prstGeom>
        </p:spPr>
      </p:pic>
      <p:pic>
        <p:nvPicPr>
          <p:cNvPr id="17" name="Elemento grafico 16" descr="Forme base contorno">
            <a:extLst>
              <a:ext uri="{FF2B5EF4-FFF2-40B4-BE49-F238E27FC236}">
                <a16:creationId xmlns:a16="http://schemas.microsoft.com/office/drawing/2014/main" id="{6F9ABD07-A0A2-C06D-E8DB-A5DC4DE49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4591" y="1959208"/>
            <a:ext cx="432000" cy="432000"/>
          </a:xfrm>
          <a:prstGeom prst="rect">
            <a:avLst/>
          </a:prstGeom>
        </p:spPr>
      </p:pic>
      <p:pic>
        <p:nvPicPr>
          <p:cNvPr id="4" name="Elemento grafico 3" descr="Pensiero contorno">
            <a:extLst>
              <a:ext uri="{FF2B5EF4-FFF2-40B4-BE49-F238E27FC236}">
                <a16:creationId xmlns:a16="http://schemas.microsoft.com/office/drawing/2014/main" id="{44A5F8FA-4814-DEF2-BAB3-D2007DE7FE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894" y="1287543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8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8265AA5-0500-1754-5499-DCCC24EC53C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78909C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0EE61CF9-DEF8-D95A-E0FC-BD77BBEA3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397965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!!Ovale 25">
            <a:extLst>
              <a:ext uri="{FF2B5EF4-FFF2-40B4-BE49-F238E27FC236}">
                <a16:creationId xmlns:a16="http://schemas.microsoft.com/office/drawing/2014/main" id="{FAB1D83D-EC98-E3F8-07AA-338BC7ABE46E}"/>
              </a:ext>
            </a:extLst>
          </p:cNvPr>
          <p:cNvSpPr/>
          <p:nvPr/>
        </p:nvSpPr>
        <p:spPr>
          <a:xfrm>
            <a:off x="6598919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!!Ovale 23">
            <a:extLst>
              <a:ext uri="{FF2B5EF4-FFF2-40B4-BE49-F238E27FC236}">
                <a16:creationId xmlns:a16="http://schemas.microsoft.com/office/drawing/2014/main" id="{F622B3D2-9219-AC8D-950A-432CE0F64FF8}"/>
              </a:ext>
            </a:extLst>
          </p:cNvPr>
          <p:cNvSpPr/>
          <p:nvPr/>
        </p:nvSpPr>
        <p:spPr>
          <a:xfrm>
            <a:off x="5587739" y="360387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4" name="!!Ovale 21">
            <a:extLst>
              <a:ext uri="{FF2B5EF4-FFF2-40B4-BE49-F238E27FC236}">
                <a16:creationId xmlns:a16="http://schemas.microsoft.com/office/drawing/2014/main" id="{762252E6-BC2D-17E6-2BDC-C73CD9698172}"/>
              </a:ext>
            </a:extLst>
          </p:cNvPr>
          <p:cNvSpPr/>
          <p:nvPr/>
        </p:nvSpPr>
        <p:spPr>
          <a:xfrm>
            <a:off x="4591166" y="359042"/>
            <a:ext cx="432000" cy="432000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hemeClr val="accent5">
              <a:hueOff val="-1444559"/>
              <a:satOff val="0"/>
              <a:lumOff val="6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!!Ovale 27">
            <a:extLst>
              <a:ext uri="{FF2B5EF4-FFF2-40B4-BE49-F238E27FC236}">
                <a16:creationId xmlns:a16="http://schemas.microsoft.com/office/drawing/2014/main" id="{7B34374B-7763-B9E0-BAEE-20F044D82F2E}"/>
              </a:ext>
            </a:extLst>
          </p:cNvPr>
          <p:cNvSpPr/>
          <p:nvPr/>
        </p:nvSpPr>
        <p:spPr>
          <a:xfrm>
            <a:off x="7610099" y="354637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!!Ovale 29">
            <a:extLst>
              <a:ext uri="{FF2B5EF4-FFF2-40B4-BE49-F238E27FC236}">
                <a16:creationId xmlns:a16="http://schemas.microsoft.com/office/drawing/2014/main" id="{2D386B5E-B4C4-F926-E8A2-9A785306F9CB}"/>
              </a:ext>
            </a:extLst>
          </p:cNvPr>
          <p:cNvSpPr/>
          <p:nvPr/>
        </p:nvSpPr>
        <p:spPr>
          <a:xfrm>
            <a:off x="8609915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A975F905-8F9A-CDF3-EAB4-518EDA919DE9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8" name="!!Ovale 20" descr="Lente di ingrandimento con riempimento a tinta unita">
            <a:extLst>
              <a:ext uri="{FF2B5EF4-FFF2-40B4-BE49-F238E27FC236}">
                <a16:creationId xmlns:a16="http://schemas.microsoft.com/office/drawing/2014/main" id="{03726288-CAEE-7EBC-68EC-4CFB9863285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78909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9" name="Elemento grafico 8" descr="Forme base contorno">
            <a:extLst>
              <a:ext uri="{FF2B5EF4-FFF2-40B4-BE49-F238E27FC236}">
                <a16:creationId xmlns:a16="http://schemas.microsoft.com/office/drawing/2014/main" id="{89CB8812-9DA8-397F-D9A3-2F0A500AE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620690" y="396386"/>
            <a:ext cx="360000" cy="360000"/>
          </a:xfrm>
          <a:prstGeom prst="rect">
            <a:avLst/>
          </a:prstGeom>
        </p:spPr>
      </p:pic>
      <p:pic>
        <p:nvPicPr>
          <p:cNvPr id="20" name="Elemento grafico 19" descr="Irrigazione pianta contorno">
            <a:extLst>
              <a:ext uri="{FF2B5EF4-FFF2-40B4-BE49-F238E27FC236}">
                <a16:creationId xmlns:a16="http://schemas.microsoft.com/office/drawing/2014/main" id="{736EDCD9-C681-A36D-8C43-514AAD099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613579" y="396386"/>
            <a:ext cx="360000" cy="360000"/>
          </a:xfrm>
          <a:prstGeom prst="rect">
            <a:avLst/>
          </a:prstGeom>
        </p:spPr>
      </p:pic>
      <p:pic>
        <p:nvPicPr>
          <p:cNvPr id="21" name="Elemento grafico 20" descr="Pianta contorno">
            <a:extLst>
              <a:ext uri="{FF2B5EF4-FFF2-40B4-BE49-F238E27FC236}">
                <a16:creationId xmlns:a16="http://schemas.microsoft.com/office/drawing/2014/main" id="{48581CE9-9F14-C714-B4B2-58D8CD8042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634919" y="396386"/>
            <a:ext cx="360000" cy="360000"/>
          </a:xfrm>
          <a:prstGeom prst="rect">
            <a:avLst/>
          </a:prstGeom>
        </p:spPr>
      </p:pic>
      <p:pic>
        <p:nvPicPr>
          <p:cNvPr id="22" name="Elemento grafico 21" descr="Albero caducifoglio contorno">
            <a:extLst>
              <a:ext uri="{FF2B5EF4-FFF2-40B4-BE49-F238E27FC236}">
                <a16:creationId xmlns:a16="http://schemas.microsoft.com/office/drawing/2014/main" id="{46568794-B22F-458F-E570-FD1F2C8D6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646099" y="396386"/>
            <a:ext cx="360000" cy="360000"/>
          </a:xfrm>
          <a:prstGeom prst="rect">
            <a:avLst/>
          </a:prstGeom>
        </p:spPr>
      </p:pic>
      <p:pic>
        <p:nvPicPr>
          <p:cNvPr id="23" name="Elemento grafico 22" descr="Secchio e straccio contorno">
            <a:extLst>
              <a:ext uri="{FF2B5EF4-FFF2-40B4-BE49-F238E27FC236}">
                <a16:creationId xmlns:a16="http://schemas.microsoft.com/office/drawing/2014/main" id="{C6677960-F0C6-A187-73BF-D933C675C0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660150" y="406916"/>
            <a:ext cx="324000" cy="324000"/>
          </a:xfrm>
          <a:prstGeom prst="rect">
            <a:avLst/>
          </a:prstGeom>
        </p:spPr>
      </p:pic>
      <p:pic>
        <p:nvPicPr>
          <p:cNvPr id="17" name="Elemento grafico 16" descr="Pensiero contorno">
            <a:extLst>
              <a:ext uri="{FF2B5EF4-FFF2-40B4-BE49-F238E27FC236}">
                <a16:creationId xmlns:a16="http://schemas.microsoft.com/office/drawing/2014/main" id="{3F7C4390-4005-6FE0-CC1A-2D4E806896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  <p:sp>
        <p:nvSpPr>
          <p:cNvPr id="27" name="Google Shape;73;p16">
            <a:extLst>
              <a:ext uri="{FF2B5EF4-FFF2-40B4-BE49-F238E27FC236}">
                <a16:creationId xmlns:a16="http://schemas.microsoft.com/office/drawing/2014/main" id="{001059A2-221E-EC70-B674-B55D1A581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34845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-IT" dirty="0"/>
              <a:t>Assunzioni:</a:t>
            </a:r>
          </a:p>
          <a:p>
            <a:pPr marL="285750" indent="-285750"/>
            <a:r>
              <a:rPr lang="it-IT" dirty="0"/>
              <a:t>Ogni immagine ha esattamente una label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marL="285750" indent="-285750"/>
            <a:r>
              <a:rPr lang="it-IT" dirty="0">
                <a:solidFill>
                  <a:srgbClr val="FF0000"/>
                </a:solidFill>
              </a:rPr>
              <a:t> ?</a:t>
            </a:r>
          </a:p>
          <a:p>
            <a:pPr marL="0" indent="0">
              <a:buNone/>
            </a:pPr>
            <a:r>
              <a:rPr lang="it-IT" dirty="0"/>
              <a:t>Ipotesi:</a:t>
            </a:r>
          </a:p>
          <a:p>
            <a:pPr marL="285750" indent="-285750"/>
            <a:r>
              <a:rPr lang="it" dirty="0"/>
              <a:t>Addestramento rete da zero</a:t>
            </a:r>
          </a:p>
          <a:p>
            <a:pPr marL="285750" indent="-285750"/>
            <a:r>
              <a:rPr lang="it" dirty="0"/>
              <a:t>Rete addestrata su Imagenet con KNN </a:t>
            </a:r>
            <a:r>
              <a:rPr lang="it" dirty="0">
                <a:solidFill>
                  <a:srgbClr val="FF0000"/>
                </a:solidFill>
              </a:rPr>
              <a:t>? </a:t>
            </a:r>
            <a:r>
              <a:rPr lang="it" dirty="0"/>
              <a:t>finale</a:t>
            </a:r>
            <a:endParaRPr lang="it" dirty="0">
              <a:solidFill>
                <a:srgbClr val="FF0000"/>
              </a:solidFill>
            </a:endParaRPr>
          </a:p>
          <a:p>
            <a:pPr marL="285750" indent="-285750"/>
            <a:r>
              <a:rPr lang="it" dirty="0"/>
              <a:t>Rete addestrata su Imagenet con FC finali</a:t>
            </a:r>
          </a:p>
          <a:p>
            <a:pPr marL="285750" indent="-285750"/>
            <a:r>
              <a:rPr lang="it" dirty="0"/>
              <a:t>Utilizzo di Colab per maggiore computazione</a:t>
            </a:r>
          </a:p>
          <a:p>
            <a:pPr marL="285750" indent="-285750"/>
            <a:endParaRPr lang="it" dirty="0"/>
          </a:p>
          <a:p>
            <a:pPr marL="0" indent="0">
              <a:buNone/>
            </a:pPr>
            <a:r>
              <a:rPr lang="it-IT" dirty="0"/>
              <a:t>Documentazione </a:t>
            </a:r>
            <a:r>
              <a:rPr lang="it-IT" dirty="0">
                <a:hlinkClick r:id="rId19"/>
              </a:rPr>
              <a:t>Keras</a:t>
            </a:r>
            <a:r>
              <a:rPr lang="it-IT" dirty="0"/>
              <a:t> con elenco di models e come usarli.</a:t>
            </a:r>
            <a:endParaRPr lang="it" dirty="0"/>
          </a:p>
          <a:p>
            <a:pPr marL="285750" indent="-285750"/>
            <a:endParaRPr lang="it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031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3ECD230A-37E2-9F04-A501-8A3AB2ABD853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!!Ovale 27">
            <a:extLst>
              <a:ext uri="{FF2B5EF4-FFF2-40B4-BE49-F238E27FC236}">
                <a16:creationId xmlns:a16="http://schemas.microsoft.com/office/drawing/2014/main" id="{B1A269F3-4907-62B3-0528-5014BFB941C5}"/>
              </a:ext>
            </a:extLst>
          </p:cNvPr>
          <p:cNvSpPr/>
          <p:nvPr/>
        </p:nvSpPr>
        <p:spPr>
          <a:xfrm>
            <a:off x="7187431" y="359879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A975F905-8F9A-CDF3-EAB4-518EDA919DE9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8265AA5-0500-1754-5499-DCCC24EC53C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AB3A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Data augmentation</a:t>
            </a:r>
          </a:p>
        </p:txBody>
      </p:sp>
      <p:sp>
        <p:nvSpPr>
          <p:cNvPr id="8" name="!!Ovale 21" descr="Lente di ingrandimento con riempimento a tinta unita">
            <a:extLst>
              <a:ext uri="{FF2B5EF4-FFF2-40B4-BE49-F238E27FC236}">
                <a16:creationId xmlns:a16="http://schemas.microsoft.com/office/drawing/2014/main" id="{03726288-CAEE-7EBC-68EC-4CFB9863285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9" name="Elemento grafico 8" descr="Forme base contorno">
            <a:extLst>
              <a:ext uri="{FF2B5EF4-FFF2-40B4-BE49-F238E27FC236}">
                <a16:creationId xmlns:a16="http://schemas.microsoft.com/office/drawing/2014/main" id="{89CB8812-9DA8-397F-D9A3-2F0A500AE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5165" y="353989"/>
            <a:ext cx="432000" cy="432000"/>
          </a:xfrm>
          <a:prstGeom prst="rect">
            <a:avLst/>
          </a:prstGeom>
        </p:spPr>
      </p:pic>
      <p:sp>
        <p:nvSpPr>
          <p:cNvPr id="11" name="!!Ovale 25">
            <a:extLst>
              <a:ext uri="{FF2B5EF4-FFF2-40B4-BE49-F238E27FC236}">
                <a16:creationId xmlns:a16="http://schemas.microsoft.com/office/drawing/2014/main" id="{E4326F2E-F5CC-67F3-F9FE-65B5ADFB0748}"/>
              </a:ext>
            </a:extLst>
          </p:cNvPr>
          <p:cNvSpPr/>
          <p:nvPr/>
        </p:nvSpPr>
        <p:spPr>
          <a:xfrm>
            <a:off x="6087340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!!Ovale 23">
            <a:extLst>
              <a:ext uri="{FF2B5EF4-FFF2-40B4-BE49-F238E27FC236}">
                <a16:creationId xmlns:a16="http://schemas.microsoft.com/office/drawing/2014/main" id="{BC650B0E-C78A-6AA9-2895-0DF485DF2C57}"/>
              </a:ext>
            </a:extLst>
          </p:cNvPr>
          <p:cNvSpPr/>
          <p:nvPr/>
        </p:nvSpPr>
        <p:spPr>
          <a:xfrm>
            <a:off x="4996774" y="360551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!!Ovale 29">
            <a:extLst>
              <a:ext uri="{FF2B5EF4-FFF2-40B4-BE49-F238E27FC236}">
                <a16:creationId xmlns:a16="http://schemas.microsoft.com/office/drawing/2014/main" id="{59BB6C98-E4DB-1027-DD2C-16A1D41A28DB}"/>
              </a:ext>
            </a:extLst>
          </p:cNvPr>
          <p:cNvSpPr/>
          <p:nvPr/>
        </p:nvSpPr>
        <p:spPr>
          <a:xfrm>
            <a:off x="8287522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0" name="Elemento grafico 19" descr="Irrigazione pianta contorno">
            <a:extLst>
              <a:ext uri="{FF2B5EF4-FFF2-40B4-BE49-F238E27FC236}">
                <a16:creationId xmlns:a16="http://schemas.microsoft.com/office/drawing/2014/main" id="{736EDCD9-C681-A36D-8C43-514AAD099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023249" y="396925"/>
            <a:ext cx="360000" cy="360000"/>
          </a:xfrm>
          <a:prstGeom prst="rect">
            <a:avLst/>
          </a:prstGeom>
        </p:spPr>
      </p:pic>
      <p:pic>
        <p:nvPicPr>
          <p:cNvPr id="21" name="Elemento grafico 20" descr="Pianta contorno">
            <a:extLst>
              <a:ext uri="{FF2B5EF4-FFF2-40B4-BE49-F238E27FC236}">
                <a16:creationId xmlns:a16="http://schemas.microsoft.com/office/drawing/2014/main" id="{48581CE9-9F14-C714-B4B2-58D8CD8042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23340" y="396924"/>
            <a:ext cx="360000" cy="360000"/>
          </a:xfrm>
          <a:prstGeom prst="rect">
            <a:avLst/>
          </a:prstGeom>
        </p:spPr>
      </p:pic>
      <p:pic>
        <p:nvPicPr>
          <p:cNvPr id="22" name="Elemento grafico 21" descr="Albero caducifoglio contorno">
            <a:extLst>
              <a:ext uri="{FF2B5EF4-FFF2-40B4-BE49-F238E27FC236}">
                <a16:creationId xmlns:a16="http://schemas.microsoft.com/office/drawing/2014/main" id="{46568794-B22F-458F-E570-FD1F2C8D6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232880" y="395649"/>
            <a:ext cx="360000" cy="360000"/>
          </a:xfrm>
          <a:prstGeom prst="rect">
            <a:avLst/>
          </a:prstGeom>
        </p:spPr>
      </p:pic>
      <p:pic>
        <p:nvPicPr>
          <p:cNvPr id="23" name="Elemento grafico 22" descr="Secchio e straccio contorno">
            <a:extLst>
              <a:ext uri="{FF2B5EF4-FFF2-40B4-BE49-F238E27FC236}">
                <a16:creationId xmlns:a16="http://schemas.microsoft.com/office/drawing/2014/main" id="{C6677960-F0C6-A187-73BF-D933C675C0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323522" y="409806"/>
            <a:ext cx="324000" cy="324000"/>
          </a:xfrm>
          <a:prstGeom prst="rect">
            <a:avLst/>
          </a:prstGeom>
        </p:spPr>
      </p:pic>
      <p:pic>
        <p:nvPicPr>
          <p:cNvPr id="16" name="Immagine 15" descr="Immagine che contiene dessert, Dolcezza, frutto, prodotti da forno&#10;&#10;Descrizione generata automaticamente">
            <a:extLst>
              <a:ext uri="{FF2B5EF4-FFF2-40B4-BE49-F238E27FC236}">
                <a16:creationId xmlns:a16="http://schemas.microsoft.com/office/drawing/2014/main" id="{62C5D4FF-5257-352B-2E3E-7547C4EB6A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7727" y="2505761"/>
            <a:ext cx="1332000" cy="1332000"/>
          </a:xfrm>
          <a:prstGeom prst="rect">
            <a:avLst/>
          </a:prstGeom>
        </p:spPr>
      </p:pic>
      <p:pic>
        <p:nvPicPr>
          <p:cNvPr id="18" name="Immagine 17" descr="Immagine che contiene dessert, prodotti da forno, Fast food, cottura al forno&#10;&#10;Descrizione generata automaticamente">
            <a:extLst>
              <a:ext uri="{FF2B5EF4-FFF2-40B4-BE49-F238E27FC236}">
                <a16:creationId xmlns:a16="http://schemas.microsoft.com/office/drawing/2014/main" id="{C0F828E3-21C6-971A-D2CD-8AF6ACC38B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73859" y="3536075"/>
            <a:ext cx="1332000" cy="1332000"/>
          </a:xfrm>
          <a:prstGeom prst="rect">
            <a:avLst/>
          </a:prstGeom>
        </p:spPr>
      </p:pic>
      <p:pic>
        <p:nvPicPr>
          <p:cNvPr id="24" name="Immagine 23" descr="Immagine che contiene dessert, Dolcezza, frutto, prodotti da forno&#10;&#10;Descrizione generata automaticamente">
            <a:extLst>
              <a:ext uri="{FF2B5EF4-FFF2-40B4-BE49-F238E27FC236}">
                <a16:creationId xmlns:a16="http://schemas.microsoft.com/office/drawing/2014/main" id="{CFD0B57B-742F-EAC2-5D18-25E05DF1B5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52340">
            <a:off x="3090419" y="1409261"/>
            <a:ext cx="1332000" cy="1332000"/>
          </a:xfrm>
          <a:prstGeom prst="rect">
            <a:avLst/>
          </a:prstGeom>
        </p:spPr>
      </p:pic>
      <p:pic>
        <p:nvPicPr>
          <p:cNvPr id="25" name="Immagine 24" descr="Immagine che contiene dessert, Dolcezza, frutto, prodotti da forno&#10;&#10;Descrizione generata automaticamente">
            <a:extLst>
              <a:ext uri="{FF2B5EF4-FFF2-40B4-BE49-F238E27FC236}">
                <a16:creationId xmlns:a16="http://schemas.microsoft.com/office/drawing/2014/main" id="{C75F0E00-F17F-2BF6-F041-01FD3E86ABD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0800" y="3540835"/>
            <a:ext cx="1332000" cy="1332000"/>
          </a:xfrm>
          <a:prstGeom prst="rect">
            <a:avLst/>
          </a:prstGeom>
        </p:spPr>
      </p:pic>
      <p:pic>
        <p:nvPicPr>
          <p:cNvPr id="26" name="Immagine 25" descr="Immagine che contiene dessert, Dolcezza, frutto, prodotti da forno&#10;&#10;Descrizione generata automaticamente">
            <a:extLst>
              <a:ext uri="{FF2B5EF4-FFF2-40B4-BE49-F238E27FC236}">
                <a16:creationId xmlns:a16="http://schemas.microsoft.com/office/drawing/2014/main" id="{654E6B58-3637-48B4-B601-2936633E7B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flipH="1">
            <a:off x="5175842" y="1420267"/>
            <a:ext cx="1332000" cy="1332000"/>
          </a:xfrm>
          <a:prstGeom prst="rect">
            <a:avLst/>
          </a:prstGeom>
        </p:spPr>
      </p:pic>
      <p:pic>
        <p:nvPicPr>
          <p:cNvPr id="28" name="Immagine 27" descr="Immagine che contiene torta di compleanno, dessert, torta, cibo&#10;&#10;Descrizione generata automaticamente">
            <a:extLst>
              <a:ext uri="{FF2B5EF4-FFF2-40B4-BE49-F238E27FC236}">
                <a16:creationId xmlns:a16="http://schemas.microsoft.com/office/drawing/2014/main" id="{4D1FCCA7-EF08-89E2-F73E-149BA6B66ED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83825" y="3536075"/>
            <a:ext cx="1332000" cy="1332000"/>
          </a:xfrm>
          <a:prstGeom prst="rect">
            <a:avLst/>
          </a:prstGeom>
        </p:spPr>
      </p:pic>
      <p:pic>
        <p:nvPicPr>
          <p:cNvPr id="31" name="Immagine 30" descr="Immagine che contiene dessert, prodotti da forno, Dolcezza, cottura al forno&#10;&#10;Descrizione generata automaticamente">
            <a:extLst>
              <a:ext uri="{FF2B5EF4-FFF2-40B4-BE49-F238E27FC236}">
                <a16:creationId xmlns:a16="http://schemas.microsoft.com/office/drawing/2014/main" id="{C6EFB421-158F-2D04-FD8F-0466275CD8B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83419" y="1420267"/>
            <a:ext cx="1332000" cy="1332000"/>
          </a:xfrm>
          <a:prstGeom prst="rect">
            <a:avLst/>
          </a:prstGeom>
        </p:spPr>
      </p:pic>
      <p:sp>
        <p:nvSpPr>
          <p:cNvPr id="32" name="Google Shape;109;p20">
            <a:extLst>
              <a:ext uri="{FF2B5EF4-FFF2-40B4-BE49-F238E27FC236}">
                <a16:creationId xmlns:a16="http://schemas.microsoft.com/office/drawing/2014/main" id="{D435E39E-FC15-FF05-4A27-A74D9EBACB4B}"/>
              </a:ext>
            </a:extLst>
          </p:cNvPr>
          <p:cNvSpPr txBox="1">
            <a:spLocks/>
          </p:cNvSpPr>
          <p:nvPr/>
        </p:nvSpPr>
        <p:spPr>
          <a:xfrm>
            <a:off x="4382800" y="959318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Flip orizzontale</a:t>
            </a:r>
          </a:p>
        </p:txBody>
      </p:sp>
      <p:sp>
        <p:nvSpPr>
          <p:cNvPr id="33" name="Google Shape;109;p20">
            <a:extLst>
              <a:ext uri="{FF2B5EF4-FFF2-40B4-BE49-F238E27FC236}">
                <a16:creationId xmlns:a16="http://schemas.microsoft.com/office/drawing/2014/main" id="{AF7CAEE1-654C-ED3C-161C-E08009A4A007}"/>
              </a:ext>
            </a:extLst>
          </p:cNvPr>
          <p:cNvSpPr txBox="1">
            <a:spLocks/>
          </p:cNvSpPr>
          <p:nvPr/>
        </p:nvSpPr>
        <p:spPr>
          <a:xfrm>
            <a:off x="3050800" y="3082627"/>
            <a:ext cx="133200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Blur</a:t>
            </a:r>
          </a:p>
        </p:txBody>
      </p:sp>
      <p:sp>
        <p:nvSpPr>
          <p:cNvPr id="34" name="Google Shape;109;p20">
            <a:extLst>
              <a:ext uri="{FF2B5EF4-FFF2-40B4-BE49-F238E27FC236}">
                <a16:creationId xmlns:a16="http://schemas.microsoft.com/office/drawing/2014/main" id="{F4566C33-838F-BFEC-7594-7234BBE018E5}"/>
              </a:ext>
            </a:extLst>
          </p:cNvPr>
          <p:cNvSpPr txBox="1">
            <a:spLocks/>
          </p:cNvSpPr>
          <p:nvPr/>
        </p:nvSpPr>
        <p:spPr>
          <a:xfrm>
            <a:off x="4382801" y="3076591"/>
            <a:ext cx="2900618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Noise gaussiano</a:t>
            </a:r>
          </a:p>
        </p:txBody>
      </p:sp>
      <p:sp>
        <p:nvSpPr>
          <p:cNvPr id="35" name="Google Shape;109;p20">
            <a:extLst>
              <a:ext uri="{FF2B5EF4-FFF2-40B4-BE49-F238E27FC236}">
                <a16:creationId xmlns:a16="http://schemas.microsoft.com/office/drawing/2014/main" id="{A3D5409A-3B11-C470-67B2-6B6433235D10}"/>
              </a:ext>
            </a:extLst>
          </p:cNvPr>
          <p:cNvSpPr txBox="1">
            <a:spLocks/>
          </p:cNvSpPr>
          <p:nvPr/>
        </p:nvSpPr>
        <p:spPr>
          <a:xfrm>
            <a:off x="6505858" y="3068311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Compressione</a:t>
            </a:r>
          </a:p>
        </p:txBody>
      </p:sp>
      <p:sp>
        <p:nvSpPr>
          <p:cNvPr id="36" name="Google Shape;109;p20">
            <a:extLst>
              <a:ext uri="{FF2B5EF4-FFF2-40B4-BE49-F238E27FC236}">
                <a16:creationId xmlns:a16="http://schemas.microsoft.com/office/drawing/2014/main" id="{FAEAF040-8EB5-27FD-C955-56C4BF48A196}"/>
              </a:ext>
            </a:extLst>
          </p:cNvPr>
          <p:cNvSpPr txBox="1">
            <a:spLocks/>
          </p:cNvSpPr>
          <p:nvPr/>
        </p:nvSpPr>
        <p:spPr>
          <a:xfrm>
            <a:off x="538919" y="2046277"/>
            <a:ext cx="133200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Originale</a:t>
            </a:r>
          </a:p>
        </p:txBody>
      </p:sp>
      <p:sp>
        <p:nvSpPr>
          <p:cNvPr id="37" name="Google Shape;109;p20">
            <a:extLst>
              <a:ext uri="{FF2B5EF4-FFF2-40B4-BE49-F238E27FC236}">
                <a16:creationId xmlns:a16="http://schemas.microsoft.com/office/drawing/2014/main" id="{912081A1-DD98-9716-13B3-9612AD1C9A34}"/>
              </a:ext>
            </a:extLst>
          </p:cNvPr>
          <p:cNvSpPr txBox="1">
            <a:spLocks/>
          </p:cNvSpPr>
          <p:nvPr/>
        </p:nvSpPr>
        <p:spPr>
          <a:xfrm>
            <a:off x="3183792" y="907073"/>
            <a:ext cx="133200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Rotazione</a:t>
            </a:r>
          </a:p>
        </p:txBody>
      </p:sp>
      <p:sp>
        <p:nvSpPr>
          <p:cNvPr id="38" name="Google Shape;109;p20">
            <a:extLst>
              <a:ext uri="{FF2B5EF4-FFF2-40B4-BE49-F238E27FC236}">
                <a16:creationId xmlns:a16="http://schemas.microsoft.com/office/drawing/2014/main" id="{D435E39E-FC15-FF05-4A27-A74D9EBACB4B}"/>
              </a:ext>
            </a:extLst>
          </p:cNvPr>
          <p:cNvSpPr txBox="1">
            <a:spLocks/>
          </p:cNvSpPr>
          <p:nvPr/>
        </p:nvSpPr>
        <p:spPr>
          <a:xfrm>
            <a:off x="6505858" y="978172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Prospettiva</a:t>
            </a:r>
          </a:p>
        </p:txBody>
      </p:sp>
    </p:spTree>
    <p:extLst>
      <p:ext uri="{BB962C8B-B14F-4D97-AF65-F5344CB8AC3E}">
        <p14:creationId xmlns:p14="http://schemas.microsoft.com/office/powerpoint/2010/main" val="763442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3ECD230A-37E2-9F04-A501-8A3AB2ABD853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!!Ovale 27">
            <a:extLst>
              <a:ext uri="{FF2B5EF4-FFF2-40B4-BE49-F238E27FC236}">
                <a16:creationId xmlns:a16="http://schemas.microsoft.com/office/drawing/2014/main" id="{B1A269F3-4907-62B3-0528-5014BFB941C5}"/>
              </a:ext>
            </a:extLst>
          </p:cNvPr>
          <p:cNvSpPr/>
          <p:nvPr/>
        </p:nvSpPr>
        <p:spPr>
          <a:xfrm>
            <a:off x="7187431" y="359879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A975F905-8F9A-CDF3-EAB4-518EDA919DE9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8265AA5-0500-1754-5499-DCCC24EC53C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AB3A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Data augmentation</a:t>
            </a:r>
          </a:p>
        </p:txBody>
      </p:sp>
      <p:sp>
        <p:nvSpPr>
          <p:cNvPr id="8" name="!!Ovale 21" descr="Lente di ingrandimento con riempimento a tinta unita">
            <a:extLst>
              <a:ext uri="{FF2B5EF4-FFF2-40B4-BE49-F238E27FC236}">
                <a16:creationId xmlns:a16="http://schemas.microsoft.com/office/drawing/2014/main" id="{03726288-CAEE-7EBC-68EC-4CFB9863285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9" name="Elemento grafico 8" descr="Forme base contorno">
            <a:extLst>
              <a:ext uri="{FF2B5EF4-FFF2-40B4-BE49-F238E27FC236}">
                <a16:creationId xmlns:a16="http://schemas.microsoft.com/office/drawing/2014/main" id="{89CB8812-9DA8-397F-D9A3-2F0A500AE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5165" y="353989"/>
            <a:ext cx="432000" cy="432000"/>
          </a:xfrm>
          <a:prstGeom prst="rect">
            <a:avLst/>
          </a:prstGeom>
        </p:spPr>
      </p:pic>
      <p:sp>
        <p:nvSpPr>
          <p:cNvPr id="11" name="!!Ovale 25">
            <a:extLst>
              <a:ext uri="{FF2B5EF4-FFF2-40B4-BE49-F238E27FC236}">
                <a16:creationId xmlns:a16="http://schemas.microsoft.com/office/drawing/2014/main" id="{E4326F2E-F5CC-67F3-F9FE-65B5ADFB0748}"/>
              </a:ext>
            </a:extLst>
          </p:cNvPr>
          <p:cNvSpPr/>
          <p:nvPr/>
        </p:nvSpPr>
        <p:spPr>
          <a:xfrm>
            <a:off x="6087340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!!Ovale 23">
            <a:extLst>
              <a:ext uri="{FF2B5EF4-FFF2-40B4-BE49-F238E27FC236}">
                <a16:creationId xmlns:a16="http://schemas.microsoft.com/office/drawing/2014/main" id="{BC650B0E-C78A-6AA9-2895-0DF485DF2C57}"/>
              </a:ext>
            </a:extLst>
          </p:cNvPr>
          <p:cNvSpPr/>
          <p:nvPr/>
        </p:nvSpPr>
        <p:spPr>
          <a:xfrm>
            <a:off x="4996774" y="360551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!!Ovale 29">
            <a:extLst>
              <a:ext uri="{FF2B5EF4-FFF2-40B4-BE49-F238E27FC236}">
                <a16:creationId xmlns:a16="http://schemas.microsoft.com/office/drawing/2014/main" id="{59BB6C98-E4DB-1027-DD2C-16A1D41A28DB}"/>
              </a:ext>
            </a:extLst>
          </p:cNvPr>
          <p:cNvSpPr/>
          <p:nvPr/>
        </p:nvSpPr>
        <p:spPr>
          <a:xfrm>
            <a:off x="8287522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0" name="Elemento grafico 19" descr="Irrigazione pianta contorno">
            <a:extLst>
              <a:ext uri="{FF2B5EF4-FFF2-40B4-BE49-F238E27FC236}">
                <a16:creationId xmlns:a16="http://schemas.microsoft.com/office/drawing/2014/main" id="{736EDCD9-C681-A36D-8C43-514AAD099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023249" y="396925"/>
            <a:ext cx="360000" cy="360000"/>
          </a:xfrm>
          <a:prstGeom prst="rect">
            <a:avLst/>
          </a:prstGeom>
        </p:spPr>
      </p:pic>
      <p:pic>
        <p:nvPicPr>
          <p:cNvPr id="21" name="Elemento grafico 20" descr="Pianta contorno">
            <a:extLst>
              <a:ext uri="{FF2B5EF4-FFF2-40B4-BE49-F238E27FC236}">
                <a16:creationId xmlns:a16="http://schemas.microsoft.com/office/drawing/2014/main" id="{48581CE9-9F14-C714-B4B2-58D8CD8042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123340" y="396924"/>
            <a:ext cx="360000" cy="360000"/>
          </a:xfrm>
          <a:prstGeom prst="rect">
            <a:avLst/>
          </a:prstGeom>
        </p:spPr>
      </p:pic>
      <p:pic>
        <p:nvPicPr>
          <p:cNvPr id="22" name="Elemento grafico 21" descr="Albero caducifoglio contorno">
            <a:extLst>
              <a:ext uri="{FF2B5EF4-FFF2-40B4-BE49-F238E27FC236}">
                <a16:creationId xmlns:a16="http://schemas.microsoft.com/office/drawing/2014/main" id="{46568794-B22F-458F-E570-FD1F2C8D6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232880" y="395649"/>
            <a:ext cx="360000" cy="360000"/>
          </a:xfrm>
          <a:prstGeom prst="rect">
            <a:avLst/>
          </a:prstGeom>
        </p:spPr>
      </p:pic>
      <p:pic>
        <p:nvPicPr>
          <p:cNvPr id="23" name="Elemento grafico 22" descr="Secchio e straccio contorno">
            <a:extLst>
              <a:ext uri="{FF2B5EF4-FFF2-40B4-BE49-F238E27FC236}">
                <a16:creationId xmlns:a16="http://schemas.microsoft.com/office/drawing/2014/main" id="{C6677960-F0C6-A187-73BF-D933C675C0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323522" y="409806"/>
            <a:ext cx="324000" cy="324000"/>
          </a:xfrm>
          <a:prstGeom prst="rect">
            <a:avLst/>
          </a:prstGeom>
        </p:spPr>
      </p:pic>
      <p:sp>
        <p:nvSpPr>
          <p:cNvPr id="35" name="Google Shape;109;p20">
            <a:extLst>
              <a:ext uri="{FF2B5EF4-FFF2-40B4-BE49-F238E27FC236}">
                <a16:creationId xmlns:a16="http://schemas.microsoft.com/office/drawing/2014/main" id="{A3D5409A-3B11-C470-67B2-6B6433235D10}"/>
              </a:ext>
            </a:extLst>
          </p:cNvPr>
          <p:cNvSpPr txBox="1">
            <a:spLocks/>
          </p:cNvSpPr>
          <p:nvPr/>
        </p:nvSpPr>
        <p:spPr>
          <a:xfrm>
            <a:off x="373528" y="1748374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Train senza data </a:t>
            </a:r>
            <a:r>
              <a:rPr lang="it-IT" dirty="0" err="1"/>
              <a:t>aug</a:t>
            </a:r>
            <a:r>
              <a:rPr lang="it-IT" dirty="0"/>
              <a:t>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BD93CD5-C0C1-2EDA-BE2C-21A6111A56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2422546"/>
            <a:ext cx="3274145" cy="2596736"/>
          </a:xfrm>
          <a:prstGeom prst="rect">
            <a:avLst/>
          </a:prstGeom>
        </p:spPr>
      </p:pic>
      <p:sp>
        <p:nvSpPr>
          <p:cNvPr id="3" name="Google Shape;109;p20">
            <a:extLst>
              <a:ext uri="{FF2B5EF4-FFF2-40B4-BE49-F238E27FC236}">
                <a16:creationId xmlns:a16="http://schemas.microsoft.com/office/drawing/2014/main" id="{1313A83A-0B4D-2A2C-512F-3C4E4B90ADF8}"/>
              </a:ext>
            </a:extLst>
          </p:cNvPr>
          <p:cNvSpPr txBox="1">
            <a:spLocks/>
          </p:cNvSpPr>
          <p:nvPr/>
        </p:nvSpPr>
        <p:spPr>
          <a:xfrm>
            <a:off x="5550415" y="1703674"/>
            <a:ext cx="290061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Train con data </a:t>
            </a:r>
            <a:r>
              <a:rPr lang="it-IT" dirty="0" err="1"/>
              <a:t>aug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81794C-669F-4137-E557-C453A8375C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6887" y="2377846"/>
            <a:ext cx="3274145" cy="2596736"/>
          </a:xfrm>
          <a:prstGeom prst="rect">
            <a:avLst/>
          </a:prstGeom>
        </p:spPr>
      </p:pic>
      <p:sp>
        <p:nvSpPr>
          <p:cNvPr id="5" name="Google Shape;109;p20">
            <a:extLst>
              <a:ext uri="{FF2B5EF4-FFF2-40B4-BE49-F238E27FC236}">
                <a16:creationId xmlns:a16="http://schemas.microsoft.com/office/drawing/2014/main" id="{B03B1BD6-E273-7A7D-6AA2-AC0A3EE5C264}"/>
              </a:ext>
            </a:extLst>
          </p:cNvPr>
          <p:cNvSpPr txBox="1">
            <a:spLocks/>
          </p:cNvSpPr>
          <p:nvPr/>
        </p:nvSpPr>
        <p:spPr>
          <a:xfrm>
            <a:off x="5667720" y="3310345"/>
            <a:ext cx="1631239" cy="82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142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20">
            <a:extLst>
              <a:ext uri="{FF2B5EF4-FFF2-40B4-BE49-F238E27FC236}">
                <a16:creationId xmlns:a16="http://schemas.microsoft.com/office/drawing/2014/main" id="{71BCA04A-0F00-54EA-ECF4-361414E435C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it-IT" dirty="0"/>
              <a:t>Buoni risultati, ma viene scartata perché non è possibile farci una successiva fase di train con i layer finali scongelati.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it-IT" dirty="0"/>
              <a:t>Scelte architetturali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30" name="Diagramma 29">
            <a:extLst>
              <a:ext uri="{FF2B5EF4-FFF2-40B4-BE49-F238E27FC236}">
                <a16:creationId xmlns:a16="http://schemas.microsoft.com/office/drawing/2014/main" id="{E7A0FE37-BAAA-6F50-35C3-BFFB7713C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651385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!!Ovale 25">
            <a:extLst>
              <a:ext uri="{FF2B5EF4-FFF2-40B4-BE49-F238E27FC236}">
                <a16:creationId xmlns:a16="http://schemas.microsoft.com/office/drawing/2014/main" id="{F8377F80-74BB-3531-FF57-5B3E802BF18B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Arco a tutto sesto 20">
            <a:extLst>
              <a:ext uri="{FF2B5EF4-FFF2-40B4-BE49-F238E27FC236}">
                <a16:creationId xmlns:a16="http://schemas.microsoft.com/office/drawing/2014/main" id="{34A7D49D-2D80-5A19-034D-F905134BB491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!!Rettangolo 3">
            <a:extLst>
              <a:ext uri="{FF2B5EF4-FFF2-40B4-BE49-F238E27FC236}">
                <a16:creationId xmlns:a16="http://schemas.microsoft.com/office/drawing/2014/main" id="{D7994FD7-5A6C-38AA-BD11-F57A6C623014}"/>
              </a:ext>
            </a:extLst>
          </p:cNvPr>
          <p:cNvSpPr/>
          <p:nvPr/>
        </p:nvSpPr>
        <p:spPr>
          <a:xfrm>
            <a:off x="311700" y="4397176"/>
            <a:ext cx="21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30%</a:t>
            </a:r>
          </a:p>
        </p:txBody>
      </p:sp>
      <p:sp>
        <p:nvSpPr>
          <p:cNvPr id="5" name="!!Rettangolo 2">
            <a:extLst>
              <a:ext uri="{FF2B5EF4-FFF2-40B4-BE49-F238E27FC236}">
                <a16:creationId xmlns:a16="http://schemas.microsoft.com/office/drawing/2014/main" id="{1F53DF1A-9832-C994-B74A-B7A6CEF4EC47}"/>
              </a:ext>
            </a:extLst>
          </p:cNvPr>
          <p:cNvSpPr/>
          <p:nvPr/>
        </p:nvSpPr>
        <p:spPr>
          <a:xfrm>
            <a:off x="311700" y="3571518"/>
            <a:ext cx="3168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44.5%</a:t>
            </a:r>
          </a:p>
        </p:txBody>
      </p:sp>
      <p:sp>
        <p:nvSpPr>
          <p:cNvPr id="6" name="!!Rettangolo 5">
            <a:extLst>
              <a:ext uri="{FF2B5EF4-FFF2-40B4-BE49-F238E27FC236}">
                <a16:creationId xmlns:a16="http://schemas.microsoft.com/office/drawing/2014/main" id="{2FD2664C-0BBF-E770-1D15-4BBF75DC89E8}"/>
              </a:ext>
            </a:extLst>
          </p:cNvPr>
          <p:cNvSpPr/>
          <p:nvPr/>
        </p:nvSpPr>
        <p:spPr>
          <a:xfrm>
            <a:off x="2471700" y="4397176"/>
            <a:ext cx="504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70%</a:t>
            </a:r>
          </a:p>
        </p:txBody>
      </p:sp>
      <p:sp>
        <p:nvSpPr>
          <p:cNvPr id="7" name="!!Rettangolo 6">
            <a:extLst>
              <a:ext uri="{FF2B5EF4-FFF2-40B4-BE49-F238E27FC236}">
                <a16:creationId xmlns:a16="http://schemas.microsoft.com/office/drawing/2014/main" id="{4D10C89C-D96B-EF52-9302-B50D8C319CE0}"/>
              </a:ext>
            </a:extLst>
          </p:cNvPr>
          <p:cNvSpPr/>
          <p:nvPr/>
        </p:nvSpPr>
        <p:spPr>
          <a:xfrm>
            <a:off x="3479700" y="3571518"/>
            <a:ext cx="4032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55.5%</a:t>
            </a:r>
          </a:p>
        </p:txBody>
      </p:sp>
      <p:sp>
        <p:nvSpPr>
          <p:cNvPr id="11" name="Google Shape;109;p20">
            <a:extLst>
              <a:ext uri="{FF2B5EF4-FFF2-40B4-BE49-F238E27FC236}">
                <a16:creationId xmlns:a16="http://schemas.microsoft.com/office/drawing/2014/main" id="{02E33A2F-1361-4795-438D-FC8A52D58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108947"/>
            <a:ext cx="1383910" cy="45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Clean</a:t>
            </a:r>
            <a:endParaRPr dirty="0"/>
          </a:p>
        </p:txBody>
      </p:sp>
      <p:sp>
        <p:nvSpPr>
          <p:cNvPr id="12" name="Google Shape;109;p20">
            <a:extLst>
              <a:ext uri="{FF2B5EF4-FFF2-40B4-BE49-F238E27FC236}">
                <a16:creationId xmlns:a16="http://schemas.microsoft.com/office/drawing/2014/main" id="{46853AFB-7274-2B67-4834-DE57F658BC32}"/>
              </a:ext>
            </a:extLst>
          </p:cNvPr>
          <p:cNvSpPr txBox="1">
            <a:spLocks/>
          </p:cNvSpPr>
          <p:nvPr/>
        </p:nvSpPr>
        <p:spPr>
          <a:xfrm>
            <a:off x="311700" y="3937692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Degraded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BB09D2BD-1F46-912B-FB78-AE04ADEBD772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5DC87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EfficientNetB1</a:t>
            </a:r>
          </a:p>
        </p:txBody>
      </p:sp>
      <p:sp>
        <p:nvSpPr>
          <p:cNvPr id="9" name="!!Ovale 23" descr="Lente di ingrandimento con riempimento a tinta unita">
            <a:extLst>
              <a:ext uri="{FF2B5EF4-FFF2-40B4-BE49-F238E27FC236}">
                <a16:creationId xmlns:a16="http://schemas.microsoft.com/office/drawing/2014/main" id="{2A30E284-C649-229C-6B3E-030B3B462E80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17" name="Elemento grafico 16" descr="Irrigazione pianta contorno">
            <a:extLst>
              <a:ext uri="{FF2B5EF4-FFF2-40B4-BE49-F238E27FC236}">
                <a16:creationId xmlns:a16="http://schemas.microsoft.com/office/drawing/2014/main" id="{F9AE810F-4410-470A-7952-BE98BD8FEC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73462" y="350152"/>
            <a:ext cx="432000" cy="432000"/>
          </a:xfrm>
          <a:prstGeom prst="rect">
            <a:avLst/>
          </a:prstGeom>
        </p:spPr>
      </p:pic>
      <p:pic>
        <p:nvPicPr>
          <p:cNvPr id="18" name="Elemento grafico 17" descr="Pianta contorno">
            <a:extLst>
              <a:ext uri="{FF2B5EF4-FFF2-40B4-BE49-F238E27FC236}">
                <a16:creationId xmlns:a16="http://schemas.microsoft.com/office/drawing/2014/main" id="{7E840F1A-7D67-A198-7148-E7635FC000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576202" y="394625"/>
            <a:ext cx="360000" cy="360000"/>
          </a:xfrm>
          <a:prstGeom prst="rect">
            <a:avLst/>
          </a:prstGeom>
        </p:spPr>
      </p:pic>
      <p:sp>
        <p:nvSpPr>
          <p:cNvPr id="25" name="!!Ovale 27">
            <a:extLst>
              <a:ext uri="{FF2B5EF4-FFF2-40B4-BE49-F238E27FC236}">
                <a16:creationId xmlns:a16="http://schemas.microsoft.com/office/drawing/2014/main" id="{3707F937-54D4-F13B-956D-74689B9E704B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6" name="!!Ovale 29">
            <a:extLst>
              <a:ext uri="{FF2B5EF4-FFF2-40B4-BE49-F238E27FC236}">
                <a16:creationId xmlns:a16="http://schemas.microsoft.com/office/drawing/2014/main" id="{21892EE2-6C3D-704C-A25C-ACC4CCA43FF9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0" name="Elemento grafico 19" descr="Secchio e straccio contorno">
            <a:extLst>
              <a:ext uri="{FF2B5EF4-FFF2-40B4-BE49-F238E27FC236}">
                <a16:creationId xmlns:a16="http://schemas.microsoft.com/office/drawing/2014/main" id="{906AF58E-16F5-5135-FCF7-39B37E7FA2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825031" y="409408"/>
            <a:ext cx="324000" cy="324000"/>
          </a:xfrm>
          <a:prstGeom prst="rect">
            <a:avLst/>
          </a:prstGeom>
        </p:spPr>
      </p:pic>
      <p:pic>
        <p:nvPicPr>
          <p:cNvPr id="19" name="Elemento grafico 18" descr="Albero caducifoglio contorno">
            <a:extLst>
              <a:ext uri="{FF2B5EF4-FFF2-40B4-BE49-F238E27FC236}">
                <a16:creationId xmlns:a16="http://schemas.microsoft.com/office/drawing/2014/main" id="{DCF51EEE-7BCB-E64A-F04E-C8D1CC9A63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703348" y="40329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o a tutto sesto 24">
            <a:extLst>
              <a:ext uri="{FF2B5EF4-FFF2-40B4-BE49-F238E27FC236}">
                <a16:creationId xmlns:a16="http://schemas.microsoft.com/office/drawing/2014/main" id="{137B26DE-5636-CEAB-0D4F-D4DCE9F325F6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22" name="Diagramma 21">
            <a:extLst>
              <a:ext uri="{FF2B5EF4-FFF2-40B4-BE49-F238E27FC236}">
                <a16:creationId xmlns:a16="http://schemas.microsoft.com/office/drawing/2014/main" id="{518DAB5C-04DA-17F1-1B54-0613F9FBF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34813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!!Rettangolo 3">
            <a:extLst>
              <a:ext uri="{FF2B5EF4-FFF2-40B4-BE49-F238E27FC236}">
                <a16:creationId xmlns:a16="http://schemas.microsoft.com/office/drawing/2014/main" id="{FD730BDE-BFC3-653E-D44F-237D093C8FFC}"/>
              </a:ext>
            </a:extLst>
          </p:cNvPr>
          <p:cNvSpPr/>
          <p:nvPr/>
        </p:nvSpPr>
        <p:spPr>
          <a:xfrm>
            <a:off x="311700" y="4397176"/>
            <a:ext cx="21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30%</a:t>
            </a:r>
          </a:p>
        </p:txBody>
      </p:sp>
      <p:sp>
        <p:nvSpPr>
          <p:cNvPr id="3" name="!!Rettangolo 2">
            <a:extLst>
              <a:ext uri="{FF2B5EF4-FFF2-40B4-BE49-F238E27FC236}">
                <a16:creationId xmlns:a16="http://schemas.microsoft.com/office/drawing/2014/main" id="{23C99C09-A96C-DF51-E125-31034CF96FD8}"/>
              </a:ext>
            </a:extLst>
          </p:cNvPr>
          <p:cNvSpPr/>
          <p:nvPr/>
        </p:nvSpPr>
        <p:spPr>
          <a:xfrm>
            <a:off x="311700" y="3571518"/>
            <a:ext cx="3168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44.5%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!!Rettangolo 5">
            <a:extLst>
              <a:ext uri="{FF2B5EF4-FFF2-40B4-BE49-F238E27FC236}">
                <a16:creationId xmlns:a16="http://schemas.microsoft.com/office/drawing/2014/main" id="{AEB35DC4-DD28-F9E7-B8DB-0885C7E9FC07}"/>
              </a:ext>
            </a:extLst>
          </p:cNvPr>
          <p:cNvSpPr/>
          <p:nvPr/>
        </p:nvSpPr>
        <p:spPr>
          <a:xfrm>
            <a:off x="2471700" y="4397176"/>
            <a:ext cx="504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70%</a:t>
            </a:r>
          </a:p>
        </p:txBody>
      </p:sp>
      <p:sp>
        <p:nvSpPr>
          <p:cNvPr id="7" name="!!Rettangolo 6">
            <a:extLst>
              <a:ext uri="{FF2B5EF4-FFF2-40B4-BE49-F238E27FC236}">
                <a16:creationId xmlns:a16="http://schemas.microsoft.com/office/drawing/2014/main" id="{D3377B58-45E1-2C1D-3CB4-0FF6171FB1C4}"/>
              </a:ext>
            </a:extLst>
          </p:cNvPr>
          <p:cNvSpPr/>
          <p:nvPr/>
        </p:nvSpPr>
        <p:spPr>
          <a:xfrm>
            <a:off x="3479700" y="3571518"/>
            <a:ext cx="4032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55.5%</a:t>
            </a:r>
          </a:p>
        </p:txBody>
      </p:sp>
      <p:sp>
        <p:nvSpPr>
          <p:cNvPr id="8" name="Google Shape;109;p20">
            <a:extLst>
              <a:ext uri="{FF2B5EF4-FFF2-40B4-BE49-F238E27FC236}">
                <a16:creationId xmlns:a16="http://schemas.microsoft.com/office/drawing/2014/main" id="{38B668A9-3D6B-7BA7-B46B-6E58920A3749}"/>
              </a:ext>
            </a:extLst>
          </p:cNvPr>
          <p:cNvSpPr txBox="1">
            <a:spLocks/>
          </p:cNvSpPr>
          <p:nvPr/>
        </p:nvSpPr>
        <p:spPr>
          <a:xfrm>
            <a:off x="311700" y="3108947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/>
              <a:t>Clean</a:t>
            </a:r>
            <a:endParaRPr lang="it-IT" dirty="0"/>
          </a:p>
        </p:txBody>
      </p:sp>
      <p:sp>
        <p:nvSpPr>
          <p:cNvPr id="10" name="Google Shape;109;p20">
            <a:extLst>
              <a:ext uri="{FF2B5EF4-FFF2-40B4-BE49-F238E27FC236}">
                <a16:creationId xmlns:a16="http://schemas.microsoft.com/office/drawing/2014/main" id="{D31802BD-5A85-F9BE-CE4A-B670571626C7}"/>
              </a:ext>
            </a:extLst>
          </p:cNvPr>
          <p:cNvSpPr txBox="1">
            <a:spLocks/>
          </p:cNvSpPr>
          <p:nvPr/>
        </p:nvSpPr>
        <p:spPr>
          <a:xfrm>
            <a:off x="311700" y="3937692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Degraded</a:t>
            </a: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B9EC857C-3407-E579-0299-A7827182A540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80DC52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MobileNetV2</a:t>
            </a:r>
          </a:p>
        </p:txBody>
      </p:sp>
      <p:sp>
        <p:nvSpPr>
          <p:cNvPr id="9" name="!!Ovale 25" descr="Lente di ingrandimento con riempimento a tinta unita">
            <a:extLst>
              <a:ext uri="{FF2B5EF4-FFF2-40B4-BE49-F238E27FC236}">
                <a16:creationId xmlns:a16="http://schemas.microsoft.com/office/drawing/2014/main" id="{9984DC5A-3C8F-CB5B-E1BA-058F7A5AA95A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12" name="Elemento grafico 11" descr="Pianta contorno">
            <a:extLst>
              <a:ext uri="{FF2B5EF4-FFF2-40B4-BE49-F238E27FC236}">
                <a16:creationId xmlns:a16="http://schemas.microsoft.com/office/drawing/2014/main" id="{145A5E07-3A75-D2CB-52E1-6AAE873B52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73462" y="362792"/>
            <a:ext cx="432000" cy="432000"/>
          </a:xfrm>
          <a:prstGeom prst="rect">
            <a:avLst/>
          </a:prstGeom>
        </p:spPr>
      </p:pic>
      <p:sp>
        <p:nvSpPr>
          <p:cNvPr id="14" name="!!Ovale 27">
            <a:extLst>
              <a:ext uri="{FF2B5EF4-FFF2-40B4-BE49-F238E27FC236}">
                <a16:creationId xmlns:a16="http://schemas.microsoft.com/office/drawing/2014/main" id="{7959AAC1-E574-B8DA-B721-67DD6559121D}"/>
              </a:ext>
            </a:extLst>
          </p:cNvPr>
          <p:cNvSpPr/>
          <p:nvPr/>
        </p:nvSpPr>
        <p:spPr>
          <a:xfrm>
            <a:off x="6086082" y="358625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5" name="!!Ovale 29">
            <a:extLst>
              <a:ext uri="{FF2B5EF4-FFF2-40B4-BE49-F238E27FC236}">
                <a16:creationId xmlns:a16="http://schemas.microsoft.com/office/drawing/2014/main" id="{3D75CA85-6B5A-8456-6C2F-F13B0554B607}"/>
              </a:ext>
            </a:extLst>
          </p:cNvPr>
          <p:cNvSpPr/>
          <p:nvPr/>
        </p:nvSpPr>
        <p:spPr>
          <a:xfrm>
            <a:off x="73570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6" name="Elemento grafico 15" descr="Secchio e straccio contorno">
            <a:extLst>
              <a:ext uri="{FF2B5EF4-FFF2-40B4-BE49-F238E27FC236}">
                <a16:creationId xmlns:a16="http://schemas.microsoft.com/office/drawing/2014/main" id="{A75376D2-D685-8BE5-F3C2-E97E9180B3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396406" y="409408"/>
            <a:ext cx="324000" cy="324000"/>
          </a:xfrm>
          <a:prstGeom prst="rect">
            <a:avLst/>
          </a:prstGeom>
        </p:spPr>
      </p:pic>
      <p:pic>
        <p:nvPicPr>
          <p:cNvPr id="17" name="Elemento grafico 16" descr="Albero caducifoglio contorno">
            <a:extLst>
              <a:ext uri="{FF2B5EF4-FFF2-40B4-BE49-F238E27FC236}">
                <a16:creationId xmlns:a16="http://schemas.microsoft.com/office/drawing/2014/main" id="{9A898657-4A49-7DF8-B98C-F0267125F7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131848" y="403298"/>
            <a:ext cx="360000" cy="360000"/>
          </a:xfrm>
          <a:prstGeom prst="rect">
            <a:avLst/>
          </a:prstGeom>
        </p:spPr>
      </p:pic>
      <p:sp>
        <p:nvSpPr>
          <p:cNvPr id="18" name="Google Shape;109;p20">
            <a:extLst>
              <a:ext uri="{FF2B5EF4-FFF2-40B4-BE49-F238E27FC236}">
                <a16:creationId xmlns:a16="http://schemas.microsoft.com/office/drawing/2014/main" id="{4F3EA8E3-01E3-CDD2-00EC-209625E6A28D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205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Aft>
                <a:spcPts val="1200"/>
              </a:spcAft>
              <a:buNone/>
            </a:pPr>
            <a:r>
              <a:rPr lang="it-IT" dirty="0"/>
              <a:t>Regge lo sbloccamento di molti layer, tant’è che è possibile concatenare tre fasi di train, una successiva all’altra.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it-IT" dirty="0"/>
              <a:t>Scelte architetturali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899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Rettangolo 3">
            <a:extLst>
              <a:ext uri="{FF2B5EF4-FFF2-40B4-BE49-F238E27FC236}">
                <a16:creationId xmlns:a16="http://schemas.microsoft.com/office/drawing/2014/main" id="{45C1E8C8-6F97-BA8B-8690-4BE751A1B88E}"/>
              </a:ext>
            </a:extLst>
          </p:cNvPr>
          <p:cNvSpPr/>
          <p:nvPr/>
        </p:nvSpPr>
        <p:spPr>
          <a:xfrm>
            <a:off x="311700" y="4397176"/>
            <a:ext cx="259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36%</a:t>
            </a:r>
          </a:p>
        </p:txBody>
      </p:sp>
      <p:sp>
        <p:nvSpPr>
          <p:cNvPr id="3" name="!!Rettangolo 2">
            <a:extLst>
              <a:ext uri="{FF2B5EF4-FFF2-40B4-BE49-F238E27FC236}">
                <a16:creationId xmlns:a16="http://schemas.microsoft.com/office/drawing/2014/main" id="{ABE7AED2-37BB-4187-BA8A-64A2F4AA7CE7}"/>
              </a:ext>
            </a:extLst>
          </p:cNvPr>
          <p:cNvSpPr/>
          <p:nvPr/>
        </p:nvSpPr>
        <p:spPr>
          <a:xfrm>
            <a:off x="311700" y="3571518"/>
            <a:ext cx="367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51%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!!Rettangolo 5">
            <a:extLst>
              <a:ext uri="{FF2B5EF4-FFF2-40B4-BE49-F238E27FC236}">
                <a16:creationId xmlns:a16="http://schemas.microsoft.com/office/drawing/2014/main" id="{8D14416D-5A46-D85E-0220-2A5970E63C64}"/>
              </a:ext>
            </a:extLst>
          </p:cNvPr>
          <p:cNvSpPr/>
          <p:nvPr/>
        </p:nvSpPr>
        <p:spPr>
          <a:xfrm>
            <a:off x="2903700" y="4397176"/>
            <a:ext cx="460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64%</a:t>
            </a:r>
          </a:p>
        </p:txBody>
      </p:sp>
      <p:sp>
        <p:nvSpPr>
          <p:cNvPr id="7" name="!!Rettangolo 6">
            <a:extLst>
              <a:ext uri="{FF2B5EF4-FFF2-40B4-BE49-F238E27FC236}">
                <a16:creationId xmlns:a16="http://schemas.microsoft.com/office/drawing/2014/main" id="{E14FDA8C-7648-066C-3B9F-F9AA225AE039}"/>
              </a:ext>
            </a:extLst>
          </p:cNvPr>
          <p:cNvSpPr/>
          <p:nvPr/>
        </p:nvSpPr>
        <p:spPr>
          <a:xfrm>
            <a:off x="3987741" y="3571518"/>
            <a:ext cx="352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49%</a:t>
            </a:r>
          </a:p>
        </p:txBody>
      </p:sp>
      <p:sp>
        <p:nvSpPr>
          <p:cNvPr id="8" name="Google Shape;109;p20">
            <a:extLst>
              <a:ext uri="{FF2B5EF4-FFF2-40B4-BE49-F238E27FC236}">
                <a16:creationId xmlns:a16="http://schemas.microsoft.com/office/drawing/2014/main" id="{19181400-6DE4-727F-E858-C2C1DFD4CF8D}"/>
              </a:ext>
            </a:extLst>
          </p:cNvPr>
          <p:cNvSpPr txBox="1">
            <a:spLocks/>
          </p:cNvSpPr>
          <p:nvPr/>
        </p:nvSpPr>
        <p:spPr>
          <a:xfrm>
            <a:off x="311700" y="3108947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/>
              <a:t>Clean</a:t>
            </a:r>
            <a:endParaRPr lang="it-IT" dirty="0"/>
          </a:p>
        </p:txBody>
      </p:sp>
      <p:sp>
        <p:nvSpPr>
          <p:cNvPr id="10" name="Google Shape;109;p20">
            <a:extLst>
              <a:ext uri="{FF2B5EF4-FFF2-40B4-BE49-F238E27FC236}">
                <a16:creationId xmlns:a16="http://schemas.microsoft.com/office/drawing/2014/main" id="{64074F4B-CB11-BD1F-C518-866BB6341139}"/>
              </a:ext>
            </a:extLst>
          </p:cNvPr>
          <p:cNvSpPr txBox="1">
            <a:spLocks/>
          </p:cNvSpPr>
          <p:nvPr/>
        </p:nvSpPr>
        <p:spPr>
          <a:xfrm>
            <a:off x="311700" y="3937692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Degraded</a:t>
            </a:r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0D476F7E-1FAE-D609-7CBE-28072E06EE44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3BE4ABB3-764E-9404-3E90-F0E7AB1E47F6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DBEE4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MobileNetV3Large</a:t>
            </a:r>
          </a:p>
        </p:txBody>
      </p:sp>
      <p:sp>
        <p:nvSpPr>
          <p:cNvPr id="11" name="!!Ovale 27" descr="Lente di ingrandimento con riempimento a tinta unita">
            <a:extLst>
              <a:ext uri="{FF2B5EF4-FFF2-40B4-BE49-F238E27FC236}">
                <a16:creationId xmlns:a16="http://schemas.microsoft.com/office/drawing/2014/main" id="{9960B94A-5CF1-6175-E3DF-2C06DF09DA9D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!!Ovale 29">
            <a:extLst>
              <a:ext uri="{FF2B5EF4-FFF2-40B4-BE49-F238E27FC236}">
                <a16:creationId xmlns:a16="http://schemas.microsoft.com/office/drawing/2014/main" id="{44A0B877-6B51-6BA8-B499-582DFACACCB9}"/>
              </a:ext>
            </a:extLst>
          </p:cNvPr>
          <p:cNvSpPr/>
          <p:nvPr/>
        </p:nvSpPr>
        <p:spPr>
          <a:xfrm>
            <a:off x="67093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Elemento grafico 14" descr="Secchio e straccio contorno">
            <a:extLst>
              <a:ext uri="{FF2B5EF4-FFF2-40B4-BE49-F238E27FC236}">
                <a16:creationId xmlns:a16="http://schemas.microsoft.com/office/drawing/2014/main" id="{7781D740-3796-7B88-CF9A-15FB79D15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748706" y="409408"/>
            <a:ext cx="324000" cy="324000"/>
          </a:xfrm>
          <a:prstGeom prst="rect">
            <a:avLst/>
          </a:prstGeom>
        </p:spPr>
      </p:pic>
      <p:pic>
        <p:nvPicPr>
          <p:cNvPr id="16" name="Elemento grafico 15" descr="Albero caducifoglio contorno">
            <a:extLst>
              <a:ext uri="{FF2B5EF4-FFF2-40B4-BE49-F238E27FC236}">
                <a16:creationId xmlns:a16="http://schemas.microsoft.com/office/drawing/2014/main" id="{C21BEB89-7D84-C705-3590-A244AB592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73462" y="351349"/>
            <a:ext cx="432000" cy="432000"/>
          </a:xfrm>
          <a:prstGeom prst="rect">
            <a:avLst/>
          </a:prstGeom>
        </p:spPr>
      </p:pic>
      <p:sp>
        <p:nvSpPr>
          <p:cNvPr id="17" name="Google Shape;109;p20">
            <a:extLst>
              <a:ext uri="{FF2B5EF4-FFF2-40B4-BE49-F238E27FC236}">
                <a16:creationId xmlns:a16="http://schemas.microsoft.com/office/drawing/2014/main" id="{BA95B50B-5956-222B-43AE-403BEF0AA3A9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195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Aft>
                <a:spcPts val="1200"/>
              </a:spcAft>
              <a:buNone/>
            </a:pPr>
            <a:r>
              <a:rPr lang="it-IT" dirty="0"/>
              <a:t>Migliore di quella precedente, sarebbe carino mettere una sorta di pipeline.</a:t>
            </a: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it-IT" dirty="0"/>
              <a:t>Scelte architetturali 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8270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Indice</a:t>
            </a:r>
            <a:endParaRPr/>
          </a:p>
        </p:txBody>
      </p:sp>
      <p:sp>
        <p:nvSpPr>
          <p:cNvPr id="14" name="Google Shape;73;p16">
            <a:extLst>
              <a:ext uri="{FF2B5EF4-FFF2-40B4-BE49-F238E27FC236}">
                <a16:creationId xmlns:a16="http://schemas.microsoft.com/office/drawing/2014/main" id="{AECA51A6-C571-239A-14BC-BC090D6EA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4559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it" dirty="0"/>
              <a:t>Pulizia del training set</a:t>
            </a:r>
          </a:p>
          <a:p>
            <a:pPr marL="285750" indent="-285750"/>
            <a:r>
              <a:rPr lang="it" dirty="0"/>
              <a:t>Addestramento rete e classificazione del test set</a:t>
            </a:r>
          </a:p>
          <a:p>
            <a:pPr marL="285750" indent="-285750"/>
            <a:r>
              <a:rPr lang="it" dirty="0"/>
              <a:t>Pulizia e classificazione del degraded test set</a:t>
            </a:r>
          </a:p>
          <a:p>
            <a:pPr marL="285750" indent="-285750"/>
            <a:r>
              <a:rPr lang="it" dirty="0"/>
              <a:t>A</a:t>
            </a:r>
            <a:r>
              <a:rPr lang="it-IT" dirty="0"/>
              <a:t>ppendice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2C9303C0-5939-7765-A261-39F390EFA257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81D7CB3F-3705-B0BD-60E7-7BA0A0BA654D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Pulizia casi significativi</a:t>
            </a:r>
          </a:p>
        </p:txBody>
      </p:sp>
      <p:sp>
        <p:nvSpPr>
          <p:cNvPr id="6" name="!!Ovale 29" descr="Lente di ingrandimento con riempimento a tinta unita">
            <a:extLst>
              <a:ext uri="{FF2B5EF4-FFF2-40B4-BE49-F238E27FC236}">
                <a16:creationId xmlns:a16="http://schemas.microsoft.com/office/drawing/2014/main" id="{6178757D-027E-73FB-0F8D-4411B0600D74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8" name="Elemento grafico 7" descr="Secchio e straccio contorno">
            <a:extLst>
              <a:ext uri="{FF2B5EF4-FFF2-40B4-BE49-F238E27FC236}">
                <a16:creationId xmlns:a16="http://schemas.microsoft.com/office/drawing/2014/main" id="{5520C034-78D0-BDE9-E5BE-D5779A14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5025" y="353989"/>
            <a:ext cx="432000" cy="432000"/>
          </a:xfrm>
          <a:prstGeom prst="rect">
            <a:avLst/>
          </a:prstGeom>
        </p:spPr>
      </p:pic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15C6A132-6B4D-A44D-99DB-DB7B444FE06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dirty="0"/>
              <a:t>(nelle richieste: analisi visuale di casi considerati significativi)</a:t>
            </a:r>
          </a:p>
          <a:p>
            <a:pPr marL="114300" indent="0">
              <a:buNone/>
            </a:pPr>
            <a:r>
              <a:rPr lang="it-IT" dirty="0"/>
              <a:t>Tabellina con 10 peggiori classi in base al f1-score. Mostrare quelle poco numerose o altre cause.</a:t>
            </a:r>
          </a:p>
        </p:txBody>
      </p:sp>
    </p:spTree>
    <p:extLst>
      <p:ext uri="{BB962C8B-B14F-4D97-AF65-F5344CB8AC3E}">
        <p14:creationId xmlns:p14="http://schemas.microsoft.com/office/powerpoint/2010/main" val="2879670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2C9303C0-5939-7765-A261-39F390EFA257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81D7CB3F-3705-B0BD-60E7-7BA0A0BA654D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Pulizia casi significativi</a:t>
            </a:r>
          </a:p>
        </p:txBody>
      </p:sp>
      <p:sp>
        <p:nvSpPr>
          <p:cNvPr id="6" name="!!Ovale 29" descr="Lente di ingrandimento con riempimento a tinta unita">
            <a:extLst>
              <a:ext uri="{FF2B5EF4-FFF2-40B4-BE49-F238E27FC236}">
                <a16:creationId xmlns:a16="http://schemas.microsoft.com/office/drawing/2014/main" id="{6178757D-027E-73FB-0F8D-4411B0600D74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8" name="Elemento grafico 7" descr="Secchio e straccio contorno">
            <a:extLst>
              <a:ext uri="{FF2B5EF4-FFF2-40B4-BE49-F238E27FC236}">
                <a16:creationId xmlns:a16="http://schemas.microsoft.com/office/drawing/2014/main" id="{5520C034-78D0-BDE9-E5BE-D5779A14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5025" y="353989"/>
            <a:ext cx="432000" cy="432000"/>
          </a:xfrm>
          <a:prstGeom prst="rect">
            <a:avLst/>
          </a:prstGeom>
        </p:spPr>
      </p:pic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15C6A132-6B4D-A44D-99DB-DB7B444FE06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dirty="0"/>
              <a:t>Modello finale con:</a:t>
            </a:r>
          </a:p>
        </p:txBody>
      </p:sp>
      <p:sp>
        <p:nvSpPr>
          <p:cNvPr id="23" name="!!Rettangolo 3">
            <a:extLst>
              <a:ext uri="{FF2B5EF4-FFF2-40B4-BE49-F238E27FC236}">
                <a16:creationId xmlns:a16="http://schemas.microsoft.com/office/drawing/2014/main" id="{CAA0636E-98DE-D8B0-3324-74596DB15AB7}"/>
              </a:ext>
            </a:extLst>
          </p:cNvPr>
          <p:cNvSpPr/>
          <p:nvPr/>
        </p:nvSpPr>
        <p:spPr>
          <a:xfrm>
            <a:off x="311700" y="4397176"/>
            <a:ext cx="259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?%</a:t>
            </a:r>
          </a:p>
        </p:txBody>
      </p:sp>
      <p:sp>
        <p:nvSpPr>
          <p:cNvPr id="24" name="!!Rettangolo 2">
            <a:extLst>
              <a:ext uri="{FF2B5EF4-FFF2-40B4-BE49-F238E27FC236}">
                <a16:creationId xmlns:a16="http://schemas.microsoft.com/office/drawing/2014/main" id="{32DA662F-7745-BA91-8BFC-8954CC5CA71C}"/>
              </a:ext>
            </a:extLst>
          </p:cNvPr>
          <p:cNvSpPr/>
          <p:nvPr/>
        </p:nvSpPr>
        <p:spPr>
          <a:xfrm>
            <a:off x="311700" y="3571518"/>
            <a:ext cx="367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?%</a:t>
            </a:r>
          </a:p>
        </p:txBody>
      </p:sp>
      <p:sp>
        <p:nvSpPr>
          <p:cNvPr id="25" name="!!Rettangolo 5">
            <a:extLst>
              <a:ext uri="{FF2B5EF4-FFF2-40B4-BE49-F238E27FC236}">
                <a16:creationId xmlns:a16="http://schemas.microsoft.com/office/drawing/2014/main" id="{3EFB6848-8DC4-E749-79A9-044F3BBDF7FD}"/>
              </a:ext>
            </a:extLst>
          </p:cNvPr>
          <p:cNvSpPr/>
          <p:nvPr/>
        </p:nvSpPr>
        <p:spPr>
          <a:xfrm>
            <a:off x="2903700" y="4397176"/>
            <a:ext cx="460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64%</a:t>
            </a:r>
          </a:p>
        </p:txBody>
      </p:sp>
      <p:sp>
        <p:nvSpPr>
          <p:cNvPr id="26" name="!!Rettangolo 6">
            <a:extLst>
              <a:ext uri="{FF2B5EF4-FFF2-40B4-BE49-F238E27FC236}">
                <a16:creationId xmlns:a16="http://schemas.microsoft.com/office/drawing/2014/main" id="{C258DE75-D3E1-12D2-179C-8AE5F952F39F}"/>
              </a:ext>
            </a:extLst>
          </p:cNvPr>
          <p:cNvSpPr/>
          <p:nvPr/>
        </p:nvSpPr>
        <p:spPr>
          <a:xfrm>
            <a:off x="3987741" y="3571518"/>
            <a:ext cx="352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49%</a:t>
            </a:r>
          </a:p>
        </p:txBody>
      </p:sp>
      <p:sp>
        <p:nvSpPr>
          <p:cNvPr id="27" name="Google Shape;109;p20">
            <a:extLst>
              <a:ext uri="{FF2B5EF4-FFF2-40B4-BE49-F238E27FC236}">
                <a16:creationId xmlns:a16="http://schemas.microsoft.com/office/drawing/2014/main" id="{AA34539E-B6B2-FD4A-4911-EFF691D2E505}"/>
              </a:ext>
            </a:extLst>
          </p:cNvPr>
          <p:cNvSpPr txBox="1">
            <a:spLocks/>
          </p:cNvSpPr>
          <p:nvPr/>
        </p:nvSpPr>
        <p:spPr>
          <a:xfrm>
            <a:off x="302273" y="3108947"/>
            <a:ext cx="2940548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it-IT" dirty="0"/>
              <a:t>Dati post approccio triplo</a:t>
            </a:r>
          </a:p>
        </p:txBody>
      </p:sp>
      <p:sp>
        <p:nvSpPr>
          <p:cNvPr id="28" name="Google Shape;109;p20">
            <a:extLst>
              <a:ext uri="{FF2B5EF4-FFF2-40B4-BE49-F238E27FC236}">
                <a16:creationId xmlns:a16="http://schemas.microsoft.com/office/drawing/2014/main" id="{C6CD3D56-C3CA-8803-9A6C-22F28ACEE26C}"/>
              </a:ext>
            </a:extLst>
          </p:cNvPr>
          <p:cNvSpPr txBox="1">
            <a:spLocks/>
          </p:cNvSpPr>
          <p:nvPr/>
        </p:nvSpPr>
        <p:spPr>
          <a:xfrm>
            <a:off x="189148" y="3937692"/>
            <a:ext cx="2940548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dirty="0"/>
              <a:t>Dati puliti a mano</a:t>
            </a:r>
          </a:p>
        </p:txBody>
      </p:sp>
      <p:sp>
        <p:nvSpPr>
          <p:cNvPr id="29" name="!!Rettangolo 2">
            <a:extLst>
              <a:ext uri="{FF2B5EF4-FFF2-40B4-BE49-F238E27FC236}">
                <a16:creationId xmlns:a16="http://schemas.microsoft.com/office/drawing/2014/main" id="{B1294408-24C3-57F1-93AB-63869692D0B2}"/>
              </a:ext>
            </a:extLst>
          </p:cNvPr>
          <p:cNvSpPr/>
          <p:nvPr/>
        </p:nvSpPr>
        <p:spPr>
          <a:xfrm>
            <a:off x="283219" y="2742773"/>
            <a:ext cx="367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?</a:t>
            </a:r>
            <a:r>
              <a:rPr lang="it-IT" dirty="0">
                <a:solidFill>
                  <a:sysClr val="windowText" lastClr="000000"/>
                </a:solidFill>
              </a:rPr>
              <a:t>%</a:t>
            </a:r>
          </a:p>
        </p:txBody>
      </p:sp>
      <p:sp>
        <p:nvSpPr>
          <p:cNvPr id="30" name="!!Rettangolo 6">
            <a:extLst>
              <a:ext uri="{FF2B5EF4-FFF2-40B4-BE49-F238E27FC236}">
                <a16:creationId xmlns:a16="http://schemas.microsoft.com/office/drawing/2014/main" id="{976A20B4-49BE-726D-196F-4D48887D3C8D}"/>
              </a:ext>
            </a:extLst>
          </p:cNvPr>
          <p:cNvSpPr/>
          <p:nvPr/>
        </p:nvSpPr>
        <p:spPr>
          <a:xfrm>
            <a:off x="3959260" y="2742773"/>
            <a:ext cx="352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49%</a:t>
            </a:r>
          </a:p>
        </p:txBody>
      </p:sp>
      <p:sp>
        <p:nvSpPr>
          <p:cNvPr id="31" name="Google Shape;109;p20">
            <a:extLst>
              <a:ext uri="{FF2B5EF4-FFF2-40B4-BE49-F238E27FC236}">
                <a16:creationId xmlns:a16="http://schemas.microsoft.com/office/drawing/2014/main" id="{7B45570E-DABF-EF6A-9107-0C9F425D3682}"/>
              </a:ext>
            </a:extLst>
          </p:cNvPr>
          <p:cNvSpPr txBox="1">
            <a:spLocks/>
          </p:cNvSpPr>
          <p:nvPr/>
        </p:nvSpPr>
        <p:spPr>
          <a:xfrm>
            <a:off x="188948" y="2274028"/>
            <a:ext cx="2969029" cy="46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dirty="0"/>
              <a:t>Dati del prof</a:t>
            </a:r>
          </a:p>
        </p:txBody>
      </p:sp>
    </p:spTree>
    <p:extLst>
      <p:ext uri="{BB962C8B-B14F-4D97-AF65-F5344CB8AC3E}">
        <p14:creationId xmlns:p14="http://schemas.microsoft.com/office/powerpoint/2010/main" val="3905609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08EA87AB-4342-0BB0-7897-B80A0A1429B6}"/>
              </a:ext>
            </a:extLst>
          </p:cNvPr>
          <p:cNvSpPr/>
          <p:nvPr/>
        </p:nvSpPr>
        <p:spPr>
          <a:xfrm>
            <a:off x="-63500" y="1079500"/>
            <a:ext cx="8520600" cy="40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1" name="Arco a tutto sesto 20">
            <a:extLst>
              <a:ext uri="{FF2B5EF4-FFF2-40B4-BE49-F238E27FC236}">
                <a16:creationId xmlns:a16="http://schemas.microsoft.com/office/drawing/2014/main" id="{F346F3C3-4A7D-DF2C-C884-03E96C6E2209}"/>
              </a:ext>
            </a:extLst>
          </p:cNvPr>
          <p:cNvSpPr/>
          <p:nvPr/>
        </p:nvSpPr>
        <p:spPr>
          <a:xfrm>
            <a:off x="-4657835" y="375093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114DA696-0E2D-CE49-4360-FEB20433CFAC}"/>
              </a:ext>
            </a:extLst>
          </p:cNvPr>
          <p:cNvSpPr/>
          <p:nvPr/>
        </p:nvSpPr>
        <p:spPr>
          <a:xfrm>
            <a:off x="396628" y="1391940"/>
            <a:ext cx="8005284" cy="625205"/>
          </a:xfrm>
          <a:custGeom>
            <a:avLst/>
            <a:gdLst>
              <a:gd name="connsiteX0" fmla="*/ 0 w 8005284"/>
              <a:gd name="connsiteY0" fmla="*/ 0 h 625205"/>
              <a:gd name="connsiteX1" fmla="*/ 8005284 w 8005284"/>
              <a:gd name="connsiteY1" fmla="*/ 0 h 625205"/>
              <a:gd name="connsiteX2" fmla="*/ 8005284 w 8005284"/>
              <a:gd name="connsiteY2" fmla="*/ 625205 h 625205"/>
              <a:gd name="connsiteX3" fmla="*/ 0 w 8005284"/>
              <a:gd name="connsiteY3" fmla="*/ 625205 h 625205"/>
              <a:gd name="connsiteX4" fmla="*/ 0 w 8005284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284" h="625205">
                <a:moveTo>
                  <a:pt x="0" y="0"/>
                </a:moveTo>
                <a:lnTo>
                  <a:pt x="8005284" y="0"/>
                </a:lnTo>
                <a:lnTo>
                  <a:pt x="8005284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Studio iniziale</a:t>
            </a:r>
          </a:p>
        </p:txBody>
      </p:sp>
      <p:sp>
        <p:nvSpPr>
          <p:cNvPr id="23" name="!!Ovale 27" descr="Lente di ingrandimento con riempimento a tinta unita">
            <a:extLst>
              <a:ext uri="{FF2B5EF4-FFF2-40B4-BE49-F238E27FC236}">
                <a16:creationId xmlns:a16="http://schemas.microsoft.com/office/drawing/2014/main" id="{E09518C0-D2D1-F4F4-523C-87D87445A78F}"/>
              </a:ext>
            </a:extLst>
          </p:cNvPr>
          <p:cNvSpPr/>
          <p:nvPr/>
        </p:nvSpPr>
        <p:spPr>
          <a:xfrm>
            <a:off x="5875" y="1313789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E3F9BDA-3805-E46D-A01A-9C307767E24A}"/>
              </a:ext>
            </a:extLst>
          </p:cNvPr>
          <p:cNvSpPr/>
          <p:nvPr/>
        </p:nvSpPr>
        <p:spPr>
          <a:xfrm>
            <a:off x="755073" y="2329911"/>
            <a:ext cx="7646840" cy="625205"/>
          </a:xfrm>
          <a:custGeom>
            <a:avLst/>
            <a:gdLst>
              <a:gd name="connsiteX0" fmla="*/ 0 w 7646840"/>
              <a:gd name="connsiteY0" fmla="*/ 0 h 625205"/>
              <a:gd name="connsiteX1" fmla="*/ 7646840 w 7646840"/>
              <a:gd name="connsiteY1" fmla="*/ 0 h 625205"/>
              <a:gd name="connsiteX2" fmla="*/ 7646840 w 7646840"/>
              <a:gd name="connsiteY2" fmla="*/ 625205 h 625205"/>
              <a:gd name="connsiteX3" fmla="*/ 0 w 7646840"/>
              <a:gd name="connsiteY3" fmla="*/ 625205 h 625205"/>
              <a:gd name="connsiteX4" fmla="*/ 0 w 7646840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840" h="625205">
                <a:moveTo>
                  <a:pt x="0" y="0"/>
                </a:moveTo>
                <a:lnTo>
                  <a:pt x="7646840" y="0"/>
                </a:lnTo>
                <a:lnTo>
                  <a:pt x="7646840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327773"/>
              <a:satOff val="28205"/>
              <a:lumOff val="2810"/>
              <a:alphaOff val="0"/>
            </a:schemeClr>
          </a:fillRef>
          <a:effectRef idx="0">
            <a:schemeClr val="accent3">
              <a:hueOff val="-3327773"/>
              <a:satOff val="28205"/>
              <a:lumOff val="28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Ricerca in letteratura</a:t>
            </a:r>
          </a:p>
        </p:txBody>
      </p:sp>
      <p:sp>
        <p:nvSpPr>
          <p:cNvPr id="25" name="!!Ovale 25">
            <a:extLst>
              <a:ext uri="{FF2B5EF4-FFF2-40B4-BE49-F238E27FC236}">
                <a16:creationId xmlns:a16="http://schemas.microsoft.com/office/drawing/2014/main" id="{5AB0A4D7-F191-65A5-5C59-55D90CD0B578}"/>
              </a:ext>
            </a:extLst>
          </p:cNvPr>
          <p:cNvSpPr/>
          <p:nvPr/>
        </p:nvSpPr>
        <p:spPr>
          <a:xfrm>
            <a:off x="364319" y="2251760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3327773"/>
              <a:satOff val="28205"/>
              <a:lumOff val="281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501A1145-491A-FDD5-CEB3-3FD7A4733FF5}"/>
              </a:ext>
            </a:extLst>
          </p:cNvPr>
          <p:cNvSpPr/>
          <p:nvPr/>
        </p:nvSpPr>
        <p:spPr>
          <a:xfrm>
            <a:off x="755073" y="3267882"/>
            <a:ext cx="7646840" cy="625205"/>
          </a:xfrm>
          <a:custGeom>
            <a:avLst/>
            <a:gdLst>
              <a:gd name="connsiteX0" fmla="*/ 0 w 7646840"/>
              <a:gd name="connsiteY0" fmla="*/ 0 h 625205"/>
              <a:gd name="connsiteX1" fmla="*/ 7646840 w 7646840"/>
              <a:gd name="connsiteY1" fmla="*/ 0 h 625205"/>
              <a:gd name="connsiteX2" fmla="*/ 7646840 w 7646840"/>
              <a:gd name="connsiteY2" fmla="*/ 625205 h 625205"/>
              <a:gd name="connsiteX3" fmla="*/ 0 w 7646840"/>
              <a:gd name="connsiteY3" fmla="*/ 625205 h 625205"/>
              <a:gd name="connsiteX4" fmla="*/ 0 w 7646840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840" h="625205">
                <a:moveTo>
                  <a:pt x="0" y="0"/>
                </a:moveTo>
                <a:lnTo>
                  <a:pt x="7646840" y="0"/>
                </a:lnTo>
                <a:lnTo>
                  <a:pt x="7646840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6655546"/>
              <a:satOff val="56410"/>
              <a:lumOff val="5621"/>
              <a:alphaOff val="0"/>
            </a:schemeClr>
          </a:fillRef>
          <a:effectRef idx="0">
            <a:schemeClr val="accent3">
              <a:hueOff val="-6655546"/>
              <a:satOff val="56410"/>
              <a:lumOff val="56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Analisi dei risultati</a:t>
            </a:r>
          </a:p>
        </p:txBody>
      </p:sp>
      <p:sp>
        <p:nvSpPr>
          <p:cNvPr id="27" name="!!Ovale 27">
            <a:extLst>
              <a:ext uri="{FF2B5EF4-FFF2-40B4-BE49-F238E27FC236}">
                <a16:creationId xmlns:a16="http://schemas.microsoft.com/office/drawing/2014/main" id="{82CC6BF2-1176-1EC5-DBF7-B0E090946AFE}"/>
              </a:ext>
            </a:extLst>
          </p:cNvPr>
          <p:cNvSpPr/>
          <p:nvPr/>
        </p:nvSpPr>
        <p:spPr>
          <a:xfrm>
            <a:off x="364319" y="3189732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6655546"/>
              <a:satOff val="56410"/>
              <a:lumOff val="562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9820E961-E08C-2C48-D7B6-7C30AA2C3D6D}"/>
              </a:ext>
            </a:extLst>
          </p:cNvPr>
          <p:cNvSpPr/>
          <p:nvPr/>
        </p:nvSpPr>
        <p:spPr>
          <a:xfrm>
            <a:off x="396628" y="4205853"/>
            <a:ext cx="8005284" cy="625205"/>
          </a:xfrm>
          <a:custGeom>
            <a:avLst/>
            <a:gdLst>
              <a:gd name="connsiteX0" fmla="*/ 0 w 8005284"/>
              <a:gd name="connsiteY0" fmla="*/ 0 h 625205"/>
              <a:gd name="connsiteX1" fmla="*/ 8005284 w 8005284"/>
              <a:gd name="connsiteY1" fmla="*/ 0 h 625205"/>
              <a:gd name="connsiteX2" fmla="*/ 8005284 w 8005284"/>
              <a:gd name="connsiteY2" fmla="*/ 625205 h 625205"/>
              <a:gd name="connsiteX3" fmla="*/ 0 w 8005284"/>
              <a:gd name="connsiteY3" fmla="*/ 625205 h 625205"/>
              <a:gd name="connsiteX4" fmla="*/ 0 w 8005284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284" h="625205">
                <a:moveTo>
                  <a:pt x="0" y="0"/>
                </a:moveTo>
                <a:lnTo>
                  <a:pt x="8005284" y="0"/>
                </a:lnTo>
                <a:lnTo>
                  <a:pt x="8005284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9983318"/>
              <a:satOff val="84615"/>
              <a:lumOff val="8431"/>
              <a:alphaOff val="0"/>
            </a:schemeClr>
          </a:fillRef>
          <a:effectRef idx="0">
            <a:schemeClr val="accent3">
              <a:hueOff val="-9983318"/>
              <a:satOff val="84615"/>
              <a:lumOff val="8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Confronto tra accuracy</a:t>
            </a:r>
          </a:p>
        </p:txBody>
      </p:sp>
      <p:sp>
        <p:nvSpPr>
          <p:cNvPr id="29" name="!!Ovale 299">
            <a:extLst>
              <a:ext uri="{FF2B5EF4-FFF2-40B4-BE49-F238E27FC236}">
                <a16:creationId xmlns:a16="http://schemas.microsoft.com/office/drawing/2014/main" id="{BD68E844-A571-A040-BF10-B287A4C6DE13}"/>
              </a:ext>
            </a:extLst>
          </p:cNvPr>
          <p:cNvSpPr/>
          <p:nvPr/>
        </p:nvSpPr>
        <p:spPr>
          <a:xfrm>
            <a:off x="5875" y="4127703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9983318"/>
              <a:satOff val="84615"/>
              <a:lumOff val="84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F202ACC0-E62B-D4DA-D12D-9BAE4095E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it" dirty="0"/>
              <a:t>Pulizia e classificazione del degraded test set</a:t>
            </a:r>
            <a:endParaRPr lang="it-IT" dirty="0"/>
          </a:p>
        </p:txBody>
      </p:sp>
      <p:pic>
        <p:nvPicPr>
          <p:cNvPr id="8" name="Elemento grafico 7" descr="Pensiero contorno">
            <a:extLst>
              <a:ext uri="{FF2B5EF4-FFF2-40B4-BE49-F238E27FC236}">
                <a16:creationId xmlns:a16="http://schemas.microsoft.com/office/drawing/2014/main" id="{627A903D-53C3-5AAF-86B0-4DCE8DF56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320" y="1360938"/>
            <a:ext cx="648000" cy="648000"/>
          </a:xfrm>
          <a:prstGeom prst="rect">
            <a:avLst/>
          </a:prstGeom>
        </p:spPr>
      </p:pic>
      <p:pic>
        <p:nvPicPr>
          <p:cNvPr id="10" name="Elemento grafico 9" descr="Libri contorno">
            <a:extLst>
              <a:ext uri="{FF2B5EF4-FFF2-40B4-BE49-F238E27FC236}">
                <a16:creationId xmlns:a16="http://schemas.microsoft.com/office/drawing/2014/main" id="{BB6056DD-9A68-1888-A1A8-DA8097988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29575" y="2311966"/>
            <a:ext cx="648000" cy="648000"/>
          </a:xfrm>
          <a:prstGeom prst="rect">
            <a:avLst/>
          </a:prstGeom>
        </p:spPr>
      </p:pic>
      <p:pic>
        <p:nvPicPr>
          <p:cNvPr id="12" name="Elemento grafico 11" descr="Appunti parzialmente spuntanti contorno">
            <a:extLst>
              <a:ext uri="{FF2B5EF4-FFF2-40B4-BE49-F238E27FC236}">
                <a16:creationId xmlns:a16="http://schemas.microsoft.com/office/drawing/2014/main" id="{F7CF67B7-934D-480F-5B08-F7EB78936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29575" y="3261724"/>
            <a:ext cx="648000" cy="648000"/>
          </a:xfrm>
          <a:prstGeom prst="rect">
            <a:avLst/>
          </a:prstGeom>
        </p:spPr>
      </p:pic>
      <p:pic>
        <p:nvPicPr>
          <p:cNvPr id="18" name="Elemento grafico 17" descr="Grafico a barre con andamento ascendente contorno">
            <a:extLst>
              <a:ext uri="{FF2B5EF4-FFF2-40B4-BE49-F238E27FC236}">
                <a16:creationId xmlns:a16="http://schemas.microsoft.com/office/drawing/2014/main" id="{A04E9EFE-77BC-F2D0-57CE-49206F583F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7000" y="4192432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0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536AE8AB-5964-7660-5721-E20D4CC445FD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D0A962E6-97AF-A615-475B-C5139918E7F2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6A91398-5E7F-2DD9-0D2C-8176BEF9BC4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78909C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8" name="!!Ovale 27" descr="Lente di ingrandimento con riempimento a tinta unita">
            <a:extLst>
              <a:ext uri="{FF2B5EF4-FFF2-40B4-BE49-F238E27FC236}">
                <a16:creationId xmlns:a16="http://schemas.microsoft.com/office/drawing/2014/main" id="{8E447308-E313-4188-76A6-F610F82BD7BB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78909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!!Ovale 25">
            <a:extLst>
              <a:ext uri="{FF2B5EF4-FFF2-40B4-BE49-F238E27FC236}">
                <a16:creationId xmlns:a16="http://schemas.microsoft.com/office/drawing/2014/main" id="{82D015AB-BF5F-A607-0A20-4B92B6505A14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!!Ovale 27">
            <a:extLst>
              <a:ext uri="{FF2B5EF4-FFF2-40B4-BE49-F238E27FC236}">
                <a16:creationId xmlns:a16="http://schemas.microsoft.com/office/drawing/2014/main" id="{9D0FDB86-2F45-CEA2-CB28-E5DE2604FADE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3" name="!!Ovale 299">
            <a:extLst>
              <a:ext uri="{FF2B5EF4-FFF2-40B4-BE49-F238E27FC236}">
                <a16:creationId xmlns:a16="http://schemas.microsoft.com/office/drawing/2014/main" id="{C4DE270F-AADA-159A-355F-D57464F79984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20" name="Elemento grafico 19" descr="Libri contorno">
            <a:extLst>
              <a:ext uri="{FF2B5EF4-FFF2-40B4-BE49-F238E27FC236}">
                <a16:creationId xmlns:a16="http://schemas.microsoft.com/office/drawing/2014/main" id="{5A1D952B-548A-026D-6F4B-726838C8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589940" y="406676"/>
            <a:ext cx="360000" cy="360000"/>
          </a:xfrm>
          <a:prstGeom prst="rect">
            <a:avLst/>
          </a:prstGeom>
        </p:spPr>
      </p:pic>
      <p:pic>
        <p:nvPicPr>
          <p:cNvPr id="21" name="Elemento grafico 20" descr="Appunti parzialmente spuntanti contorno">
            <a:extLst>
              <a:ext uri="{FF2B5EF4-FFF2-40B4-BE49-F238E27FC236}">
                <a16:creationId xmlns:a16="http://schemas.microsoft.com/office/drawing/2014/main" id="{E0450A8B-98A0-AF48-2A2E-D4F4D538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93582" y="396386"/>
            <a:ext cx="360000" cy="360000"/>
          </a:xfrm>
          <a:prstGeom prst="rect">
            <a:avLst/>
          </a:prstGeom>
        </p:spPr>
      </p:pic>
      <p:pic>
        <p:nvPicPr>
          <p:cNvPr id="23" name="Elemento grafico 22" descr="Grafico a barre con andamento ascendente contorno">
            <a:extLst>
              <a:ext uri="{FF2B5EF4-FFF2-40B4-BE49-F238E27FC236}">
                <a16:creationId xmlns:a16="http://schemas.microsoft.com/office/drawing/2014/main" id="{FD861E7D-1618-BAEA-B917-FF67253F1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821693" y="389989"/>
            <a:ext cx="360000" cy="360000"/>
          </a:xfrm>
          <a:prstGeom prst="rect">
            <a:avLst/>
          </a:prstGeom>
        </p:spPr>
      </p:pic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7D223A2E-F0CA-874D-0B51-ADF79AB579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  <p:sp>
        <p:nvSpPr>
          <p:cNvPr id="18" name="Google Shape;73;p16">
            <a:extLst>
              <a:ext uri="{FF2B5EF4-FFF2-40B4-BE49-F238E27FC236}">
                <a16:creationId xmlns:a16="http://schemas.microsoft.com/office/drawing/2014/main" id="{9457DEEC-8728-867A-5E0E-4A7F72B44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4559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-IT" dirty="0"/>
              <a:t>Assunzioni: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Ipotesi:</a:t>
            </a:r>
          </a:p>
          <a:p>
            <a:pPr marL="0" indent="0">
              <a:buNone/>
            </a:pPr>
            <a:endParaRPr lang="it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83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536AE8AB-5964-7660-5721-E20D4CC44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700347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5544F0-C350-CB01-9FCE-13AEAAA0E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Rilevamento e classificazione dei tipi di degradazione presenti:</a:t>
            </a:r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D0A962E6-97AF-A615-475B-C5139918E7F2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6A91398-5E7F-2DD9-0D2C-8176BEF9BC4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78909C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8" name="!!Ovale 27" descr="Lente di ingrandimento con riempimento a tinta unita">
            <a:extLst>
              <a:ext uri="{FF2B5EF4-FFF2-40B4-BE49-F238E27FC236}">
                <a16:creationId xmlns:a16="http://schemas.microsoft.com/office/drawing/2014/main" id="{8E447308-E313-4188-76A6-F610F82BD7BB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78909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!!Ovale 25">
            <a:extLst>
              <a:ext uri="{FF2B5EF4-FFF2-40B4-BE49-F238E27FC236}">
                <a16:creationId xmlns:a16="http://schemas.microsoft.com/office/drawing/2014/main" id="{82D015AB-BF5F-A607-0A20-4B92B6505A14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!!Ovale 27">
            <a:extLst>
              <a:ext uri="{FF2B5EF4-FFF2-40B4-BE49-F238E27FC236}">
                <a16:creationId xmlns:a16="http://schemas.microsoft.com/office/drawing/2014/main" id="{9D0FDB86-2F45-CEA2-CB28-E5DE2604FADE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3" name="!!Ovale 299">
            <a:extLst>
              <a:ext uri="{FF2B5EF4-FFF2-40B4-BE49-F238E27FC236}">
                <a16:creationId xmlns:a16="http://schemas.microsoft.com/office/drawing/2014/main" id="{C4DE270F-AADA-159A-355F-D57464F79984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20" name="Elemento grafico 19" descr="Libri contorno">
            <a:extLst>
              <a:ext uri="{FF2B5EF4-FFF2-40B4-BE49-F238E27FC236}">
                <a16:creationId xmlns:a16="http://schemas.microsoft.com/office/drawing/2014/main" id="{5A1D952B-548A-026D-6F4B-726838C8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589940" y="406676"/>
            <a:ext cx="360000" cy="360000"/>
          </a:xfrm>
          <a:prstGeom prst="rect">
            <a:avLst/>
          </a:prstGeom>
        </p:spPr>
      </p:pic>
      <p:pic>
        <p:nvPicPr>
          <p:cNvPr id="21" name="Elemento grafico 20" descr="Appunti parzialmente spuntanti contorno">
            <a:extLst>
              <a:ext uri="{FF2B5EF4-FFF2-40B4-BE49-F238E27FC236}">
                <a16:creationId xmlns:a16="http://schemas.microsoft.com/office/drawing/2014/main" id="{E0450A8B-98A0-AF48-2A2E-D4F4D538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93582" y="396386"/>
            <a:ext cx="360000" cy="360000"/>
          </a:xfrm>
          <a:prstGeom prst="rect">
            <a:avLst/>
          </a:prstGeom>
        </p:spPr>
      </p:pic>
      <p:pic>
        <p:nvPicPr>
          <p:cNvPr id="23" name="Elemento grafico 22" descr="Grafico a barre con andamento ascendente contorno">
            <a:extLst>
              <a:ext uri="{FF2B5EF4-FFF2-40B4-BE49-F238E27FC236}">
                <a16:creationId xmlns:a16="http://schemas.microsoft.com/office/drawing/2014/main" id="{FD861E7D-1618-BAEA-B917-FF67253F1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821693" y="389989"/>
            <a:ext cx="360000" cy="360000"/>
          </a:xfrm>
          <a:prstGeom prst="rect">
            <a:avLst/>
          </a:prstGeom>
        </p:spPr>
      </p:pic>
      <p:pic>
        <p:nvPicPr>
          <p:cNvPr id="25" name="Immagine 24" descr="Immagine che contiene testo, cibo, carne, verdura&#10;&#10;Descrizione generata automaticamente">
            <a:extLst>
              <a:ext uri="{FF2B5EF4-FFF2-40B4-BE49-F238E27FC236}">
                <a16:creationId xmlns:a16="http://schemas.microsoft.com/office/drawing/2014/main" id="{FABA9E80-A5F1-82A5-F2F1-6302A9E934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71999" y="2500329"/>
            <a:ext cx="1800000" cy="1800000"/>
          </a:xfrm>
          <a:prstGeom prst="rect">
            <a:avLst/>
          </a:prstGeom>
        </p:spPr>
      </p:pic>
      <p:pic>
        <p:nvPicPr>
          <p:cNvPr id="26" name="Immagine 25" descr="Immagine che contiene cibo, piatto, Fast food, frutto&#10;&#10;Descrizione generata automaticamente">
            <a:extLst>
              <a:ext uri="{FF2B5EF4-FFF2-40B4-BE49-F238E27FC236}">
                <a16:creationId xmlns:a16="http://schemas.microsoft.com/office/drawing/2014/main" id="{E80A41CF-D259-8BF9-EA49-4B257500A8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267" y="2500329"/>
            <a:ext cx="1800000" cy="1800000"/>
          </a:xfrm>
          <a:prstGeom prst="rect">
            <a:avLst/>
          </a:prstGeom>
        </p:spPr>
      </p:pic>
      <p:pic>
        <p:nvPicPr>
          <p:cNvPr id="27" name="Immagine 26" descr="Immagine che contiene dessert, Spuntino, prodotti da forno, Fast food&#10;&#10;Descrizione generata automaticamente">
            <a:extLst>
              <a:ext uri="{FF2B5EF4-FFF2-40B4-BE49-F238E27FC236}">
                <a16:creationId xmlns:a16="http://schemas.microsoft.com/office/drawing/2014/main" id="{E0535393-794E-DA35-7BAA-037FCF3199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7020" y="2500329"/>
            <a:ext cx="1800000" cy="1800000"/>
          </a:xfrm>
          <a:prstGeom prst="rect">
            <a:avLst/>
          </a:prstGeom>
        </p:spPr>
      </p:pic>
      <p:sp>
        <p:nvSpPr>
          <p:cNvPr id="4" name="Google Shape;109;p20">
            <a:extLst>
              <a:ext uri="{FF2B5EF4-FFF2-40B4-BE49-F238E27FC236}">
                <a16:creationId xmlns:a16="http://schemas.microsoft.com/office/drawing/2014/main" id="{B2F04DA0-B3C2-66E6-9663-98A2CD4BE729}"/>
              </a:ext>
            </a:extLst>
          </p:cNvPr>
          <p:cNvSpPr txBox="1">
            <a:spLocks/>
          </p:cNvSpPr>
          <p:nvPr/>
        </p:nvSpPr>
        <p:spPr>
          <a:xfrm>
            <a:off x="0" y="2030440"/>
            <a:ext cx="9143999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Compressione JPEG</a:t>
            </a:r>
          </a:p>
        </p:txBody>
      </p:sp>
      <p:sp>
        <p:nvSpPr>
          <p:cNvPr id="5" name="Google Shape;109;p20">
            <a:extLst>
              <a:ext uri="{FF2B5EF4-FFF2-40B4-BE49-F238E27FC236}">
                <a16:creationId xmlns:a16="http://schemas.microsoft.com/office/drawing/2014/main" id="{3698FFEC-0330-D8D7-237C-15C2045C7C98}"/>
              </a:ext>
            </a:extLst>
          </p:cNvPr>
          <p:cNvSpPr txBox="1">
            <a:spLocks/>
          </p:cNvSpPr>
          <p:nvPr/>
        </p:nvSpPr>
        <p:spPr>
          <a:xfrm>
            <a:off x="6817020" y="2040845"/>
            <a:ext cx="144000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Blur</a:t>
            </a:r>
          </a:p>
        </p:txBody>
      </p:sp>
      <p:sp>
        <p:nvSpPr>
          <p:cNvPr id="9" name="Google Shape;109;p20">
            <a:extLst>
              <a:ext uri="{FF2B5EF4-FFF2-40B4-BE49-F238E27FC236}">
                <a16:creationId xmlns:a16="http://schemas.microsoft.com/office/drawing/2014/main" id="{30A54A25-E642-D036-478E-9A2C92AD61E8}"/>
              </a:ext>
            </a:extLst>
          </p:cNvPr>
          <p:cNvSpPr txBox="1">
            <a:spLocks/>
          </p:cNvSpPr>
          <p:nvPr/>
        </p:nvSpPr>
        <p:spPr>
          <a:xfrm>
            <a:off x="-339367" y="2035816"/>
            <a:ext cx="3893269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Noise gaussiano</a:t>
            </a:r>
          </a:p>
        </p:txBody>
      </p:sp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7D223A2E-F0CA-874D-0B51-ADF79AB579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65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2B5468F0-3360-E6BD-B087-6AAB90F8F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372775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1D2DFF-0FEB-06E4-484F-FC6773E9A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sz="1800" b="0" i="1" u="none" strike="noStrike" baseline="0" dirty="0">
                <a:latin typeface="Frutiger-Roman"/>
                <a:hlinkClick r:id="rId7"/>
              </a:rPr>
              <a:t>Fast Noise Variance Estimation</a:t>
            </a:r>
            <a:r>
              <a:rPr lang="it-IT" sz="1800" b="0" i="1" u="none" strike="noStrike" baseline="0" dirty="0">
                <a:latin typeface="Frutiger-Roman"/>
              </a:rPr>
              <a:t>:</a:t>
            </a:r>
            <a:r>
              <a:rPr lang="it-IT" i="1" dirty="0">
                <a:latin typeface="Frutiger-Roman"/>
              </a:rPr>
              <a:t> </a:t>
            </a:r>
          </a:p>
          <a:p>
            <a:r>
              <a:rPr lang="it-IT" dirty="0">
                <a:latin typeface="Frutiger-Roman"/>
              </a:rPr>
              <a:t>Presenta un semplice metodo per stimare la varianza del rumore gaussiano additivo a media zero.</a:t>
            </a:r>
          </a:p>
          <a:p>
            <a:r>
              <a:rPr lang="it-IT" dirty="0">
                <a:latin typeface="Frutiger-Roman"/>
              </a:rPr>
              <a:t>Quasi insensibile alle strutture in un'immagine.</a:t>
            </a:r>
          </a:p>
          <a:p>
            <a:r>
              <a:rPr lang="it-IT" dirty="0">
                <a:latin typeface="Frutiger-Roman"/>
              </a:rPr>
              <a:t>Necessita di 14 operazioni per ogni pixel. </a:t>
            </a:r>
          </a:p>
          <a:p>
            <a:r>
              <a:rPr lang="it-IT" dirty="0">
                <a:latin typeface="Frutiger-Roman"/>
              </a:rPr>
              <a:t>Filtra l’immagine con la matrice N e la confronta con l’originale.</a:t>
            </a:r>
          </a:p>
        </p:txBody>
      </p:sp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1EDF4EAC-BD5F-2D23-D4AA-2A866378B375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90974832-0FF7-965C-5651-02AE649F3E20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1C18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Ricerca in letteratura</a:t>
            </a:r>
          </a:p>
        </p:txBody>
      </p:sp>
      <p:sp>
        <p:nvSpPr>
          <p:cNvPr id="6" name="!!Ovale 25" descr="Lente di ingrandimento con riempimento a tinta unita">
            <a:extLst>
              <a:ext uri="{FF2B5EF4-FFF2-40B4-BE49-F238E27FC236}">
                <a16:creationId xmlns:a16="http://schemas.microsoft.com/office/drawing/2014/main" id="{F27D810C-6335-9E9F-0438-97CC222A1E4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!!Ovale 27">
            <a:extLst>
              <a:ext uri="{FF2B5EF4-FFF2-40B4-BE49-F238E27FC236}">
                <a16:creationId xmlns:a16="http://schemas.microsoft.com/office/drawing/2014/main" id="{9E74FF8E-DCFB-E3EB-59CC-252A4C964375}"/>
              </a:ext>
            </a:extLst>
          </p:cNvPr>
          <p:cNvSpPr/>
          <p:nvPr/>
        </p:nvSpPr>
        <p:spPr>
          <a:xfrm>
            <a:off x="60860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!!Ovale 299">
            <a:extLst>
              <a:ext uri="{FF2B5EF4-FFF2-40B4-BE49-F238E27FC236}">
                <a16:creationId xmlns:a16="http://schemas.microsoft.com/office/drawing/2014/main" id="{A75C4463-513B-1368-BEE3-9228940C1B91}"/>
              </a:ext>
            </a:extLst>
          </p:cNvPr>
          <p:cNvSpPr/>
          <p:nvPr/>
        </p:nvSpPr>
        <p:spPr>
          <a:xfrm>
            <a:off x="73570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Elemento grafico 14" descr="Libri contorno">
            <a:extLst>
              <a:ext uri="{FF2B5EF4-FFF2-40B4-BE49-F238E27FC236}">
                <a16:creationId xmlns:a16="http://schemas.microsoft.com/office/drawing/2014/main" id="{67CD4545-AC15-6E61-34A6-DFAF2B85D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462" y="322683"/>
            <a:ext cx="504000" cy="504000"/>
          </a:xfrm>
          <a:prstGeom prst="rect">
            <a:avLst/>
          </a:prstGeom>
        </p:spPr>
      </p:pic>
      <p:pic>
        <p:nvPicPr>
          <p:cNvPr id="16" name="Elemento grafico 15" descr="Appunti parzialmente spuntanti contorno">
            <a:extLst>
              <a:ext uri="{FF2B5EF4-FFF2-40B4-BE49-F238E27FC236}">
                <a16:creationId xmlns:a16="http://schemas.microsoft.com/office/drawing/2014/main" id="{74120E47-83BF-3276-2372-4BA14F11B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122082" y="396386"/>
            <a:ext cx="360000" cy="360000"/>
          </a:xfrm>
          <a:prstGeom prst="rect">
            <a:avLst/>
          </a:prstGeom>
        </p:spPr>
      </p:pic>
      <p:pic>
        <p:nvPicPr>
          <p:cNvPr id="17" name="Elemento grafico 16" descr="Grafico a barre con andamento ascendente contorno">
            <a:extLst>
              <a:ext uri="{FF2B5EF4-FFF2-40B4-BE49-F238E27FC236}">
                <a16:creationId xmlns:a16="http://schemas.microsoft.com/office/drawing/2014/main" id="{26E83334-4642-883B-5A04-8688A6B00B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402593" y="389989"/>
            <a:ext cx="360000" cy="3600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F602155-C2BD-8E55-1975-A04FE826E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38187"/>
              </p:ext>
            </p:extLst>
          </p:nvPr>
        </p:nvGraphicFramePr>
        <p:xfrm>
          <a:off x="919141" y="3286090"/>
          <a:ext cx="162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870811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28474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85909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7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3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416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0CEF5F91-682A-F197-942E-081A5390AF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661047"/>
                  </p:ext>
                </p:extLst>
              </p:nvPr>
            </p:nvGraphicFramePr>
            <p:xfrm>
              <a:off x="3478891" y="3286090"/>
              <a:ext cx="1620000" cy="16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6870811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84747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859094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527371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033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69416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a 9">
                <a:extLst>
                  <a:ext uri="{FF2B5EF4-FFF2-40B4-BE49-F238E27FC236}">
                    <a16:creationId xmlns:a16="http://schemas.microsoft.com/office/drawing/2014/main" id="{0CEF5F91-682A-F197-942E-081A5390AF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7661047"/>
                  </p:ext>
                </p:extLst>
              </p:nvPr>
            </p:nvGraphicFramePr>
            <p:xfrm>
              <a:off x="3478891" y="3286090"/>
              <a:ext cx="1620000" cy="162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6870811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4284747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859094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124" t="-1124" r="-2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1124" t="-1124" r="-2247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27371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0338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124" t="-200000" r="-2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1124" t="-200000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694168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AB7BD89-5D21-1238-3632-1D89D98E8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0394"/>
              </p:ext>
            </p:extLst>
          </p:nvPr>
        </p:nvGraphicFramePr>
        <p:xfrm>
          <a:off x="7143656" y="3286090"/>
          <a:ext cx="162000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870811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284747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85909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7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3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41682"/>
                  </a:ext>
                </a:extLst>
              </a:tr>
            </a:tbl>
          </a:graphicData>
        </a:graphic>
      </p:graphicFrame>
      <p:sp>
        <p:nvSpPr>
          <p:cNvPr id="12" name="Google Shape;109;p20">
            <a:extLst>
              <a:ext uri="{FF2B5EF4-FFF2-40B4-BE49-F238E27FC236}">
                <a16:creationId xmlns:a16="http://schemas.microsoft.com/office/drawing/2014/main" id="{F89ED265-7A2E-6143-9C34-C2E04DD664B7}"/>
              </a:ext>
            </a:extLst>
          </p:cNvPr>
          <p:cNvSpPr txBox="1">
            <a:spLocks/>
          </p:cNvSpPr>
          <p:nvPr/>
        </p:nvSpPr>
        <p:spPr>
          <a:xfrm>
            <a:off x="2637196" y="3866879"/>
            <a:ext cx="1036948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L2 =</a:t>
            </a:r>
          </a:p>
        </p:txBody>
      </p:sp>
      <p:sp>
        <p:nvSpPr>
          <p:cNvPr id="13" name="Google Shape;109;p20">
            <a:extLst>
              <a:ext uri="{FF2B5EF4-FFF2-40B4-BE49-F238E27FC236}">
                <a16:creationId xmlns:a16="http://schemas.microsoft.com/office/drawing/2014/main" id="{7BE6E2CD-3B5B-03C1-DC4D-F91F6FD806EA}"/>
              </a:ext>
            </a:extLst>
          </p:cNvPr>
          <p:cNvSpPr txBox="1">
            <a:spLocks/>
          </p:cNvSpPr>
          <p:nvPr/>
        </p:nvSpPr>
        <p:spPr>
          <a:xfrm>
            <a:off x="5285222" y="3866879"/>
            <a:ext cx="1907774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N = 2*(L1 – L2) = </a:t>
            </a:r>
          </a:p>
        </p:txBody>
      </p:sp>
      <p:sp>
        <p:nvSpPr>
          <p:cNvPr id="18" name="Google Shape;109;p20">
            <a:extLst>
              <a:ext uri="{FF2B5EF4-FFF2-40B4-BE49-F238E27FC236}">
                <a16:creationId xmlns:a16="http://schemas.microsoft.com/office/drawing/2014/main" id="{B9BFB66D-C1B3-DCBA-5EA4-685E3E9346E6}"/>
              </a:ext>
            </a:extLst>
          </p:cNvPr>
          <p:cNvSpPr txBox="1">
            <a:spLocks/>
          </p:cNvSpPr>
          <p:nvPr/>
        </p:nvSpPr>
        <p:spPr>
          <a:xfrm>
            <a:off x="-13180" y="3866879"/>
            <a:ext cx="1253767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L1 =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DBAFDD-2177-7A04-8721-750601066DA9}"/>
              </a:ext>
            </a:extLst>
          </p:cNvPr>
          <p:cNvSpPr txBox="1"/>
          <p:nvPr/>
        </p:nvSpPr>
        <p:spPr>
          <a:xfrm>
            <a:off x="5046491" y="4521506"/>
            <a:ext cx="1701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Frutiger-Roman"/>
              </a:rPr>
              <a:t>(c’è 1/2 ma non prende la frazione)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936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456FD6B5-8D1A-A21F-D34F-2B4BA4449ABE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B2ADB566-F775-ABD3-2F63-7E0B3D9D199F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9BE24F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Analisi dei risultati</a:t>
            </a:r>
          </a:p>
        </p:txBody>
      </p:sp>
      <p:sp>
        <p:nvSpPr>
          <p:cNvPr id="6" name="!!Ovale 27" descr="Lente di ingrandimento con riempimento a tinta unita">
            <a:extLst>
              <a:ext uri="{FF2B5EF4-FFF2-40B4-BE49-F238E27FC236}">
                <a16:creationId xmlns:a16="http://schemas.microsoft.com/office/drawing/2014/main" id="{5D50494E-1CBB-1F92-8280-482C66BAF49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7" name="!!Ovale 299">
            <a:extLst>
              <a:ext uri="{FF2B5EF4-FFF2-40B4-BE49-F238E27FC236}">
                <a16:creationId xmlns:a16="http://schemas.microsoft.com/office/drawing/2014/main" id="{A765532C-8D2E-6279-1478-F8CFC23ABA0B}"/>
              </a:ext>
            </a:extLst>
          </p:cNvPr>
          <p:cNvSpPr/>
          <p:nvPr/>
        </p:nvSpPr>
        <p:spPr>
          <a:xfrm>
            <a:off x="67093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3" name="Elemento grafico 12" descr="Grafico a barre con andamento ascendente contorno">
            <a:extLst>
              <a:ext uri="{FF2B5EF4-FFF2-40B4-BE49-F238E27FC236}">
                <a16:creationId xmlns:a16="http://schemas.microsoft.com/office/drawing/2014/main" id="{2CEF828A-1BE1-8195-0881-ED5AF44C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54893" y="389989"/>
            <a:ext cx="360000" cy="360000"/>
          </a:xfrm>
          <a:prstGeom prst="rect">
            <a:avLst/>
          </a:prstGeom>
        </p:spPr>
      </p:pic>
      <p:pic>
        <p:nvPicPr>
          <p:cNvPr id="14" name="Elemento grafico 13" descr="Appunti parzialmente spuntanti contorno">
            <a:extLst>
              <a:ext uri="{FF2B5EF4-FFF2-40B4-BE49-F238E27FC236}">
                <a16:creationId xmlns:a16="http://schemas.microsoft.com/office/drawing/2014/main" id="{9177997B-785B-2D44-4395-434E70470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7462" y="317899"/>
            <a:ext cx="504000" cy="504000"/>
          </a:xfrm>
          <a:prstGeom prst="rect">
            <a:avLst/>
          </a:prstGeom>
        </p:spPr>
      </p:pic>
      <p:pic>
        <p:nvPicPr>
          <p:cNvPr id="16" name="Immagine 15" descr="Immagine che contiene dessert, Spuntino, prodotti da forno, Fast food&#10;&#10;Descrizione generata automaticamente">
            <a:extLst>
              <a:ext uri="{FF2B5EF4-FFF2-40B4-BE49-F238E27FC236}">
                <a16:creationId xmlns:a16="http://schemas.microsoft.com/office/drawing/2014/main" id="{62BB8940-5E4E-E5EB-D5FE-A30D97544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2" y="2842016"/>
            <a:ext cx="1440000" cy="1440000"/>
          </a:xfrm>
          <a:prstGeom prst="rect">
            <a:avLst/>
          </a:prstGeom>
        </p:spPr>
      </p:pic>
      <p:pic>
        <p:nvPicPr>
          <p:cNvPr id="18" name="Immagine 17" descr="Immagine che contiene testo, cibo, carne, verdura&#10;&#10;Descrizione generata automaticamente">
            <a:extLst>
              <a:ext uri="{FF2B5EF4-FFF2-40B4-BE49-F238E27FC236}">
                <a16:creationId xmlns:a16="http://schemas.microsoft.com/office/drawing/2014/main" id="{DE193373-B584-3508-13A3-8FDEA10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362" y="2842016"/>
            <a:ext cx="1440000" cy="1440000"/>
          </a:xfrm>
          <a:prstGeom prst="rect">
            <a:avLst/>
          </a:prstGeom>
        </p:spPr>
      </p:pic>
      <p:pic>
        <p:nvPicPr>
          <p:cNvPr id="20" name="Immagine 19" descr="Immagine che contiene cibo, piatto, Fast food, frutto&#10;&#10;Descrizione generata automaticamente">
            <a:extLst>
              <a:ext uri="{FF2B5EF4-FFF2-40B4-BE49-F238E27FC236}">
                <a16:creationId xmlns:a16="http://schemas.microsoft.com/office/drawing/2014/main" id="{64943122-2F8C-242D-C4E2-A4B11E4B4F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3968" y="2849254"/>
            <a:ext cx="1440000" cy="1440000"/>
          </a:xfrm>
          <a:prstGeom prst="rect">
            <a:avLst/>
          </a:prstGeom>
        </p:spPr>
      </p:pic>
      <p:pic>
        <p:nvPicPr>
          <p:cNvPr id="22" name="Immagine 21" descr="Immagine che contiene cibo, Cucina, piatto, guarnizione&#10;&#10;Descrizione generata automaticamente">
            <a:extLst>
              <a:ext uri="{FF2B5EF4-FFF2-40B4-BE49-F238E27FC236}">
                <a16:creationId xmlns:a16="http://schemas.microsoft.com/office/drawing/2014/main" id="{499BC26D-48BE-F094-4C62-F36E4AE81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468" y="2842016"/>
            <a:ext cx="1440000" cy="1440000"/>
          </a:xfrm>
          <a:prstGeom prst="rect">
            <a:avLst/>
          </a:prstGeom>
        </p:spPr>
      </p:pic>
      <p:pic>
        <p:nvPicPr>
          <p:cNvPr id="24" name="Immagine 23" descr="Immagine che contiene testo, barriera corallina, fiore, tessuto&#10;&#10;Descrizione generata automaticamente">
            <a:extLst>
              <a:ext uri="{FF2B5EF4-FFF2-40B4-BE49-F238E27FC236}">
                <a16:creationId xmlns:a16="http://schemas.microsoft.com/office/drawing/2014/main" id="{C82F3423-4A89-BFC4-986D-236E5AFA00B5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158718" y="2842016"/>
            <a:ext cx="1440000" cy="1440000"/>
          </a:xfrm>
          <a:prstGeom prst="rect">
            <a:avLst/>
          </a:prstGeom>
        </p:spPr>
      </p:pic>
      <p:pic>
        <p:nvPicPr>
          <p:cNvPr id="26" name="Immagine 25" descr="Immagine che contiene cibo, Cucina, Cassolette, Gratin&#10;&#10;Descrizione generata automaticamente">
            <a:extLst>
              <a:ext uri="{FF2B5EF4-FFF2-40B4-BE49-F238E27FC236}">
                <a16:creationId xmlns:a16="http://schemas.microsoft.com/office/drawing/2014/main" id="{F0B6F2BB-6C07-EC9E-D7AF-FCFBD45FAA42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082612" y="2842016"/>
            <a:ext cx="1440000" cy="1440000"/>
          </a:xfrm>
          <a:prstGeom prst="rect">
            <a:avLst/>
          </a:prstGeom>
        </p:spPr>
      </p:pic>
      <p:pic>
        <p:nvPicPr>
          <p:cNvPr id="28" name="Elemento grafico 27" descr="Forbici contorno">
            <a:extLst>
              <a:ext uri="{FF2B5EF4-FFF2-40B4-BE49-F238E27FC236}">
                <a16:creationId xmlns:a16="http://schemas.microsoft.com/office/drawing/2014/main" id="{AB4F4992-243B-400A-303A-20CB16683B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8123067">
            <a:off x="2684561" y="4322833"/>
            <a:ext cx="720000" cy="720000"/>
          </a:xfrm>
          <a:prstGeom prst="rect">
            <a:avLst/>
          </a:prstGeom>
        </p:spPr>
      </p:pic>
      <p:pic>
        <p:nvPicPr>
          <p:cNvPr id="29" name="Elemento grafico 28" descr="Forbici contorno">
            <a:extLst>
              <a:ext uri="{FF2B5EF4-FFF2-40B4-BE49-F238E27FC236}">
                <a16:creationId xmlns:a16="http://schemas.microsoft.com/office/drawing/2014/main" id="{0C9DCE63-75E8-F1A1-9CEA-AE80DB1A88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8123067">
            <a:off x="5744657" y="4313494"/>
            <a:ext cx="720000" cy="720000"/>
          </a:xfrm>
          <a:prstGeom prst="rect">
            <a:avLst/>
          </a:prstGeom>
        </p:spPr>
      </p:pic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BD6C39EF-BED2-1712-2A16-B3CEF13695A1}"/>
              </a:ext>
            </a:extLst>
          </p:cNvPr>
          <p:cNvCxnSpPr>
            <a:cxnSpLocks/>
          </p:cNvCxnSpPr>
          <p:nvPr/>
        </p:nvCxnSpPr>
        <p:spPr>
          <a:xfrm>
            <a:off x="3038983" y="2655416"/>
            <a:ext cx="0" cy="1895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08D45EC-0B6E-5C3C-933C-453B44BCE8DB}"/>
              </a:ext>
            </a:extLst>
          </p:cNvPr>
          <p:cNvCxnSpPr>
            <a:cxnSpLocks/>
          </p:cNvCxnSpPr>
          <p:nvPr/>
        </p:nvCxnSpPr>
        <p:spPr>
          <a:xfrm>
            <a:off x="6108604" y="2655416"/>
            <a:ext cx="0" cy="1895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Google Shape;109;p20">
            <a:extLst>
              <a:ext uri="{FF2B5EF4-FFF2-40B4-BE49-F238E27FC236}">
                <a16:creationId xmlns:a16="http://schemas.microsoft.com/office/drawing/2014/main" id="{55BDF940-87F8-EE07-53FB-A1E401A05190}"/>
              </a:ext>
            </a:extLst>
          </p:cNvPr>
          <p:cNvSpPr txBox="1">
            <a:spLocks/>
          </p:cNvSpPr>
          <p:nvPr/>
        </p:nvSpPr>
        <p:spPr>
          <a:xfrm>
            <a:off x="-1" y="4494163"/>
            <a:ext cx="303898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Percentile: 21% ?</a:t>
            </a:r>
          </a:p>
        </p:txBody>
      </p:sp>
      <p:sp>
        <p:nvSpPr>
          <p:cNvPr id="39" name="Google Shape;109;p20">
            <a:extLst>
              <a:ext uri="{FF2B5EF4-FFF2-40B4-BE49-F238E27FC236}">
                <a16:creationId xmlns:a16="http://schemas.microsoft.com/office/drawing/2014/main" id="{6A3CBBD5-847E-76DC-AD5F-0EC5C3DDC0E9}"/>
              </a:ext>
            </a:extLst>
          </p:cNvPr>
          <p:cNvSpPr txBox="1">
            <a:spLocks/>
          </p:cNvSpPr>
          <p:nvPr/>
        </p:nvSpPr>
        <p:spPr>
          <a:xfrm>
            <a:off x="2058431" y="2307465"/>
            <a:ext cx="198199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Threshold: 12?</a:t>
            </a:r>
          </a:p>
        </p:txBody>
      </p:sp>
      <p:sp>
        <p:nvSpPr>
          <p:cNvPr id="9" name="Google Shape;109;p20">
            <a:extLst>
              <a:ext uri="{FF2B5EF4-FFF2-40B4-BE49-F238E27FC236}">
                <a16:creationId xmlns:a16="http://schemas.microsoft.com/office/drawing/2014/main" id="{222C944A-471B-D5BB-EEB3-C88A6A56C7E8}"/>
              </a:ext>
            </a:extLst>
          </p:cNvPr>
          <p:cNvSpPr txBox="1">
            <a:spLocks/>
          </p:cNvSpPr>
          <p:nvPr/>
        </p:nvSpPr>
        <p:spPr>
          <a:xfrm>
            <a:off x="5122434" y="2315629"/>
            <a:ext cx="198199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Threshold: 27?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DBD3D695-369B-1B7C-297C-6A3E118E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it-IT" dirty="0">
                <a:latin typeface="Frutiger-Roman"/>
              </a:rPr>
              <a:t>Media:</a:t>
            </a:r>
          </a:p>
          <a:p>
            <a:r>
              <a:rPr lang="it-IT" dirty="0">
                <a:latin typeface="Frutiger-Roman"/>
              </a:rPr>
              <a:t>Valore minimo:</a:t>
            </a:r>
          </a:p>
          <a:p>
            <a:r>
              <a:rPr lang="it-IT" dirty="0">
                <a:latin typeface="Frutiger-Roman"/>
              </a:rPr>
              <a:t>Valore massimo: </a:t>
            </a:r>
          </a:p>
        </p:txBody>
      </p:sp>
      <p:sp>
        <p:nvSpPr>
          <p:cNvPr id="12" name="Google Shape;109;p20">
            <a:extLst>
              <a:ext uri="{FF2B5EF4-FFF2-40B4-BE49-F238E27FC236}">
                <a16:creationId xmlns:a16="http://schemas.microsoft.com/office/drawing/2014/main" id="{AED5A6AA-9AA4-EBAB-2C08-3A22BF0C4B4E}"/>
              </a:ext>
            </a:extLst>
          </p:cNvPr>
          <p:cNvSpPr txBox="1">
            <a:spLocks/>
          </p:cNvSpPr>
          <p:nvPr/>
        </p:nvSpPr>
        <p:spPr>
          <a:xfrm>
            <a:off x="3077456" y="4448327"/>
            <a:ext cx="303898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Percentile: 66% ?</a:t>
            </a:r>
          </a:p>
        </p:txBody>
      </p:sp>
      <p:sp>
        <p:nvSpPr>
          <p:cNvPr id="15" name="Google Shape;109;p20">
            <a:extLst>
              <a:ext uri="{FF2B5EF4-FFF2-40B4-BE49-F238E27FC236}">
                <a16:creationId xmlns:a16="http://schemas.microsoft.com/office/drawing/2014/main" id="{A6B36BDD-7A26-1A13-1791-1D8F531D016E}"/>
              </a:ext>
            </a:extLst>
          </p:cNvPr>
          <p:cNvSpPr txBox="1">
            <a:spLocks/>
          </p:cNvSpPr>
          <p:nvPr/>
        </p:nvSpPr>
        <p:spPr>
          <a:xfrm>
            <a:off x="6117398" y="4455565"/>
            <a:ext cx="3038981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it-IT" dirty="0"/>
              <a:t>Percentile: 13% ?</a:t>
            </a:r>
          </a:p>
        </p:txBody>
      </p:sp>
    </p:spTree>
    <p:extLst>
      <p:ext uri="{BB962C8B-B14F-4D97-AF65-F5344CB8AC3E}">
        <p14:creationId xmlns:p14="http://schemas.microsoft.com/office/powerpoint/2010/main" val="3234846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D788A3-DB01-C16F-D01E-F437C29BB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Si confronta l’accuracy di </a:t>
            </a:r>
            <a:r>
              <a:rPr lang="it" dirty="0"/>
              <a:t>MobileNetV3Large sul degraded prima e dopo la pulizia</a:t>
            </a:r>
            <a:r>
              <a:rPr lang="it-IT" dirty="0"/>
              <a:t> </a:t>
            </a:r>
          </a:p>
        </p:txBody>
      </p:sp>
      <p:sp>
        <p:nvSpPr>
          <p:cNvPr id="5" name="Arco a tutto sesto 4">
            <a:extLst>
              <a:ext uri="{FF2B5EF4-FFF2-40B4-BE49-F238E27FC236}">
                <a16:creationId xmlns:a16="http://schemas.microsoft.com/office/drawing/2014/main" id="{4BF731C6-A2BB-7D51-99A1-5F3CFF7C579A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C766F140-0276-8451-955A-031E478538B7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Confronto tra accuracy</a:t>
            </a:r>
          </a:p>
        </p:txBody>
      </p:sp>
      <p:sp>
        <p:nvSpPr>
          <p:cNvPr id="7" name="!!Ovale 299" descr="Lente di ingrandimento con riempimento a tinta unita">
            <a:extLst>
              <a:ext uri="{FF2B5EF4-FFF2-40B4-BE49-F238E27FC236}">
                <a16:creationId xmlns:a16="http://schemas.microsoft.com/office/drawing/2014/main" id="{84428587-BB1E-1083-E51F-2F524F3145F8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11" name="Elemento grafico 10" descr="Grafico a barre con andamento ascendente contorno">
            <a:extLst>
              <a:ext uri="{FF2B5EF4-FFF2-40B4-BE49-F238E27FC236}">
                <a16:creationId xmlns:a16="http://schemas.microsoft.com/office/drawing/2014/main" id="{3A576019-9F87-1BF6-F38D-1378C4548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7462" y="326852"/>
            <a:ext cx="504000" cy="504000"/>
          </a:xfrm>
          <a:prstGeom prst="rect">
            <a:avLst/>
          </a:prstGeom>
        </p:spPr>
      </p:pic>
      <p:sp>
        <p:nvSpPr>
          <p:cNvPr id="12" name="!!Rettangolo 3">
            <a:extLst>
              <a:ext uri="{FF2B5EF4-FFF2-40B4-BE49-F238E27FC236}">
                <a16:creationId xmlns:a16="http://schemas.microsoft.com/office/drawing/2014/main" id="{80C454B6-E9B7-A511-0A03-E5E5256F9F5B}"/>
              </a:ext>
            </a:extLst>
          </p:cNvPr>
          <p:cNvSpPr/>
          <p:nvPr/>
        </p:nvSpPr>
        <p:spPr>
          <a:xfrm>
            <a:off x="311700" y="4397176"/>
            <a:ext cx="259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36%</a:t>
            </a:r>
          </a:p>
        </p:txBody>
      </p:sp>
      <p:sp>
        <p:nvSpPr>
          <p:cNvPr id="13" name="!!Rettangolo 2">
            <a:extLst>
              <a:ext uri="{FF2B5EF4-FFF2-40B4-BE49-F238E27FC236}">
                <a16:creationId xmlns:a16="http://schemas.microsoft.com/office/drawing/2014/main" id="{0746EC5B-8468-AF18-6090-6110BEF94FDC}"/>
              </a:ext>
            </a:extLst>
          </p:cNvPr>
          <p:cNvSpPr/>
          <p:nvPr/>
        </p:nvSpPr>
        <p:spPr>
          <a:xfrm>
            <a:off x="311700" y="3571518"/>
            <a:ext cx="3672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51%</a:t>
            </a:r>
          </a:p>
        </p:txBody>
      </p:sp>
      <p:sp>
        <p:nvSpPr>
          <p:cNvPr id="14" name="!!Rettangolo 5">
            <a:extLst>
              <a:ext uri="{FF2B5EF4-FFF2-40B4-BE49-F238E27FC236}">
                <a16:creationId xmlns:a16="http://schemas.microsoft.com/office/drawing/2014/main" id="{27280F59-B888-105B-624F-59149D79F97A}"/>
              </a:ext>
            </a:extLst>
          </p:cNvPr>
          <p:cNvSpPr/>
          <p:nvPr/>
        </p:nvSpPr>
        <p:spPr>
          <a:xfrm>
            <a:off x="2903700" y="4397176"/>
            <a:ext cx="460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64%</a:t>
            </a:r>
          </a:p>
        </p:txBody>
      </p:sp>
      <p:sp>
        <p:nvSpPr>
          <p:cNvPr id="15" name="!!Rettangolo 6">
            <a:extLst>
              <a:ext uri="{FF2B5EF4-FFF2-40B4-BE49-F238E27FC236}">
                <a16:creationId xmlns:a16="http://schemas.microsoft.com/office/drawing/2014/main" id="{DBC21788-60A1-C36C-07B4-0F3969E02986}"/>
              </a:ext>
            </a:extLst>
          </p:cNvPr>
          <p:cNvSpPr/>
          <p:nvPr/>
        </p:nvSpPr>
        <p:spPr>
          <a:xfrm>
            <a:off x="3987741" y="3571518"/>
            <a:ext cx="3528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49%</a:t>
            </a:r>
          </a:p>
        </p:txBody>
      </p:sp>
      <p:sp>
        <p:nvSpPr>
          <p:cNvPr id="16" name="Google Shape;109;p20">
            <a:extLst>
              <a:ext uri="{FF2B5EF4-FFF2-40B4-BE49-F238E27FC236}">
                <a16:creationId xmlns:a16="http://schemas.microsoft.com/office/drawing/2014/main" id="{6EEC9A68-B6AB-2AA6-A7C5-6838663E6CA6}"/>
              </a:ext>
            </a:extLst>
          </p:cNvPr>
          <p:cNvSpPr txBox="1">
            <a:spLocks/>
          </p:cNvSpPr>
          <p:nvPr/>
        </p:nvSpPr>
        <p:spPr>
          <a:xfrm>
            <a:off x="311700" y="3108947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Degraded</a:t>
            </a:r>
          </a:p>
        </p:txBody>
      </p:sp>
      <p:sp>
        <p:nvSpPr>
          <p:cNvPr id="17" name="Google Shape;109;p20">
            <a:extLst>
              <a:ext uri="{FF2B5EF4-FFF2-40B4-BE49-F238E27FC236}">
                <a16:creationId xmlns:a16="http://schemas.microsoft.com/office/drawing/2014/main" id="{6BA91FA9-035A-F61F-B415-15B8CDEE2C22}"/>
              </a:ext>
            </a:extLst>
          </p:cNvPr>
          <p:cNvSpPr txBox="1">
            <a:spLocks/>
          </p:cNvSpPr>
          <p:nvPr/>
        </p:nvSpPr>
        <p:spPr>
          <a:xfrm>
            <a:off x="311700" y="3937692"/>
            <a:ext cx="1383910" cy="45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 err="1"/>
              <a:t>Cleaned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213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08EA87AB-4342-0BB0-7897-B80A0A1429B6}"/>
              </a:ext>
            </a:extLst>
          </p:cNvPr>
          <p:cNvSpPr/>
          <p:nvPr/>
        </p:nvSpPr>
        <p:spPr>
          <a:xfrm>
            <a:off x="-63500" y="1079500"/>
            <a:ext cx="8520600" cy="40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1" name="Arco a tutto sesto 20">
            <a:extLst>
              <a:ext uri="{FF2B5EF4-FFF2-40B4-BE49-F238E27FC236}">
                <a16:creationId xmlns:a16="http://schemas.microsoft.com/office/drawing/2014/main" id="{F346F3C3-4A7D-DF2C-C884-03E96C6E2209}"/>
              </a:ext>
            </a:extLst>
          </p:cNvPr>
          <p:cNvSpPr/>
          <p:nvPr/>
        </p:nvSpPr>
        <p:spPr>
          <a:xfrm>
            <a:off x="-4657835" y="375093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114DA696-0E2D-CE49-4360-FEB20433CFAC}"/>
              </a:ext>
            </a:extLst>
          </p:cNvPr>
          <p:cNvSpPr/>
          <p:nvPr/>
        </p:nvSpPr>
        <p:spPr>
          <a:xfrm>
            <a:off x="396628" y="1391940"/>
            <a:ext cx="8005284" cy="625205"/>
          </a:xfrm>
          <a:custGeom>
            <a:avLst/>
            <a:gdLst>
              <a:gd name="connsiteX0" fmla="*/ 0 w 8005284"/>
              <a:gd name="connsiteY0" fmla="*/ 0 h 625205"/>
              <a:gd name="connsiteX1" fmla="*/ 8005284 w 8005284"/>
              <a:gd name="connsiteY1" fmla="*/ 0 h 625205"/>
              <a:gd name="connsiteX2" fmla="*/ 8005284 w 8005284"/>
              <a:gd name="connsiteY2" fmla="*/ 625205 h 625205"/>
              <a:gd name="connsiteX3" fmla="*/ 0 w 8005284"/>
              <a:gd name="connsiteY3" fmla="*/ 625205 h 625205"/>
              <a:gd name="connsiteX4" fmla="*/ 0 w 8005284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284" h="625205">
                <a:moveTo>
                  <a:pt x="0" y="0"/>
                </a:moveTo>
                <a:lnTo>
                  <a:pt x="8005284" y="0"/>
                </a:lnTo>
                <a:lnTo>
                  <a:pt x="8005284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Studio iniziale</a:t>
            </a:r>
          </a:p>
        </p:txBody>
      </p:sp>
      <p:sp>
        <p:nvSpPr>
          <p:cNvPr id="23" name="!!Ovale 27" descr="Lente di ingrandimento con riempimento a tinta unita">
            <a:extLst>
              <a:ext uri="{FF2B5EF4-FFF2-40B4-BE49-F238E27FC236}">
                <a16:creationId xmlns:a16="http://schemas.microsoft.com/office/drawing/2014/main" id="{E09518C0-D2D1-F4F4-523C-87D87445A78F}"/>
              </a:ext>
            </a:extLst>
          </p:cNvPr>
          <p:cNvSpPr/>
          <p:nvPr/>
        </p:nvSpPr>
        <p:spPr>
          <a:xfrm>
            <a:off x="5875" y="1313789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E3F9BDA-3805-E46D-A01A-9C307767E24A}"/>
              </a:ext>
            </a:extLst>
          </p:cNvPr>
          <p:cNvSpPr/>
          <p:nvPr/>
        </p:nvSpPr>
        <p:spPr>
          <a:xfrm>
            <a:off x="755073" y="2329911"/>
            <a:ext cx="7646840" cy="625205"/>
          </a:xfrm>
          <a:custGeom>
            <a:avLst/>
            <a:gdLst>
              <a:gd name="connsiteX0" fmla="*/ 0 w 7646840"/>
              <a:gd name="connsiteY0" fmla="*/ 0 h 625205"/>
              <a:gd name="connsiteX1" fmla="*/ 7646840 w 7646840"/>
              <a:gd name="connsiteY1" fmla="*/ 0 h 625205"/>
              <a:gd name="connsiteX2" fmla="*/ 7646840 w 7646840"/>
              <a:gd name="connsiteY2" fmla="*/ 625205 h 625205"/>
              <a:gd name="connsiteX3" fmla="*/ 0 w 7646840"/>
              <a:gd name="connsiteY3" fmla="*/ 625205 h 625205"/>
              <a:gd name="connsiteX4" fmla="*/ 0 w 7646840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840" h="625205">
                <a:moveTo>
                  <a:pt x="0" y="0"/>
                </a:moveTo>
                <a:lnTo>
                  <a:pt x="7646840" y="0"/>
                </a:lnTo>
                <a:lnTo>
                  <a:pt x="7646840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327773"/>
              <a:satOff val="28205"/>
              <a:lumOff val="2810"/>
              <a:alphaOff val="0"/>
            </a:schemeClr>
          </a:fillRef>
          <a:effectRef idx="0">
            <a:schemeClr val="accent3">
              <a:hueOff val="-3327773"/>
              <a:satOff val="28205"/>
              <a:lumOff val="28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Approccio scelto</a:t>
            </a:r>
          </a:p>
        </p:txBody>
      </p:sp>
      <p:sp>
        <p:nvSpPr>
          <p:cNvPr id="25" name="!!Ovale 25">
            <a:extLst>
              <a:ext uri="{FF2B5EF4-FFF2-40B4-BE49-F238E27FC236}">
                <a16:creationId xmlns:a16="http://schemas.microsoft.com/office/drawing/2014/main" id="{5AB0A4D7-F191-65A5-5C59-55D90CD0B578}"/>
              </a:ext>
            </a:extLst>
          </p:cNvPr>
          <p:cNvSpPr/>
          <p:nvPr/>
        </p:nvSpPr>
        <p:spPr>
          <a:xfrm>
            <a:off x="364319" y="2251760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3327773"/>
              <a:satOff val="28205"/>
              <a:lumOff val="281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501A1145-491A-FDD5-CEB3-3FD7A4733FF5}"/>
              </a:ext>
            </a:extLst>
          </p:cNvPr>
          <p:cNvSpPr/>
          <p:nvPr/>
        </p:nvSpPr>
        <p:spPr>
          <a:xfrm>
            <a:off x="755073" y="3267882"/>
            <a:ext cx="7646840" cy="625205"/>
          </a:xfrm>
          <a:custGeom>
            <a:avLst/>
            <a:gdLst>
              <a:gd name="connsiteX0" fmla="*/ 0 w 7646840"/>
              <a:gd name="connsiteY0" fmla="*/ 0 h 625205"/>
              <a:gd name="connsiteX1" fmla="*/ 7646840 w 7646840"/>
              <a:gd name="connsiteY1" fmla="*/ 0 h 625205"/>
              <a:gd name="connsiteX2" fmla="*/ 7646840 w 7646840"/>
              <a:gd name="connsiteY2" fmla="*/ 625205 h 625205"/>
              <a:gd name="connsiteX3" fmla="*/ 0 w 7646840"/>
              <a:gd name="connsiteY3" fmla="*/ 625205 h 625205"/>
              <a:gd name="connsiteX4" fmla="*/ 0 w 7646840"/>
              <a:gd name="connsiteY4" fmla="*/ 0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840" h="625205">
                <a:moveTo>
                  <a:pt x="0" y="0"/>
                </a:moveTo>
                <a:lnTo>
                  <a:pt x="7646840" y="0"/>
                </a:lnTo>
                <a:lnTo>
                  <a:pt x="7646840" y="625205"/>
                </a:lnTo>
                <a:lnTo>
                  <a:pt x="0" y="6252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6655546"/>
              <a:satOff val="56410"/>
              <a:lumOff val="5621"/>
              <a:alphaOff val="0"/>
            </a:schemeClr>
          </a:fillRef>
          <a:effectRef idx="0">
            <a:schemeClr val="accent3">
              <a:hueOff val="-6655546"/>
              <a:satOff val="56410"/>
              <a:lumOff val="56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6257" tIns="86360" rIns="86360" bIns="8636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3400" kern="1200" dirty="0"/>
              <a:t>Analisi dei risultati</a:t>
            </a:r>
          </a:p>
        </p:txBody>
      </p:sp>
      <p:sp>
        <p:nvSpPr>
          <p:cNvPr id="27" name="!!Ovale 27">
            <a:extLst>
              <a:ext uri="{FF2B5EF4-FFF2-40B4-BE49-F238E27FC236}">
                <a16:creationId xmlns:a16="http://schemas.microsoft.com/office/drawing/2014/main" id="{82CC6BF2-1176-1EC5-DBF7-B0E090946AFE}"/>
              </a:ext>
            </a:extLst>
          </p:cNvPr>
          <p:cNvSpPr/>
          <p:nvPr/>
        </p:nvSpPr>
        <p:spPr>
          <a:xfrm>
            <a:off x="364319" y="3189732"/>
            <a:ext cx="781507" cy="781507"/>
          </a:xfrm>
          <a:prstGeom prst="ellipse">
            <a:avLst/>
          </a:prstGeom>
        </p:spPr>
        <p:style>
          <a:lnRef idx="2">
            <a:schemeClr val="accent3">
              <a:hueOff val="-6655546"/>
              <a:satOff val="56410"/>
              <a:lumOff val="562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F202ACC0-E62B-D4DA-D12D-9BAE4095E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</p:txBody>
      </p:sp>
      <p:pic>
        <p:nvPicPr>
          <p:cNvPr id="8" name="Elemento grafico 7" descr="Pensiero contorno">
            <a:extLst>
              <a:ext uri="{FF2B5EF4-FFF2-40B4-BE49-F238E27FC236}">
                <a16:creationId xmlns:a16="http://schemas.microsoft.com/office/drawing/2014/main" id="{627A903D-53C3-5AAF-86B0-4DCE8DF56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320" y="1360938"/>
            <a:ext cx="648000" cy="648000"/>
          </a:xfrm>
          <a:prstGeom prst="rect">
            <a:avLst/>
          </a:prstGeom>
        </p:spPr>
      </p:pic>
      <p:pic>
        <p:nvPicPr>
          <p:cNvPr id="10" name="Elemento grafico 9" descr="Libri contorno">
            <a:extLst>
              <a:ext uri="{FF2B5EF4-FFF2-40B4-BE49-F238E27FC236}">
                <a16:creationId xmlns:a16="http://schemas.microsoft.com/office/drawing/2014/main" id="{BB6056DD-9A68-1888-A1A8-DA8097988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29575" y="2311966"/>
            <a:ext cx="648000" cy="648000"/>
          </a:xfrm>
          <a:prstGeom prst="rect">
            <a:avLst/>
          </a:prstGeom>
        </p:spPr>
      </p:pic>
      <p:pic>
        <p:nvPicPr>
          <p:cNvPr id="12" name="Elemento grafico 11" descr="Appunti parzialmente spuntanti contorno">
            <a:extLst>
              <a:ext uri="{FF2B5EF4-FFF2-40B4-BE49-F238E27FC236}">
                <a16:creationId xmlns:a16="http://schemas.microsoft.com/office/drawing/2014/main" id="{F7CF67B7-934D-480F-5B08-F7EB78936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29575" y="3261724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97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536AE8AB-5964-7660-5721-E20D4CC445FD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D0A962E6-97AF-A615-475B-C5139918E7F2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6A91398-5E7F-2DD9-0D2C-8176BEF9BC4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78909C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8" name="!!Ovale 27" descr="Lente di ingrandimento con riempimento a tinta unita">
            <a:extLst>
              <a:ext uri="{FF2B5EF4-FFF2-40B4-BE49-F238E27FC236}">
                <a16:creationId xmlns:a16="http://schemas.microsoft.com/office/drawing/2014/main" id="{8E447308-E313-4188-76A6-F610F82BD7BB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78909C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!!Ovale 25">
            <a:extLst>
              <a:ext uri="{FF2B5EF4-FFF2-40B4-BE49-F238E27FC236}">
                <a16:creationId xmlns:a16="http://schemas.microsoft.com/office/drawing/2014/main" id="{82D015AB-BF5F-A607-0A20-4B92B6505A14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!!Ovale 27">
            <a:extLst>
              <a:ext uri="{FF2B5EF4-FFF2-40B4-BE49-F238E27FC236}">
                <a16:creationId xmlns:a16="http://schemas.microsoft.com/office/drawing/2014/main" id="{9D0FDB86-2F45-CEA2-CB28-E5DE2604FADE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3" name="!!Ovale 299">
            <a:extLst>
              <a:ext uri="{FF2B5EF4-FFF2-40B4-BE49-F238E27FC236}">
                <a16:creationId xmlns:a16="http://schemas.microsoft.com/office/drawing/2014/main" id="{C4DE270F-AADA-159A-355F-D57464F79984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20" name="Elemento grafico 19" descr="Libri contorno">
            <a:extLst>
              <a:ext uri="{FF2B5EF4-FFF2-40B4-BE49-F238E27FC236}">
                <a16:creationId xmlns:a16="http://schemas.microsoft.com/office/drawing/2014/main" id="{5A1D952B-548A-026D-6F4B-726838C8A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589940" y="406676"/>
            <a:ext cx="360000" cy="360000"/>
          </a:xfrm>
          <a:prstGeom prst="rect">
            <a:avLst/>
          </a:prstGeom>
        </p:spPr>
      </p:pic>
      <p:pic>
        <p:nvPicPr>
          <p:cNvPr id="21" name="Elemento grafico 20" descr="Appunti parzialmente spuntanti contorno">
            <a:extLst>
              <a:ext uri="{FF2B5EF4-FFF2-40B4-BE49-F238E27FC236}">
                <a16:creationId xmlns:a16="http://schemas.microsoft.com/office/drawing/2014/main" id="{E0450A8B-98A0-AF48-2A2E-D4F4D538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93582" y="396386"/>
            <a:ext cx="360000" cy="360000"/>
          </a:xfrm>
          <a:prstGeom prst="rect">
            <a:avLst/>
          </a:prstGeom>
        </p:spPr>
      </p:pic>
      <p:pic>
        <p:nvPicPr>
          <p:cNvPr id="23" name="Elemento grafico 22" descr="Grafico a barre con andamento ascendente contorno">
            <a:extLst>
              <a:ext uri="{FF2B5EF4-FFF2-40B4-BE49-F238E27FC236}">
                <a16:creationId xmlns:a16="http://schemas.microsoft.com/office/drawing/2014/main" id="{FD861E7D-1618-BAEA-B917-FF67253F17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821693" y="389989"/>
            <a:ext cx="360000" cy="360000"/>
          </a:xfrm>
          <a:prstGeom prst="rect">
            <a:avLst/>
          </a:prstGeom>
        </p:spPr>
      </p:pic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7D223A2E-F0CA-874D-0B51-ADF79AB579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  <p:sp>
        <p:nvSpPr>
          <p:cNvPr id="18" name="Google Shape;73;p16">
            <a:extLst>
              <a:ext uri="{FF2B5EF4-FFF2-40B4-BE49-F238E27FC236}">
                <a16:creationId xmlns:a16="http://schemas.microsoft.com/office/drawing/2014/main" id="{9457DEEC-8728-867A-5E0E-4A7F72B44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4559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-IT" dirty="0"/>
              <a:t>Assunzioni: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Ipotesi:</a:t>
            </a:r>
          </a:p>
          <a:p>
            <a:pPr marL="0" indent="0">
              <a:buNone/>
            </a:pPr>
            <a:endParaRPr lang="it" dirty="0"/>
          </a:p>
          <a:p>
            <a:pPr marL="285750" indent="-28575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222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08FF7FD-69A5-BAE5-80DC-A51D5967A262}"/>
              </a:ext>
            </a:extLst>
          </p:cNvPr>
          <p:cNvSpPr>
            <a:spLocks/>
          </p:cNvSpPr>
          <p:nvPr/>
        </p:nvSpPr>
        <p:spPr>
          <a:xfrm>
            <a:off x="-63500" y="1079500"/>
            <a:ext cx="8520600" cy="4064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5" name="Arco a tutto sesto 4">
            <a:extLst>
              <a:ext uri="{FF2B5EF4-FFF2-40B4-BE49-F238E27FC236}">
                <a16:creationId xmlns:a16="http://schemas.microsoft.com/office/drawing/2014/main" id="{662A4CF2-DAA0-4851-F640-FA68F7490D5C}"/>
              </a:ext>
            </a:extLst>
          </p:cNvPr>
          <p:cNvSpPr>
            <a:spLocks/>
          </p:cNvSpPr>
          <p:nvPr/>
        </p:nvSpPr>
        <p:spPr>
          <a:xfrm>
            <a:off x="-4657835" y="375093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457ECC8D-9E63-252C-1D32-6D81878719DB}"/>
              </a:ext>
            </a:extLst>
          </p:cNvPr>
          <p:cNvSpPr>
            <a:spLocks/>
          </p:cNvSpPr>
          <p:nvPr/>
        </p:nvSpPr>
        <p:spPr>
          <a:xfrm>
            <a:off x="264548" y="1293510"/>
            <a:ext cx="8137364" cy="427857"/>
          </a:xfrm>
          <a:custGeom>
            <a:avLst/>
            <a:gdLst>
              <a:gd name="connsiteX0" fmla="*/ 0 w 8137364"/>
              <a:gd name="connsiteY0" fmla="*/ 0 h 427857"/>
              <a:gd name="connsiteX1" fmla="*/ 8137364 w 8137364"/>
              <a:gd name="connsiteY1" fmla="*/ 0 h 427857"/>
              <a:gd name="connsiteX2" fmla="*/ 8137364 w 8137364"/>
              <a:gd name="connsiteY2" fmla="*/ 427857 h 427857"/>
              <a:gd name="connsiteX3" fmla="*/ 0 w 8137364"/>
              <a:gd name="connsiteY3" fmla="*/ 427857 h 427857"/>
              <a:gd name="connsiteX4" fmla="*/ 0 w 8137364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364" h="427857">
                <a:moveTo>
                  <a:pt x="0" y="0"/>
                </a:moveTo>
                <a:lnTo>
                  <a:pt x="8137364" y="0"/>
                </a:lnTo>
                <a:lnTo>
                  <a:pt x="8137364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Studio iniziale</a:t>
            </a:r>
          </a:p>
        </p:txBody>
      </p:sp>
      <p:sp>
        <p:nvSpPr>
          <p:cNvPr id="7" name="Ovale 6" descr="Lente di ingrandimento con riempimento a tinta unita">
            <a:extLst>
              <a:ext uri="{FF2B5EF4-FFF2-40B4-BE49-F238E27FC236}">
                <a16:creationId xmlns:a16="http://schemas.microsoft.com/office/drawing/2014/main" id="{B96E3BCC-8960-E384-D17B-93B9F7D0B216}"/>
              </a:ext>
            </a:extLst>
          </p:cNvPr>
          <p:cNvSpPr>
            <a:spLocks/>
          </p:cNvSpPr>
          <p:nvPr/>
        </p:nvSpPr>
        <p:spPr>
          <a:xfrm>
            <a:off x="-2863" y="1240028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8BB34FF7-047F-6297-AA90-2FAAFA22D300}"/>
              </a:ext>
            </a:extLst>
          </p:cNvPr>
          <p:cNvSpPr>
            <a:spLocks/>
          </p:cNvSpPr>
          <p:nvPr/>
        </p:nvSpPr>
        <p:spPr>
          <a:xfrm>
            <a:off x="616491" y="1935215"/>
            <a:ext cx="7785422" cy="427857"/>
          </a:xfrm>
          <a:custGeom>
            <a:avLst/>
            <a:gdLst>
              <a:gd name="connsiteX0" fmla="*/ 0 w 7785422"/>
              <a:gd name="connsiteY0" fmla="*/ 0 h 427857"/>
              <a:gd name="connsiteX1" fmla="*/ 7785422 w 7785422"/>
              <a:gd name="connsiteY1" fmla="*/ 0 h 427857"/>
              <a:gd name="connsiteX2" fmla="*/ 7785422 w 7785422"/>
              <a:gd name="connsiteY2" fmla="*/ 427857 h 427857"/>
              <a:gd name="connsiteX3" fmla="*/ 0 w 7785422"/>
              <a:gd name="connsiteY3" fmla="*/ 427857 h 427857"/>
              <a:gd name="connsiteX4" fmla="*/ 0 w 7785422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422" h="427857">
                <a:moveTo>
                  <a:pt x="0" y="0"/>
                </a:moveTo>
                <a:lnTo>
                  <a:pt x="7785422" y="0"/>
                </a:lnTo>
                <a:lnTo>
                  <a:pt x="7785422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996664"/>
              <a:satOff val="16923"/>
              <a:lumOff val="1686"/>
              <a:alphaOff val="0"/>
            </a:schemeClr>
          </a:fillRef>
          <a:effectRef idx="0">
            <a:schemeClr val="accent3">
              <a:hueOff val="-1996664"/>
              <a:satOff val="16923"/>
              <a:lumOff val="168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Ricerca in letteratura</a:t>
            </a:r>
          </a:p>
        </p:txBody>
      </p:sp>
      <p:sp>
        <p:nvSpPr>
          <p:cNvPr id="9" name="!!Ovale 24">
            <a:extLst>
              <a:ext uri="{FF2B5EF4-FFF2-40B4-BE49-F238E27FC236}">
                <a16:creationId xmlns:a16="http://schemas.microsoft.com/office/drawing/2014/main" id="{9E901ED2-A196-9E06-0365-0B1CC294C56F}"/>
              </a:ext>
            </a:extLst>
          </p:cNvPr>
          <p:cNvSpPr>
            <a:spLocks/>
          </p:cNvSpPr>
          <p:nvPr/>
        </p:nvSpPr>
        <p:spPr>
          <a:xfrm>
            <a:off x="349079" y="1881733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1996664"/>
              <a:satOff val="16923"/>
              <a:lumOff val="1686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0EDCCDA-3ACE-2BC6-0963-EFC387CFF792}"/>
              </a:ext>
            </a:extLst>
          </p:cNvPr>
          <p:cNvSpPr>
            <a:spLocks/>
          </p:cNvSpPr>
          <p:nvPr/>
        </p:nvSpPr>
        <p:spPr>
          <a:xfrm>
            <a:off x="777425" y="2576921"/>
            <a:ext cx="7624488" cy="427857"/>
          </a:xfrm>
          <a:custGeom>
            <a:avLst/>
            <a:gdLst>
              <a:gd name="connsiteX0" fmla="*/ 0 w 7624488"/>
              <a:gd name="connsiteY0" fmla="*/ 0 h 427857"/>
              <a:gd name="connsiteX1" fmla="*/ 7624488 w 7624488"/>
              <a:gd name="connsiteY1" fmla="*/ 0 h 427857"/>
              <a:gd name="connsiteX2" fmla="*/ 7624488 w 7624488"/>
              <a:gd name="connsiteY2" fmla="*/ 427857 h 427857"/>
              <a:gd name="connsiteX3" fmla="*/ 0 w 7624488"/>
              <a:gd name="connsiteY3" fmla="*/ 427857 h 427857"/>
              <a:gd name="connsiteX4" fmla="*/ 0 w 7624488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488" h="427857">
                <a:moveTo>
                  <a:pt x="0" y="0"/>
                </a:moveTo>
                <a:lnTo>
                  <a:pt x="7624488" y="0"/>
                </a:lnTo>
                <a:lnTo>
                  <a:pt x="7624488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993327"/>
              <a:satOff val="33846"/>
              <a:lumOff val="3372"/>
              <a:alphaOff val="0"/>
            </a:schemeClr>
          </a:fillRef>
          <a:effectRef idx="0">
            <a:schemeClr val="accent3">
              <a:hueOff val="-3993327"/>
              <a:satOff val="33846"/>
              <a:lumOff val="337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Marble cake</a:t>
            </a:r>
          </a:p>
        </p:txBody>
      </p:sp>
      <p:sp>
        <p:nvSpPr>
          <p:cNvPr id="11" name="!!Ovale 25">
            <a:extLst>
              <a:ext uri="{FF2B5EF4-FFF2-40B4-BE49-F238E27FC236}">
                <a16:creationId xmlns:a16="http://schemas.microsoft.com/office/drawing/2014/main" id="{6ABC8431-11DB-87BB-33F2-8D9417155402}"/>
              </a:ext>
            </a:extLst>
          </p:cNvPr>
          <p:cNvSpPr>
            <a:spLocks/>
          </p:cNvSpPr>
          <p:nvPr/>
        </p:nvSpPr>
        <p:spPr>
          <a:xfrm>
            <a:off x="510014" y="2523439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3993327"/>
              <a:satOff val="33846"/>
              <a:lumOff val="3372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EEC845F5-F313-22E0-A45A-749A91CAD628}"/>
              </a:ext>
            </a:extLst>
          </p:cNvPr>
          <p:cNvSpPr>
            <a:spLocks/>
          </p:cNvSpPr>
          <p:nvPr/>
        </p:nvSpPr>
        <p:spPr>
          <a:xfrm>
            <a:off x="777425" y="3218220"/>
            <a:ext cx="7624488" cy="427857"/>
          </a:xfrm>
          <a:custGeom>
            <a:avLst/>
            <a:gdLst>
              <a:gd name="connsiteX0" fmla="*/ 0 w 7624488"/>
              <a:gd name="connsiteY0" fmla="*/ 0 h 427857"/>
              <a:gd name="connsiteX1" fmla="*/ 7624488 w 7624488"/>
              <a:gd name="connsiteY1" fmla="*/ 0 h 427857"/>
              <a:gd name="connsiteX2" fmla="*/ 7624488 w 7624488"/>
              <a:gd name="connsiteY2" fmla="*/ 427857 h 427857"/>
              <a:gd name="connsiteX3" fmla="*/ 0 w 7624488"/>
              <a:gd name="connsiteY3" fmla="*/ 427857 h 427857"/>
              <a:gd name="connsiteX4" fmla="*/ 0 w 7624488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488" h="427857">
                <a:moveTo>
                  <a:pt x="0" y="0"/>
                </a:moveTo>
                <a:lnTo>
                  <a:pt x="7624488" y="0"/>
                </a:lnTo>
                <a:lnTo>
                  <a:pt x="7624488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5989991"/>
              <a:satOff val="50769"/>
              <a:lumOff val="5059"/>
              <a:alphaOff val="0"/>
            </a:schemeClr>
          </a:fillRef>
          <a:effectRef idx="0">
            <a:schemeClr val="accent3">
              <a:hueOff val="-5989991"/>
              <a:satOff val="50769"/>
              <a:lumOff val="5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Alexnet invertita</a:t>
            </a:r>
          </a:p>
        </p:txBody>
      </p:sp>
      <p:sp>
        <p:nvSpPr>
          <p:cNvPr id="13" name="!!Ovale 23">
            <a:extLst>
              <a:ext uri="{FF2B5EF4-FFF2-40B4-BE49-F238E27FC236}">
                <a16:creationId xmlns:a16="http://schemas.microsoft.com/office/drawing/2014/main" id="{AD347D14-5397-A5DC-5D27-22F022E6B7B2}"/>
              </a:ext>
            </a:extLst>
          </p:cNvPr>
          <p:cNvSpPr>
            <a:spLocks/>
          </p:cNvSpPr>
          <p:nvPr/>
        </p:nvSpPr>
        <p:spPr>
          <a:xfrm>
            <a:off x="510014" y="3164738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5989991"/>
              <a:satOff val="50769"/>
              <a:lumOff val="5059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03EB0CC-E915-9AF2-84FA-8BD14B0E275D}"/>
              </a:ext>
            </a:extLst>
          </p:cNvPr>
          <p:cNvSpPr>
            <a:spLocks/>
          </p:cNvSpPr>
          <p:nvPr/>
        </p:nvSpPr>
        <p:spPr>
          <a:xfrm>
            <a:off x="616491" y="3859926"/>
            <a:ext cx="7785422" cy="427857"/>
          </a:xfrm>
          <a:custGeom>
            <a:avLst/>
            <a:gdLst>
              <a:gd name="connsiteX0" fmla="*/ 0 w 7785422"/>
              <a:gd name="connsiteY0" fmla="*/ 0 h 427857"/>
              <a:gd name="connsiteX1" fmla="*/ 7785422 w 7785422"/>
              <a:gd name="connsiteY1" fmla="*/ 0 h 427857"/>
              <a:gd name="connsiteX2" fmla="*/ 7785422 w 7785422"/>
              <a:gd name="connsiteY2" fmla="*/ 427857 h 427857"/>
              <a:gd name="connsiteX3" fmla="*/ 0 w 7785422"/>
              <a:gd name="connsiteY3" fmla="*/ 427857 h 427857"/>
              <a:gd name="connsiteX4" fmla="*/ 0 w 7785422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422" h="427857">
                <a:moveTo>
                  <a:pt x="0" y="0"/>
                </a:moveTo>
                <a:lnTo>
                  <a:pt x="7785422" y="0"/>
                </a:lnTo>
                <a:lnTo>
                  <a:pt x="7785422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7986655"/>
              <a:satOff val="67692"/>
              <a:lumOff val="6745"/>
              <a:alphaOff val="0"/>
            </a:schemeClr>
          </a:fillRef>
          <a:effectRef idx="0">
            <a:schemeClr val="accent3">
              <a:hueOff val="-7986655"/>
              <a:satOff val="67692"/>
              <a:lumOff val="6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Media e varianza</a:t>
            </a:r>
          </a:p>
        </p:txBody>
      </p:sp>
      <p:sp>
        <p:nvSpPr>
          <p:cNvPr id="15" name="!!Ovale 26">
            <a:extLst>
              <a:ext uri="{FF2B5EF4-FFF2-40B4-BE49-F238E27FC236}">
                <a16:creationId xmlns:a16="http://schemas.microsoft.com/office/drawing/2014/main" id="{35BDC593-2D48-DF52-B60F-138B428BF7AC}"/>
              </a:ext>
            </a:extLst>
          </p:cNvPr>
          <p:cNvSpPr>
            <a:spLocks/>
          </p:cNvSpPr>
          <p:nvPr/>
        </p:nvSpPr>
        <p:spPr>
          <a:xfrm>
            <a:off x="349079" y="3806444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7986655"/>
              <a:satOff val="67692"/>
              <a:lumOff val="674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7FBA6452-D4C5-6C5E-0119-D4DB5AF7CC3A}"/>
              </a:ext>
            </a:extLst>
          </p:cNvPr>
          <p:cNvSpPr>
            <a:spLocks/>
          </p:cNvSpPr>
          <p:nvPr/>
        </p:nvSpPr>
        <p:spPr>
          <a:xfrm>
            <a:off x="264548" y="4501631"/>
            <a:ext cx="8137364" cy="427857"/>
          </a:xfrm>
          <a:custGeom>
            <a:avLst/>
            <a:gdLst>
              <a:gd name="connsiteX0" fmla="*/ 0 w 8137364"/>
              <a:gd name="connsiteY0" fmla="*/ 0 h 427857"/>
              <a:gd name="connsiteX1" fmla="*/ 8137364 w 8137364"/>
              <a:gd name="connsiteY1" fmla="*/ 0 h 427857"/>
              <a:gd name="connsiteX2" fmla="*/ 8137364 w 8137364"/>
              <a:gd name="connsiteY2" fmla="*/ 427857 h 427857"/>
              <a:gd name="connsiteX3" fmla="*/ 0 w 8137364"/>
              <a:gd name="connsiteY3" fmla="*/ 427857 h 427857"/>
              <a:gd name="connsiteX4" fmla="*/ 0 w 8137364"/>
              <a:gd name="connsiteY4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364" h="427857">
                <a:moveTo>
                  <a:pt x="0" y="0"/>
                </a:moveTo>
                <a:lnTo>
                  <a:pt x="8137364" y="0"/>
                </a:lnTo>
                <a:lnTo>
                  <a:pt x="8137364" y="427857"/>
                </a:lnTo>
                <a:lnTo>
                  <a:pt x="0" y="4278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9983318"/>
              <a:satOff val="84615"/>
              <a:lumOff val="8431"/>
              <a:alphaOff val="0"/>
            </a:schemeClr>
          </a:fillRef>
          <a:effectRef idx="0">
            <a:schemeClr val="accent3">
              <a:hueOff val="-9983318"/>
              <a:satOff val="84615"/>
              <a:lumOff val="84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9612" tIns="58420" rIns="58420" bIns="5842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Approccio triplo</a:t>
            </a:r>
          </a:p>
        </p:txBody>
      </p:sp>
      <p:sp>
        <p:nvSpPr>
          <p:cNvPr id="17" name="!!Ovale 277">
            <a:extLst>
              <a:ext uri="{FF2B5EF4-FFF2-40B4-BE49-F238E27FC236}">
                <a16:creationId xmlns:a16="http://schemas.microsoft.com/office/drawing/2014/main" id="{7E0289CD-F78A-3C2A-482E-A4A4869241B8}"/>
              </a:ext>
            </a:extLst>
          </p:cNvPr>
          <p:cNvSpPr>
            <a:spLocks/>
          </p:cNvSpPr>
          <p:nvPr/>
        </p:nvSpPr>
        <p:spPr>
          <a:xfrm>
            <a:off x="-2863" y="4448149"/>
            <a:ext cx="534822" cy="534822"/>
          </a:xfrm>
          <a:prstGeom prst="ellipse">
            <a:avLst/>
          </a:prstGeom>
        </p:spPr>
        <p:style>
          <a:lnRef idx="2">
            <a:schemeClr val="accent3">
              <a:hueOff val="-9983318"/>
              <a:satOff val="84615"/>
              <a:lumOff val="8431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Pulizia del training set</a:t>
            </a:r>
            <a:endParaRPr/>
          </a:p>
        </p:txBody>
      </p:sp>
      <p:pic>
        <p:nvPicPr>
          <p:cNvPr id="22" name="Elemento grafico 21" descr="Libri contorno">
            <a:extLst>
              <a:ext uri="{FF2B5EF4-FFF2-40B4-BE49-F238E27FC236}">
                <a16:creationId xmlns:a16="http://schemas.microsoft.com/office/drawing/2014/main" id="{CA535094-1DFA-2E15-2331-BB51F19DA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06692" y="1941336"/>
            <a:ext cx="432000" cy="432000"/>
          </a:xfrm>
          <a:prstGeom prst="rect">
            <a:avLst/>
          </a:prstGeom>
        </p:spPr>
      </p:pic>
      <p:pic>
        <p:nvPicPr>
          <p:cNvPr id="26" name="Elemento grafico 25" descr="Fetta di torta contorno">
            <a:extLst>
              <a:ext uri="{FF2B5EF4-FFF2-40B4-BE49-F238E27FC236}">
                <a16:creationId xmlns:a16="http://schemas.microsoft.com/office/drawing/2014/main" id="{1FB6D957-A906-9D6D-DE14-9116CE4B3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6130" y="2597681"/>
            <a:ext cx="432000" cy="432000"/>
          </a:xfrm>
          <a:prstGeom prst="rect">
            <a:avLst/>
          </a:prstGeom>
        </p:spPr>
      </p:pic>
      <p:pic>
        <p:nvPicPr>
          <p:cNvPr id="28" name="Elemento grafico 27" descr="Labirinto contorno">
            <a:extLst>
              <a:ext uri="{FF2B5EF4-FFF2-40B4-BE49-F238E27FC236}">
                <a16:creationId xmlns:a16="http://schemas.microsoft.com/office/drawing/2014/main" id="{E11E4A82-A715-87DD-342F-72EAD0C27F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66130" y="3223672"/>
            <a:ext cx="432000" cy="432000"/>
          </a:xfrm>
          <a:prstGeom prst="rect">
            <a:avLst/>
          </a:prstGeom>
        </p:spPr>
      </p:pic>
      <p:pic>
        <p:nvPicPr>
          <p:cNvPr id="32" name="Elemento grafico 31" descr="Tavolozza contorno">
            <a:extLst>
              <a:ext uri="{FF2B5EF4-FFF2-40B4-BE49-F238E27FC236}">
                <a16:creationId xmlns:a16="http://schemas.microsoft.com/office/drawing/2014/main" id="{3018847D-15BE-7CBF-349F-DFACFE32A4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06692" y="3859090"/>
            <a:ext cx="432000" cy="432000"/>
          </a:xfrm>
          <a:prstGeom prst="rect">
            <a:avLst/>
          </a:prstGeom>
        </p:spPr>
      </p:pic>
      <p:pic>
        <p:nvPicPr>
          <p:cNvPr id="36" name="Elemento grafico 35" descr="Valutazione 3 stella contorno">
            <a:extLst>
              <a:ext uri="{FF2B5EF4-FFF2-40B4-BE49-F238E27FC236}">
                <a16:creationId xmlns:a16="http://schemas.microsoft.com/office/drawing/2014/main" id="{5C8BB25D-971C-3476-AC77-9F4D269FE8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7707" y="4508503"/>
            <a:ext cx="432000" cy="432000"/>
          </a:xfrm>
          <a:prstGeom prst="rect">
            <a:avLst/>
          </a:prstGeom>
        </p:spPr>
      </p:pic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8FC43ED5-2F02-A0DE-F570-89672D0542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2040" y="1267956"/>
            <a:ext cx="432000" cy="4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2B5468F0-3360-E6BD-B087-6AAB90F8FE58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1EDF4EAC-BD5F-2D23-D4AA-2A866378B375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90974832-0FF7-965C-5651-02AE649F3E20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1C18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Approccio scelto</a:t>
            </a:r>
          </a:p>
        </p:txBody>
      </p:sp>
      <p:sp>
        <p:nvSpPr>
          <p:cNvPr id="6" name="!!Ovale 25" descr="Lente di ingrandimento con riempimento a tinta unita">
            <a:extLst>
              <a:ext uri="{FF2B5EF4-FFF2-40B4-BE49-F238E27FC236}">
                <a16:creationId xmlns:a16="http://schemas.microsoft.com/office/drawing/2014/main" id="{F27D810C-6335-9E9F-0438-97CC222A1E4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!!Ovale 27">
            <a:extLst>
              <a:ext uri="{FF2B5EF4-FFF2-40B4-BE49-F238E27FC236}">
                <a16:creationId xmlns:a16="http://schemas.microsoft.com/office/drawing/2014/main" id="{9E74FF8E-DCFB-E3EB-59CC-252A4C964375}"/>
              </a:ext>
            </a:extLst>
          </p:cNvPr>
          <p:cNvSpPr/>
          <p:nvPr/>
        </p:nvSpPr>
        <p:spPr>
          <a:xfrm>
            <a:off x="60860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!!Ovale 299">
            <a:extLst>
              <a:ext uri="{FF2B5EF4-FFF2-40B4-BE49-F238E27FC236}">
                <a16:creationId xmlns:a16="http://schemas.microsoft.com/office/drawing/2014/main" id="{A75C4463-513B-1368-BEE3-9228940C1B91}"/>
              </a:ext>
            </a:extLst>
          </p:cNvPr>
          <p:cNvSpPr/>
          <p:nvPr/>
        </p:nvSpPr>
        <p:spPr>
          <a:xfrm>
            <a:off x="73570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Elemento grafico 14" descr="Libri contorno">
            <a:extLst>
              <a:ext uri="{FF2B5EF4-FFF2-40B4-BE49-F238E27FC236}">
                <a16:creationId xmlns:a16="http://schemas.microsoft.com/office/drawing/2014/main" id="{67CD4545-AC15-6E61-34A6-DFAF2B85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7462" y="322683"/>
            <a:ext cx="504000" cy="504000"/>
          </a:xfrm>
          <a:prstGeom prst="rect">
            <a:avLst/>
          </a:prstGeom>
        </p:spPr>
      </p:pic>
      <p:pic>
        <p:nvPicPr>
          <p:cNvPr id="16" name="Elemento grafico 15" descr="Appunti parzialmente spuntanti contorno">
            <a:extLst>
              <a:ext uri="{FF2B5EF4-FFF2-40B4-BE49-F238E27FC236}">
                <a16:creationId xmlns:a16="http://schemas.microsoft.com/office/drawing/2014/main" id="{74120E47-83BF-3276-2372-4BA14F11B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122082" y="396386"/>
            <a:ext cx="360000" cy="360000"/>
          </a:xfrm>
          <a:prstGeom prst="rect">
            <a:avLst/>
          </a:prstGeom>
        </p:spPr>
      </p:pic>
      <p:pic>
        <p:nvPicPr>
          <p:cNvPr id="17" name="Elemento grafico 16" descr="Grafico a barre con andamento ascendente contorno">
            <a:extLst>
              <a:ext uri="{FF2B5EF4-FFF2-40B4-BE49-F238E27FC236}">
                <a16:creationId xmlns:a16="http://schemas.microsoft.com/office/drawing/2014/main" id="{26E83334-4642-883B-5A04-8688A6B00B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402593" y="389989"/>
            <a:ext cx="360000" cy="360000"/>
          </a:xfrm>
          <a:prstGeom prst="rect">
            <a:avLst/>
          </a:prstGeom>
        </p:spPr>
      </p:pic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04AB1AC0-720B-B7F0-8708-B8EE80F64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Parte che fai solo una volta e basta: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prendi il training set che abbiamo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prendi una MobileNetV3 (o qualsiasi altro modello) con i pesi di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imagenet</a:t>
            </a: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 ogni immagine del training set, estrai le feature con la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mobileNet</a:t>
            </a: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 aggiungile a un mega array</a:t>
            </a:r>
          </a:p>
          <a:p>
            <a:pPr marL="114300" indent="0">
              <a:buNone/>
            </a:pPr>
            <a:r>
              <a:rPr lang="it-IT" dirty="0">
                <a:solidFill>
                  <a:srgbClr val="000000"/>
                </a:solidFill>
                <a:latin typeface="Roboto" panose="02000000000000000000" pitchFamily="2" charset="0"/>
              </a:rPr>
              <a:t>F</a:t>
            </a: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inito il tutto, salvati l'array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811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2B5468F0-3360-E6BD-B087-6AAB90F8FE58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1EDF4EAC-BD5F-2D23-D4AA-2A866378B375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90974832-0FF7-965C-5651-02AE649F3E20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1C188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Approccio scelto</a:t>
            </a:r>
          </a:p>
        </p:txBody>
      </p:sp>
      <p:sp>
        <p:nvSpPr>
          <p:cNvPr id="6" name="!!Ovale 25" descr="Lente di ingrandimento con riempimento a tinta unita">
            <a:extLst>
              <a:ext uri="{FF2B5EF4-FFF2-40B4-BE49-F238E27FC236}">
                <a16:creationId xmlns:a16="http://schemas.microsoft.com/office/drawing/2014/main" id="{F27D810C-6335-9E9F-0438-97CC222A1E4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1C188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!!Ovale 27">
            <a:extLst>
              <a:ext uri="{FF2B5EF4-FFF2-40B4-BE49-F238E27FC236}">
                <a16:creationId xmlns:a16="http://schemas.microsoft.com/office/drawing/2014/main" id="{9E74FF8E-DCFB-E3EB-59CC-252A4C964375}"/>
              </a:ext>
            </a:extLst>
          </p:cNvPr>
          <p:cNvSpPr/>
          <p:nvPr/>
        </p:nvSpPr>
        <p:spPr>
          <a:xfrm>
            <a:off x="6086082" y="358625"/>
            <a:ext cx="432000" cy="432000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!!Ovale 299">
            <a:extLst>
              <a:ext uri="{FF2B5EF4-FFF2-40B4-BE49-F238E27FC236}">
                <a16:creationId xmlns:a16="http://schemas.microsoft.com/office/drawing/2014/main" id="{A75C4463-513B-1368-BEE3-9228940C1B91}"/>
              </a:ext>
            </a:extLst>
          </p:cNvPr>
          <p:cNvSpPr/>
          <p:nvPr/>
        </p:nvSpPr>
        <p:spPr>
          <a:xfrm>
            <a:off x="73570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Elemento grafico 14" descr="Libri contorno">
            <a:extLst>
              <a:ext uri="{FF2B5EF4-FFF2-40B4-BE49-F238E27FC236}">
                <a16:creationId xmlns:a16="http://schemas.microsoft.com/office/drawing/2014/main" id="{67CD4545-AC15-6E61-34A6-DFAF2B85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7462" y="322683"/>
            <a:ext cx="504000" cy="504000"/>
          </a:xfrm>
          <a:prstGeom prst="rect">
            <a:avLst/>
          </a:prstGeom>
        </p:spPr>
      </p:pic>
      <p:pic>
        <p:nvPicPr>
          <p:cNvPr id="16" name="Elemento grafico 15" descr="Appunti parzialmente spuntanti contorno">
            <a:extLst>
              <a:ext uri="{FF2B5EF4-FFF2-40B4-BE49-F238E27FC236}">
                <a16:creationId xmlns:a16="http://schemas.microsoft.com/office/drawing/2014/main" id="{74120E47-83BF-3276-2372-4BA14F11B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122082" y="396386"/>
            <a:ext cx="360000" cy="360000"/>
          </a:xfrm>
          <a:prstGeom prst="rect">
            <a:avLst/>
          </a:prstGeom>
        </p:spPr>
      </p:pic>
      <p:pic>
        <p:nvPicPr>
          <p:cNvPr id="17" name="Elemento grafico 16" descr="Grafico a barre con andamento ascendente contorno">
            <a:extLst>
              <a:ext uri="{FF2B5EF4-FFF2-40B4-BE49-F238E27FC236}">
                <a16:creationId xmlns:a16="http://schemas.microsoft.com/office/drawing/2014/main" id="{26E83334-4642-883B-5A04-8688A6B00B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402593" y="389989"/>
            <a:ext cx="360000" cy="360000"/>
          </a:xfrm>
          <a:prstGeom prst="rect">
            <a:avLst/>
          </a:prstGeom>
        </p:spPr>
      </p:pic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04AB1AC0-720B-B7F0-8708-B8EE80F64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Parte che fai a ogni query: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immagine in input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estrai dall'immagine in input le feature con la stessa MobileNetV3, ottieni un array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confronta l'array appena ottenuto piccolo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piccolo</a:t>
            </a: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con tutto l'array gigante che ha tutte le feature di ogni immagine del training set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prendi le 10 immagini con feature meno distanti </a:t>
            </a:r>
          </a:p>
          <a:p>
            <a:pPr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831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>
            <a:extLst>
              <a:ext uri="{FF2B5EF4-FFF2-40B4-BE49-F238E27FC236}">
                <a16:creationId xmlns:a16="http://schemas.microsoft.com/office/drawing/2014/main" id="{456FD6B5-8D1A-A21F-D34F-2B4BA4449ABE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B2ADB566-F775-ABD3-2F63-7E0B3D9D199F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9BE24F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Analisi dei risultati</a:t>
            </a:r>
          </a:p>
        </p:txBody>
      </p:sp>
      <p:sp>
        <p:nvSpPr>
          <p:cNvPr id="6" name="!!Ovale 27" descr="Lente di ingrandimento con riempimento a tinta unita">
            <a:extLst>
              <a:ext uri="{FF2B5EF4-FFF2-40B4-BE49-F238E27FC236}">
                <a16:creationId xmlns:a16="http://schemas.microsoft.com/office/drawing/2014/main" id="{5D50494E-1CBB-1F92-8280-482C66BAF49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9BE24F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7" name="!!Ovale 299">
            <a:extLst>
              <a:ext uri="{FF2B5EF4-FFF2-40B4-BE49-F238E27FC236}">
                <a16:creationId xmlns:a16="http://schemas.microsoft.com/office/drawing/2014/main" id="{A765532C-8D2E-6279-1478-F8CFC23ABA0B}"/>
              </a:ext>
            </a:extLst>
          </p:cNvPr>
          <p:cNvSpPr/>
          <p:nvPr/>
        </p:nvSpPr>
        <p:spPr>
          <a:xfrm>
            <a:off x="6709368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3" name="Elemento grafico 12" descr="Grafico a barre con andamento ascendente contorno">
            <a:extLst>
              <a:ext uri="{FF2B5EF4-FFF2-40B4-BE49-F238E27FC236}">
                <a16:creationId xmlns:a16="http://schemas.microsoft.com/office/drawing/2014/main" id="{2CEF828A-1BE1-8195-0881-ED5AF44C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54893" y="389989"/>
            <a:ext cx="360000" cy="360000"/>
          </a:xfrm>
          <a:prstGeom prst="rect">
            <a:avLst/>
          </a:prstGeom>
        </p:spPr>
      </p:pic>
      <p:pic>
        <p:nvPicPr>
          <p:cNvPr id="14" name="Elemento grafico 13" descr="Appunti parzialmente spuntanti contorno">
            <a:extLst>
              <a:ext uri="{FF2B5EF4-FFF2-40B4-BE49-F238E27FC236}">
                <a16:creationId xmlns:a16="http://schemas.microsoft.com/office/drawing/2014/main" id="{9177997B-785B-2D44-4395-434E70470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7462" y="317899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8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A68619-FC06-28D7-5460-BE0C8DE00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InceptionV3 (Sandro) 40%</a:t>
            </a:r>
          </a:p>
          <a:p>
            <a:r>
              <a:rPr lang="it-IT" dirty="0"/>
              <a:t>Più info sul modello finale, come è fatto</a:t>
            </a:r>
          </a:p>
          <a:p>
            <a:r>
              <a:rPr lang="it-IT" dirty="0"/>
              <a:t>Memino malandrino</a:t>
            </a:r>
          </a:p>
          <a:p>
            <a:r>
              <a:rPr lang="it-IT" dirty="0"/>
              <a:t>Possibili altre cose (oppure eliminare appendice)</a:t>
            </a:r>
          </a:p>
          <a:p>
            <a:pPr marL="114300" indent="0">
              <a:buNone/>
            </a:pPr>
            <a:r>
              <a:rPr lang="it-IT" dirty="0"/>
              <a:t>Ricerca di significato di POI ha prodotto: </a:t>
            </a:r>
          </a:p>
          <a:p>
            <a:endParaRPr lang="it-IT" dirty="0"/>
          </a:p>
        </p:txBody>
      </p:sp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6C0199AA-3D4B-6E80-4FA4-8721840F2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it" dirty="0"/>
              <a:t>Appendice</a:t>
            </a:r>
            <a:endParaRPr lang="it-IT" dirty="0"/>
          </a:p>
        </p:txBody>
      </p:sp>
      <p:pic>
        <p:nvPicPr>
          <p:cNvPr id="4" name="Immagine 3" descr="5">
            <a:extLst>
              <a:ext uri="{FF2B5EF4-FFF2-40B4-BE49-F238E27FC236}">
                <a16:creationId xmlns:a16="http://schemas.microsoft.com/office/drawing/2014/main" id="{1101C170-F7A0-E0C4-76E5-2D8CA346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65" y="4088396"/>
            <a:ext cx="1108543" cy="779635"/>
          </a:xfrm>
          <a:prstGeom prst="rect">
            <a:avLst/>
          </a:prstGeom>
        </p:spPr>
      </p:pic>
      <p:pic>
        <p:nvPicPr>
          <p:cNvPr id="7" name="Immagine 6" descr="9">
            <a:extLst>
              <a:ext uri="{FF2B5EF4-FFF2-40B4-BE49-F238E27FC236}">
                <a16:creationId xmlns:a16="http://schemas.microsoft.com/office/drawing/2014/main" id="{02516067-2856-BA6D-BDFE-92DCA376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86" y="4088396"/>
            <a:ext cx="1441434" cy="960956"/>
          </a:xfrm>
          <a:prstGeom prst="rect">
            <a:avLst/>
          </a:prstGeom>
        </p:spPr>
      </p:pic>
      <p:pic>
        <p:nvPicPr>
          <p:cNvPr id="11" name="Immagine 10" descr="10">
            <a:extLst>
              <a:ext uri="{FF2B5EF4-FFF2-40B4-BE49-F238E27FC236}">
                <a16:creationId xmlns:a16="http://schemas.microsoft.com/office/drawing/2014/main" id="{5F223B2A-3527-4A53-F1A3-4F23D747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5" y="4042153"/>
            <a:ext cx="1053443" cy="1053443"/>
          </a:xfrm>
          <a:prstGeom prst="rect">
            <a:avLst/>
          </a:prstGeom>
        </p:spPr>
      </p:pic>
      <p:pic>
        <p:nvPicPr>
          <p:cNvPr id="13" name="Immagine 12" descr="14">
            <a:extLst>
              <a:ext uri="{FF2B5EF4-FFF2-40B4-BE49-F238E27FC236}">
                <a16:creationId xmlns:a16="http://schemas.microsoft.com/office/drawing/2014/main" id="{09E61F34-61EC-3877-6302-2F3C65B8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104" y="3758378"/>
            <a:ext cx="1023187" cy="1290974"/>
          </a:xfrm>
          <a:prstGeom prst="rect">
            <a:avLst/>
          </a:prstGeom>
        </p:spPr>
      </p:pic>
      <p:pic>
        <p:nvPicPr>
          <p:cNvPr id="15" name="Immagine 14" descr="Immagine che contiene illustrazione, clipart, cartone animato, Cartoni animati&#10;&#10;Descrizione generata automaticamente">
            <a:extLst>
              <a:ext uri="{FF2B5EF4-FFF2-40B4-BE49-F238E27FC236}">
                <a16:creationId xmlns:a16="http://schemas.microsoft.com/office/drawing/2014/main" id="{8F482499-D048-00B9-72EA-5AF558E7F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95" y="2770052"/>
            <a:ext cx="1441434" cy="1175182"/>
          </a:xfrm>
          <a:prstGeom prst="rect">
            <a:avLst/>
          </a:prstGeom>
        </p:spPr>
      </p:pic>
      <p:pic>
        <p:nvPicPr>
          <p:cNvPr id="1026" name="Picture 2" descr="POI MEANS &quot;POI DEAL WITHIT PO">
            <a:extLst>
              <a:ext uri="{FF2B5EF4-FFF2-40B4-BE49-F238E27FC236}">
                <a16:creationId xmlns:a16="http://schemas.microsoft.com/office/drawing/2014/main" id="{1C63F9E7-17A3-D8C6-3ACF-EF34124E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94" y="949751"/>
            <a:ext cx="2458648" cy="30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F90346B-8D11-FC41-B75E-8C45134ED609}"/>
              </a:ext>
            </a:extLst>
          </p:cNvPr>
          <p:cNvCxnSpPr/>
          <p:nvPr/>
        </p:nvCxnSpPr>
        <p:spPr>
          <a:xfrm>
            <a:off x="4713402" y="2638077"/>
            <a:ext cx="148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97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-IT" dirty="0"/>
              <a:t>Assunzioni:</a:t>
            </a:r>
          </a:p>
          <a:p>
            <a:pPr marL="285750" indent="-285750"/>
            <a:r>
              <a:rPr lang="it-IT" dirty="0"/>
              <a:t>Le immagini sporche sono equamente distribuite in ogni classe</a:t>
            </a:r>
          </a:p>
          <a:p>
            <a:pPr marL="285750" indent="-285750"/>
            <a:r>
              <a:rPr lang="it-IT" dirty="0"/>
              <a:t>Il test set contiene unicamente immagini pulite e correttamente etichettate</a:t>
            </a:r>
          </a:p>
          <a:p>
            <a:pPr marL="285750" indent="-285750"/>
            <a:r>
              <a:rPr lang="it-IT" dirty="0"/>
              <a:t>?</a:t>
            </a:r>
          </a:p>
          <a:p>
            <a:pPr marL="0" indent="0">
              <a:buNone/>
            </a:pPr>
            <a:r>
              <a:rPr lang="it-IT" dirty="0"/>
              <a:t>Ipotesi:</a:t>
            </a:r>
          </a:p>
          <a:p>
            <a:pPr marL="285750" indent="-285750"/>
            <a:r>
              <a:rPr lang="it" dirty="0"/>
              <a:t>Clustering con distanza centroidi</a:t>
            </a:r>
          </a:p>
          <a:p>
            <a:pPr marL="285750" indent="-285750"/>
            <a:r>
              <a:rPr lang="it" dirty="0"/>
              <a:t>Rete neurale addestrata sul test</a:t>
            </a:r>
          </a:p>
          <a:p>
            <a:pPr marL="285750" indent="-285750"/>
            <a:r>
              <a:rPr lang="it" dirty="0"/>
              <a:t>Approccio tramite descrittori dell’immagine</a:t>
            </a:r>
          </a:p>
        </p:txBody>
      </p:sp>
      <p:sp>
        <p:nvSpPr>
          <p:cNvPr id="7" name="Arco a tutto sesto 6">
            <a:extLst>
              <a:ext uri="{FF2B5EF4-FFF2-40B4-BE49-F238E27FC236}">
                <a16:creationId xmlns:a16="http://schemas.microsoft.com/office/drawing/2014/main" id="{FBB8DD50-ED07-DE7E-26AA-1A50A9CA6CFC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4EEFC25-7944-8278-5B9C-46113FF918D8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10" name="Ovale 9" descr="Lente di ingrandimento con riempimento a tinta unita">
            <a:extLst>
              <a:ext uri="{FF2B5EF4-FFF2-40B4-BE49-F238E27FC236}">
                <a16:creationId xmlns:a16="http://schemas.microsoft.com/office/drawing/2014/main" id="{D60CF056-CCDF-521E-43F8-3DD87A8289A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FBA0CDBB-37C1-5F6B-768F-6EE8D9E2F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874899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!!Ovale 23">
            <a:extLst>
              <a:ext uri="{FF2B5EF4-FFF2-40B4-BE49-F238E27FC236}">
                <a16:creationId xmlns:a16="http://schemas.microsoft.com/office/drawing/2014/main" id="{FF03A677-59E3-FD78-2F12-938D39DC00AD}"/>
              </a:ext>
            </a:extLst>
          </p:cNvPr>
          <p:cNvSpPr/>
          <p:nvPr/>
        </p:nvSpPr>
        <p:spPr>
          <a:xfrm>
            <a:off x="6598919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!!Ovale 24">
            <a:extLst>
              <a:ext uri="{FF2B5EF4-FFF2-40B4-BE49-F238E27FC236}">
                <a16:creationId xmlns:a16="http://schemas.microsoft.com/office/drawing/2014/main" id="{95DC973D-62F9-D1F8-D7BB-04350C444209}"/>
              </a:ext>
            </a:extLst>
          </p:cNvPr>
          <p:cNvSpPr/>
          <p:nvPr/>
        </p:nvSpPr>
        <p:spPr>
          <a:xfrm>
            <a:off x="4591166" y="359042"/>
            <a:ext cx="432000" cy="432000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hemeClr val="accent5">
              <a:hueOff val="-1444559"/>
              <a:satOff val="0"/>
              <a:lumOff val="6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!!Ovale 25">
            <a:extLst>
              <a:ext uri="{FF2B5EF4-FFF2-40B4-BE49-F238E27FC236}">
                <a16:creationId xmlns:a16="http://schemas.microsoft.com/office/drawing/2014/main" id="{0EF6D2CA-DAC6-B110-5B41-28425EE18CD5}"/>
              </a:ext>
            </a:extLst>
          </p:cNvPr>
          <p:cNvSpPr/>
          <p:nvPr/>
        </p:nvSpPr>
        <p:spPr>
          <a:xfrm>
            <a:off x="5587739" y="360387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7" name="!!Ovale 26">
            <a:extLst>
              <a:ext uri="{FF2B5EF4-FFF2-40B4-BE49-F238E27FC236}">
                <a16:creationId xmlns:a16="http://schemas.microsoft.com/office/drawing/2014/main" id="{EB045B81-1FC6-0FA6-3FAC-4FCBB533357F}"/>
              </a:ext>
            </a:extLst>
          </p:cNvPr>
          <p:cNvSpPr/>
          <p:nvPr/>
        </p:nvSpPr>
        <p:spPr>
          <a:xfrm>
            <a:off x="7610099" y="354637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!!Ovale 277">
            <a:extLst>
              <a:ext uri="{FF2B5EF4-FFF2-40B4-BE49-F238E27FC236}">
                <a16:creationId xmlns:a16="http://schemas.microsoft.com/office/drawing/2014/main" id="{DAF930E8-7A48-1612-B567-BBC6444301D7}"/>
              </a:ext>
            </a:extLst>
          </p:cNvPr>
          <p:cNvSpPr/>
          <p:nvPr/>
        </p:nvSpPr>
        <p:spPr>
          <a:xfrm>
            <a:off x="8609915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8" name="Elemento grafico 7" descr="Libri contorno">
            <a:extLst>
              <a:ext uri="{FF2B5EF4-FFF2-40B4-BE49-F238E27FC236}">
                <a16:creationId xmlns:a16="http://schemas.microsoft.com/office/drawing/2014/main" id="{04F77661-7689-6823-E69F-C4D14997C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37366" y="407423"/>
            <a:ext cx="360000" cy="360000"/>
          </a:xfrm>
          <a:prstGeom prst="rect">
            <a:avLst/>
          </a:prstGeom>
        </p:spPr>
      </p:pic>
      <p:pic>
        <p:nvPicPr>
          <p:cNvPr id="14" name="Elemento grafico 13" descr="Fetta di torta contorno">
            <a:extLst>
              <a:ext uri="{FF2B5EF4-FFF2-40B4-BE49-F238E27FC236}">
                <a16:creationId xmlns:a16="http://schemas.microsoft.com/office/drawing/2014/main" id="{AA3DB0B9-C7C5-17A9-6C9A-F6F0F0FB2A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612846" y="406788"/>
            <a:ext cx="360000" cy="360000"/>
          </a:xfrm>
          <a:prstGeom prst="rect">
            <a:avLst/>
          </a:prstGeom>
        </p:spPr>
      </p:pic>
      <p:pic>
        <p:nvPicPr>
          <p:cNvPr id="17" name="Elemento grafico 16" descr="Labirinto contorno">
            <a:extLst>
              <a:ext uri="{FF2B5EF4-FFF2-40B4-BE49-F238E27FC236}">
                <a16:creationId xmlns:a16="http://schemas.microsoft.com/office/drawing/2014/main" id="{25F552A7-D702-54D5-5673-D5B304F77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640257" y="396386"/>
            <a:ext cx="360000" cy="360000"/>
          </a:xfrm>
          <a:prstGeom prst="rect">
            <a:avLst/>
          </a:prstGeom>
        </p:spPr>
      </p:pic>
      <p:pic>
        <p:nvPicPr>
          <p:cNvPr id="29" name="Elemento grafico 28" descr="Tavolozza contorno">
            <a:extLst>
              <a:ext uri="{FF2B5EF4-FFF2-40B4-BE49-F238E27FC236}">
                <a16:creationId xmlns:a16="http://schemas.microsoft.com/office/drawing/2014/main" id="{E2BC02D7-19BC-90C5-81A6-E29CA08B74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674598" y="389990"/>
            <a:ext cx="360000" cy="360000"/>
          </a:xfrm>
          <a:prstGeom prst="rect">
            <a:avLst/>
          </a:prstGeom>
        </p:spPr>
      </p:pic>
      <p:pic>
        <p:nvPicPr>
          <p:cNvPr id="30" name="Elemento grafico 29" descr="Valutazione 3 stella contorno">
            <a:extLst>
              <a:ext uri="{FF2B5EF4-FFF2-40B4-BE49-F238E27FC236}">
                <a16:creationId xmlns:a16="http://schemas.microsoft.com/office/drawing/2014/main" id="{32EA82D5-0057-1266-66DE-7ADDB835CE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652121" y="389990"/>
            <a:ext cx="360000" cy="360000"/>
          </a:xfrm>
          <a:prstGeom prst="rect">
            <a:avLst/>
          </a:prstGeom>
        </p:spPr>
      </p:pic>
      <p:pic>
        <p:nvPicPr>
          <p:cNvPr id="5" name="Elemento grafico 4" descr="Pensiero contorno">
            <a:extLst>
              <a:ext uri="{FF2B5EF4-FFF2-40B4-BE49-F238E27FC236}">
                <a16:creationId xmlns:a16="http://schemas.microsoft.com/office/drawing/2014/main" id="{5032BE3F-4DB9-E15B-95E7-BD8421B6EC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4269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it" dirty="0"/>
              <a:t>Analisi delle classi e delle immagini presenti</a:t>
            </a:r>
          </a:p>
          <a:p>
            <a:pPr marL="285750" indent="-285750"/>
            <a:r>
              <a:rPr lang="it" dirty="0"/>
              <a:t>Ci sono immagini non di cibo così come immagini di cibo ma con label scorrette</a:t>
            </a:r>
          </a:p>
          <a:p>
            <a:pPr marL="285750" indent="-285750"/>
            <a:r>
              <a:rPr lang="it" dirty="0"/>
              <a:t>Divisione in 251 folder del train set</a:t>
            </a:r>
          </a:p>
          <a:p>
            <a:pPr marL="285750" indent="-285750"/>
            <a:r>
              <a:rPr lang="it" dirty="0"/>
              <a:t>Grafici di numerosità per monitorare istanze per classe</a:t>
            </a:r>
          </a:p>
          <a:p>
            <a:pPr marL="285750" indent="-285750"/>
            <a:endParaRPr dirty="0"/>
          </a:p>
        </p:txBody>
      </p:sp>
      <p:sp>
        <p:nvSpPr>
          <p:cNvPr id="4" name="Freccia curva 3">
            <a:extLst>
              <a:ext uri="{FF2B5EF4-FFF2-40B4-BE49-F238E27FC236}">
                <a16:creationId xmlns:a16="http://schemas.microsoft.com/office/drawing/2014/main" id="{9814012C-BCC4-ABC7-EEF0-B65F83ED1016}"/>
              </a:ext>
            </a:extLst>
          </p:cNvPr>
          <p:cNvSpPr/>
          <p:nvPr/>
        </p:nvSpPr>
        <p:spPr>
          <a:xfrm flipV="1">
            <a:off x="405352" y="2631521"/>
            <a:ext cx="1885360" cy="1402521"/>
          </a:xfrm>
          <a:prstGeom prst="bentArrow">
            <a:avLst>
              <a:gd name="adj1" fmla="val 8742"/>
              <a:gd name="adj2" fmla="val 14988"/>
              <a:gd name="adj3" fmla="val 21839"/>
              <a:gd name="adj4" fmla="val 474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Arco a tutto sesto 6">
            <a:extLst>
              <a:ext uri="{FF2B5EF4-FFF2-40B4-BE49-F238E27FC236}">
                <a16:creationId xmlns:a16="http://schemas.microsoft.com/office/drawing/2014/main" id="{FBB8DD50-ED07-DE7E-26AA-1A50A9CA6CFC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04EEFC25-7944-8278-5B9C-46113FF918D8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10" name="Ovale 9" descr="Lente di ingrandimento con riempimento a tinta unita">
            <a:extLst>
              <a:ext uri="{FF2B5EF4-FFF2-40B4-BE49-F238E27FC236}">
                <a16:creationId xmlns:a16="http://schemas.microsoft.com/office/drawing/2014/main" id="{D60CF056-CCDF-521E-43F8-3DD87A8289A5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FBA0CDBB-37C1-5F6B-768F-6EE8D9E2F000}"/>
              </a:ext>
            </a:extLst>
          </p:cNvPr>
          <p:cNvGraphicFramePr/>
          <p:nvPr/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!!Ovale 23">
            <a:extLst>
              <a:ext uri="{FF2B5EF4-FFF2-40B4-BE49-F238E27FC236}">
                <a16:creationId xmlns:a16="http://schemas.microsoft.com/office/drawing/2014/main" id="{FF03A677-59E3-FD78-2F12-938D39DC00AD}"/>
              </a:ext>
            </a:extLst>
          </p:cNvPr>
          <p:cNvSpPr/>
          <p:nvPr/>
        </p:nvSpPr>
        <p:spPr>
          <a:xfrm>
            <a:off x="6598919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!!Ovale 24">
            <a:extLst>
              <a:ext uri="{FF2B5EF4-FFF2-40B4-BE49-F238E27FC236}">
                <a16:creationId xmlns:a16="http://schemas.microsoft.com/office/drawing/2014/main" id="{95DC973D-62F9-D1F8-D7BB-04350C444209}"/>
              </a:ext>
            </a:extLst>
          </p:cNvPr>
          <p:cNvSpPr/>
          <p:nvPr/>
        </p:nvSpPr>
        <p:spPr>
          <a:xfrm>
            <a:off x="4591166" y="359042"/>
            <a:ext cx="432000" cy="432000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hemeClr val="accent5">
              <a:hueOff val="-1444559"/>
              <a:satOff val="0"/>
              <a:lumOff val="6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!!Ovale 25">
            <a:extLst>
              <a:ext uri="{FF2B5EF4-FFF2-40B4-BE49-F238E27FC236}">
                <a16:creationId xmlns:a16="http://schemas.microsoft.com/office/drawing/2014/main" id="{0EF6D2CA-DAC6-B110-5B41-28425EE18CD5}"/>
              </a:ext>
            </a:extLst>
          </p:cNvPr>
          <p:cNvSpPr/>
          <p:nvPr/>
        </p:nvSpPr>
        <p:spPr>
          <a:xfrm>
            <a:off x="5587739" y="360387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7" name="!!Ovale 26">
            <a:extLst>
              <a:ext uri="{FF2B5EF4-FFF2-40B4-BE49-F238E27FC236}">
                <a16:creationId xmlns:a16="http://schemas.microsoft.com/office/drawing/2014/main" id="{EB045B81-1FC6-0FA6-3FAC-4FCBB533357F}"/>
              </a:ext>
            </a:extLst>
          </p:cNvPr>
          <p:cNvSpPr/>
          <p:nvPr/>
        </p:nvSpPr>
        <p:spPr>
          <a:xfrm>
            <a:off x="7610099" y="354637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!!Ovale 277">
            <a:extLst>
              <a:ext uri="{FF2B5EF4-FFF2-40B4-BE49-F238E27FC236}">
                <a16:creationId xmlns:a16="http://schemas.microsoft.com/office/drawing/2014/main" id="{DAF930E8-7A48-1612-B567-BBC6444301D7}"/>
              </a:ext>
            </a:extLst>
          </p:cNvPr>
          <p:cNvSpPr/>
          <p:nvPr/>
        </p:nvSpPr>
        <p:spPr>
          <a:xfrm>
            <a:off x="8609915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8" name="Elemento grafico 7" descr="Libri contorno">
            <a:extLst>
              <a:ext uri="{FF2B5EF4-FFF2-40B4-BE49-F238E27FC236}">
                <a16:creationId xmlns:a16="http://schemas.microsoft.com/office/drawing/2014/main" id="{04F77661-7689-6823-E69F-C4D14997C4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37366" y="407423"/>
            <a:ext cx="360000" cy="360000"/>
          </a:xfrm>
          <a:prstGeom prst="rect">
            <a:avLst/>
          </a:prstGeom>
        </p:spPr>
      </p:pic>
      <p:pic>
        <p:nvPicPr>
          <p:cNvPr id="14" name="Elemento grafico 13" descr="Fetta di torta contorno">
            <a:extLst>
              <a:ext uri="{FF2B5EF4-FFF2-40B4-BE49-F238E27FC236}">
                <a16:creationId xmlns:a16="http://schemas.microsoft.com/office/drawing/2014/main" id="{AA3DB0B9-C7C5-17A9-6C9A-F6F0F0FB2A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612846" y="406788"/>
            <a:ext cx="360000" cy="360000"/>
          </a:xfrm>
          <a:prstGeom prst="rect">
            <a:avLst/>
          </a:prstGeom>
        </p:spPr>
      </p:pic>
      <p:pic>
        <p:nvPicPr>
          <p:cNvPr id="17" name="Elemento grafico 16" descr="Labirinto contorno">
            <a:extLst>
              <a:ext uri="{FF2B5EF4-FFF2-40B4-BE49-F238E27FC236}">
                <a16:creationId xmlns:a16="http://schemas.microsoft.com/office/drawing/2014/main" id="{25F552A7-D702-54D5-5673-D5B304F77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640257" y="396386"/>
            <a:ext cx="360000" cy="360000"/>
          </a:xfrm>
          <a:prstGeom prst="rect">
            <a:avLst/>
          </a:prstGeom>
        </p:spPr>
      </p:pic>
      <p:pic>
        <p:nvPicPr>
          <p:cNvPr id="29" name="Elemento grafico 28" descr="Tavolozza contorno">
            <a:extLst>
              <a:ext uri="{FF2B5EF4-FFF2-40B4-BE49-F238E27FC236}">
                <a16:creationId xmlns:a16="http://schemas.microsoft.com/office/drawing/2014/main" id="{E2BC02D7-19BC-90C5-81A6-E29CA08B74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674598" y="389990"/>
            <a:ext cx="360000" cy="360000"/>
          </a:xfrm>
          <a:prstGeom prst="rect">
            <a:avLst/>
          </a:prstGeom>
        </p:spPr>
      </p:pic>
      <p:pic>
        <p:nvPicPr>
          <p:cNvPr id="30" name="Elemento grafico 29" descr="Valutazione 3 stella contorno">
            <a:extLst>
              <a:ext uri="{FF2B5EF4-FFF2-40B4-BE49-F238E27FC236}">
                <a16:creationId xmlns:a16="http://schemas.microsoft.com/office/drawing/2014/main" id="{32EA82D5-0057-1266-66DE-7ADDB835CE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652121" y="389990"/>
            <a:ext cx="360000" cy="360000"/>
          </a:xfrm>
          <a:prstGeom prst="rect">
            <a:avLst/>
          </a:prstGeom>
        </p:spPr>
      </p:pic>
      <p:pic>
        <p:nvPicPr>
          <p:cNvPr id="3" name="Google Shape;74;p16">
            <a:extLst>
              <a:ext uri="{FF2B5EF4-FFF2-40B4-BE49-F238E27FC236}">
                <a16:creationId xmlns:a16="http://schemas.microsoft.com/office/drawing/2014/main" id="{CF2CD8B5-CADE-3D39-1196-EEB3726B2A5C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 l="11657" t="7446" r="8645" b="9330"/>
          <a:stretch/>
        </p:blipFill>
        <p:spPr>
          <a:xfrm>
            <a:off x="2557668" y="2744222"/>
            <a:ext cx="4519396" cy="218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Elemento grafico 1" descr="Pensiero contorno">
            <a:extLst>
              <a:ext uri="{FF2B5EF4-FFF2-40B4-BE49-F238E27FC236}">
                <a16:creationId xmlns:a16="http://schemas.microsoft.com/office/drawing/2014/main" id="{2227FA31-2D95-A02B-E244-DFFB6E9195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30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6">
            <a:extLst>
              <a:ext uri="{FF2B5EF4-FFF2-40B4-BE49-F238E27FC236}">
                <a16:creationId xmlns:a16="http://schemas.microsoft.com/office/drawing/2014/main" id="{E4BD56D0-C61C-4246-05C7-7732AE4095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1657" t="7446" r="8645" b="9330"/>
          <a:stretch/>
        </p:blipFill>
        <p:spPr>
          <a:xfrm>
            <a:off x="503770" y="1078332"/>
            <a:ext cx="8267191" cy="399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Arco a tutto sesto 27">
            <a:extLst>
              <a:ext uri="{FF2B5EF4-FFF2-40B4-BE49-F238E27FC236}">
                <a16:creationId xmlns:a16="http://schemas.microsoft.com/office/drawing/2014/main" id="{27856464-6DBF-3952-9AA0-D895F7463C3B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6BD9FE-6CED-6259-ABA2-58B2244D750F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Studio iniziale</a:t>
            </a:r>
          </a:p>
        </p:txBody>
      </p:sp>
      <p:sp>
        <p:nvSpPr>
          <p:cNvPr id="30" name="Ovale 29" descr="Lente di ingrandimento con riempimento a tinta unita">
            <a:extLst>
              <a:ext uri="{FF2B5EF4-FFF2-40B4-BE49-F238E27FC236}">
                <a16:creationId xmlns:a16="http://schemas.microsoft.com/office/drawing/2014/main" id="{0FC9A0C8-8535-69B6-5A25-25C558A0E78D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1400E595-3A1A-7F23-7DEE-17CDB973B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414533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!!Ovale 23">
            <a:extLst>
              <a:ext uri="{FF2B5EF4-FFF2-40B4-BE49-F238E27FC236}">
                <a16:creationId xmlns:a16="http://schemas.microsoft.com/office/drawing/2014/main" id="{A94D492C-92A5-082F-B041-79C4875C7DF8}"/>
              </a:ext>
            </a:extLst>
          </p:cNvPr>
          <p:cNvSpPr/>
          <p:nvPr/>
        </p:nvSpPr>
        <p:spPr>
          <a:xfrm>
            <a:off x="6598919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5" name="!!Ovale 24">
            <a:extLst>
              <a:ext uri="{FF2B5EF4-FFF2-40B4-BE49-F238E27FC236}">
                <a16:creationId xmlns:a16="http://schemas.microsoft.com/office/drawing/2014/main" id="{2910AA73-083D-2D32-D8D0-E2F1DD820680}"/>
              </a:ext>
            </a:extLst>
          </p:cNvPr>
          <p:cNvSpPr/>
          <p:nvPr/>
        </p:nvSpPr>
        <p:spPr>
          <a:xfrm>
            <a:off x="4591166" y="359042"/>
            <a:ext cx="432000" cy="432000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hemeClr val="accent5">
              <a:hueOff val="-1444559"/>
              <a:satOff val="0"/>
              <a:lumOff val="6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!!Ovale 25">
            <a:extLst>
              <a:ext uri="{FF2B5EF4-FFF2-40B4-BE49-F238E27FC236}">
                <a16:creationId xmlns:a16="http://schemas.microsoft.com/office/drawing/2014/main" id="{037167A4-497D-90A8-4F21-CF10725A9D2D}"/>
              </a:ext>
            </a:extLst>
          </p:cNvPr>
          <p:cNvSpPr/>
          <p:nvPr/>
        </p:nvSpPr>
        <p:spPr>
          <a:xfrm>
            <a:off x="5587739" y="360387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8" name="!!Ovale 26">
            <a:extLst>
              <a:ext uri="{FF2B5EF4-FFF2-40B4-BE49-F238E27FC236}">
                <a16:creationId xmlns:a16="http://schemas.microsoft.com/office/drawing/2014/main" id="{7A26FBC1-E722-5348-2272-896F45FD1C58}"/>
              </a:ext>
            </a:extLst>
          </p:cNvPr>
          <p:cNvSpPr/>
          <p:nvPr/>
        </p:nvSpPr>
        <p:spPr>
          <a:xfrm>
            <a:off x="7610099" y="354637"/>
            <a:ext cx="432000" cy="432000"/>
          </a:xfrm>
          <a:prstGeom prst="ellipse">
            <a:avLst/>
          </a:prstGeom>
          <a:ln>
            <a:solidFill>
              <a:srgbClr val="DBEE4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!!Ovale 277">
            <a:extLst>
              <a:ext uri="{FF2B5EF4-FFF2-40B4-BE49-F238E27FC236}">
                <a16:creationId xmlns:a16="http://schemas.microsoft.com/office/drawing/2014/main" id="{F7BB5F2A-2B05-DB8D-B7E5-9EBBBE57F612}"/>
              </a:ext>
            </a:extLst>
          </p:cNvPr>
          <p:cNvSpPr/>
          <p:nvPr/>
        </p:nvSpPr>
        <p:spPr>
          <a:xfrm>
            <a:off x="8609915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0" name="Elemento grafico 19" descr="Libri contorno">
            <a:extLst>
              <a:ext uri="{FF2B5EF4-FFF2-40B4-BE49-F238E27FC236}">
                <a16:creationId xmlns:a16="http://schemas.microsoft.com/office/drawing/2014/main" id="{6DD262CF-639E-EFE1-FA4B-EF371E828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37366" y="407423"/>
            <a:ext cx="360000" cy="360000"/>
          </a:xfrm>
          <a:prstGeom prst="rect">
            <a:avLst/>
          </a:prstGeom>
        </p:spPr>
      </p:pic>
      <p:pic>
        <p:nvPicPr>
          <p:cNvPr id="21" name="Elemento grafico 20" descr="Fetta di torta contorno">
            <a:extLst>
              <a:ext uri="{FF2B5EF4-FFF2-40B4-BE49-F238E27FC236}">
                <a16:creationId xmlns:a16="http://schemas.microsoft.com/office/drawing/2014/main" id="{DF471847-38E1-BFC5-FB24-9F396B696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612846" y="406788"/>
            <a:ext cx="360000" cy="360000"/>
          </a:xfrm>
          <a:prstGeom prst="rect">
            <a:avLst/>
          </a:prstGeom>
        </p:spPr>
      </p:pic>
      <p:pic>
        <p:nvPicPr>
          <p:cNvPr id="22" name="Elemento grafico 21" descr="Labirinto contorno">
            <a:extLst>
              <a:ext uri="{FF2B5EF4-FFF2-40B4-BE49-F238E27FC236}">
                <a16:creationId xmlns:a16="http://schemas.microsoft.com/office/drawing/2014/main" id="{B7EFE1AD-3E0E-AFCC-8DE7-C4C7E0AE25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640257" y="396386"/>
            <a:ext cx="360000" cy="360000"/>
          </a:xfrm>
          <a:prstGeom prst="rect">
            <a:avLst/>
          </a:prstGeom>
        </p:spPr>
      </p:pic>
      <p:pic>
        <p:nvPicPr>
          <p:cNvPr id="25" name="Elemento grafico 24" descr="Tavolozza contorno">
            <a:extLst>
              <a:ext uri="{FF2B5EF4-FFF2-40B4-BE49-F238E27FC236}">
                <a16:creationId xmlns:a16="http://schemas.microsoft.com/office/drawing/2014/main" id="{4456F318-C912-EBAF-DABE-332437AE4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674598" y="389990"/>
            <a:ext cx="360000" cy="360000"/>
          </a:xfrm>
          <a:prstGeom prst="rect">
            <a:avLst/>
          </a:prstGeom>
        </p:spPr>
      </p:pic>
      <p:pic>
        <p:nvPicPr>
          <p:cNvPr id="26" name="Elemento grafico 25" descr="Valutazione 3 stella contorno">
            <a:extLst>
              <a:ext uri="{FF2B5EF4-FFF2-40B4-BE49-F238E27FC236}">
                <a16:creationId xmlns:a16="http://schemas.microsoft.com/office/drawing/2014/main" id="{C7D6C964-6411-1B4A-336F-6370F1A79B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652121" y="389990"/>
            <a:ext cx="360000" cy="360000"/>
          </a:xfrm>
          <a:prstGeom prst="rect">
            <a:avLst/>
          </a:prstGeom>
        </p:spPr>
      </p:pic>
      <p:pic>
        <p:nvPicPr>
          <p:cNvPr id="7" name="Elemento grafico 6" descr="Pensiero contorno">
            <a:extLst>
              <a:ext uri="{FF2B5EF4-FFF2-40B4-BE49-F238E27FC236}">
                <a16:creationId xmlns:a16="http://schemas.microsoft.com/office/drawing/2014/main" id="{CCA0AD9E-F177-E675-7AC7-FBA000154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75603" y="342386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00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8C8FEE-A5BF-7DAD-CF50-EBF9C2AE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79253"/>
          </a:xfrm>
        </p:spPr>
        <p:txBody>
          <a:bodyPr>
            <a:normAutofit/>
          </a:bodyPr>
          <a:lstStyle/>
          <a:p>
            <a:r>
              <a:rPr lang="en-US" i="1" dirty="0">
                <a:hlinkClick r:id="rId2"/>
              </a:rPr>
              <a:t>FoodX-251: A Dataset for Fine-grained Food Classification</a:t>
            </a:r>
            <a:r>
              <a:rPr lang="it-IT" i="1" dirty="0"/>
              <a:t>:</a:t>
            </a:r>
            <a:r>
              <a:rPr lang="it-IT" dirty="0"/>
              <a:t> Introduce il dataset anticipando che «piatti popolari sono classi con un gran numero di campioni» e viceversa. Usa ResNet-101 con ADAM, </a:t>
            </a:r>
            <a:r>
              <a:rPr lang="it-IT" dirty="0" err="1"/>
              <a:t>lr</a:t>
            </a:r>
            <a:r>
              <a:rPr lang="it-IT" dirty="0"/>
              <a:t> = 5e−5 schedulato di un fattore di 10 ogni 10 </a:t>
            </a:r>
            <a:r>
              <a:rPr lang="it-IT" dirty="0" err="1"/>
              <a:t>epochs</a:t>
            </a:r>
            <a:r>
              <a:rPr lang="it-IT" dirty="0"/>
              <a:t>.</a:t>
            </a:r>
          </a:p>
          <a:p>
            <a:r>
              <a:rPr lang="en-US" i="1" dirty="0">
                <a:hlinkClick r:id="rId3"/>
              </a:rPr>
              <a:t>An Artificial Intelligence-Based System to Assess Nutrient Intake for </a:t>
            </a:r>
            <a:r>
              <a:rPr lang="en-US" i="1" dirty="0" err="1">
                <a:hlinkClick r:id="rId3"/>
              </a:rPr>
              <a:t>Hospitalised</a:t>
            </a:r>
            <a:r>
              <a:rPr lang="en-US" i="1" dirty="0">
                <a:hlinkClick r:id="rId3"/>
              </a:rPr>
              <a:t> Patients</a:t>
            </a:r>
            <a:r>
              <a:rPr lang="it-IT" i="1" dirty="0"/>
              <a:t>:</a:t>
            </a:r>
            <a:r>
              <a:rPr lang="it-IT" dirty="0"/>
              <a:t> Parla di malnutrizione per pazienti di ospedali. Usa una ResNet50 per </a:t>
            </a:r>
            <a:r>
              <a:rPr lang="it-IT" dirty="0" err="1"/>
              <a:t>initial</a:t>
            </a:r>
            <a:r>
              <a:rPr lang="it-IT" dirty="0"/>
              <a:t> feature </a:t>
            </a:r>
            <a:r>
              <a:rPr lang="it-IT" dirty="0" err="1"/>
              <a:t>maps</a:t>
            </a:r>
            <a:r>
              <a:rPr lang="it-IT" dirty="0"/>
              <a:t>, ma ha anche vari blocchi di </a:t>
            </a:r>
            <a:r>
              <a:rPr lang="it-IT" dirty="0" err="1"/>
              <a:t>conv</a:t>
            </a:r>
            <a:r>
              <a:rPr lang="it-IT" dirty="0"/>
              <a:t>, usa data </a:t>
            </a:r>
            <a:r>
              <a:rPr lang="it-IT" dirty="0" err="1"/>
              <a:t>aug</a:t>
            </a:r>
            <a:r>
              <a:rPr lang="it-IT" dirty="0"/>
              <a:t>. anche con le GAN</a:t>
            </a:r>
          </a:p>
          <a:p>
            <a:r>
              <a:rPr lang="it-IT" dirty="0"/>
              <a:t>Libreria </a:t>
            </a:r>
            <a:r>
              <a:rPr lang="it-IT" dirty="0">
                <a:hlinkClick r:id="rId4"/>
              </a:rPr>
              <a:t>FastDup</a:t>
            </a:r>
            <a:r>
              <a:rPr lang="it-IT" dirty="0"/>
              <a:t> per riconoscimento degli </a:t>
            </a:r>
            <a:r>
              <a:rPr lang="it-IT" dirty="0" err="1"/>
              <a:t>outliers</a:t>
            </a:r>
            <a:r>
              <a:rPr lang="it-IT" dirty="0"/>
              <a:t>.</a:t>
            </a:r>
          </a:p>
          <a:p>
            <a:r>
              <a:rPr lang="it-IT" dirty="0">
                <a:hlinkClick r:id="rId5"/>
              </a:rPr>
              <a:t>iFood - 2019 </a:t>
            </a:r>
            <a:r>
              <a:rPr lang="it-IT" dirty="0" err="1">
                <a:hlinkClick r:id="rId5"/>
              </a:rPr>
              <a:t>at</a:t>
            </a:r>
            <a:r>
              <a:rPr lang="it-IT" dirty="0">
                <a:hlinkClick r:id="rId5"/>
              </a:rPr>
              <a:t> FGVC6 </a:t>
            </a:r>
            <a:r>
              <a:rPr lang="it-IT" dirty="0"/>
              <a:t>challenge in cui si usa questo dataset.</a:t>
            </a:r>
          </a:p>
        </p:txBody>
      </p:sp>
      <p:sp>
        <p:nvSpPr>
          <p:cNvPr id="27" name="Arco a tutto sesto 26">
            <a:extLst>
              <a:ext uri="{FF2B5EF4-FFF2-40B4-BE49-F238E27FC236}">
                <a16:creationId xmlns:a16="http://schemas.microsoft.com/office/drawing/2014/main" id="{B1CCE4C1-41ED-B65C-F331-4BDE70950852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E6598773-4E27-510C-8EA3-477A743F7E34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6AB3A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Ricerca in letteratura</a:t>
            </a:r>
          </a:p>
        </p:txBody>
      </p:sp>
      <p:sp>
        <p:nvSpPr>
          <p:cNvPr id="29" name="!!Ovale 24" descr="Lente di ingrandimento con riempimento a tinta unita">
            <a:extLst>
              <a:ext uri="{FF2B5EF4-FFF2-40B4-BE49-F238E27FC236}">
                <a16:creationId xmlns:a16="http://schemas.microsoft.com/office/drawing/2014/main" id="{64826448-E1D1-1AF4-85AD-79918C12411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6AB3A3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B1F9C9E5-B425-797E-0183-1F3BFD52A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596689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!!Ovale 23">
            <a:extLst>
              <a:ext uri="{FF2B5EF4-FFF2-40B4-BE49-F238E27FC236}">
                <a16:creationId xmlns:a16="http://schemas.microsoft.com/office/drawing/2014/main" id="{4804A816-3A71-40C6-A58A-BB23E08D293C}"/>
              </a:ext>
            </a:extLst>
          </p:cNvPr>
          <p:cNvSpPr/>
          <p:nvPr/>
        </p:nvSpPr>
        <p:spPr>
          <a:xfrm>
            <a:off x="6087340" y="354637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!!Ovale 25">
            <a:extLst>
              <a:ext uri="{FF2B5EF4-FFF2-40B4-BE49-F238E27FC236}">
                <a16:creationId xmlns:a16="http://schemas.microsoft.com/office/drawing/2014/main" id="{5C2DE2FF-E93E-E476-ECD5-D8E582769B78}"/>
              </a:ext>
            </a:extLst>
          </p:cNvPr>
          <p:cNvSpPr/>
          <p:nvPr/>
        </p:nvSpPr>
        <p:spPr>
          <a:xfrm>
            <a:off x="4996774" y="360551"/>
            <a:ext cx="432000" cy="432000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hemeClr val="accent5">
              <a:hueOff val="-2889118"/>
              <a:satOff val="0"/>
              <a:lumOff val="12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!!Ovale 26">
            <a:extLst>
              <a:ext uri="{FF2B5EF4-FFF2-40B4-BE49-F238E27FC236}">
                <a16:creationId xmlns:a16="http://schemas.microsoft.com/office/drawing/2014/main" id="{E5D41042-D51C-A867-F743-4E9BC94A10A1}"/>
              </a:ext>
            </a:extLst>
          </p:cNvPr>
          <p:cNvSpPr/>
          <p:nvPr/>
        </p:nvSpPr>
        <p:spPr>
          <a:xfrm>
            <a:off x="7187431" y="359879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!!Ovale 277">
            <a:extLst>
              <a:ext uri="{FF2B5EF4-FFF2-40B4-BE49-F238E27FC236}">
                <a16:creationId xmlns:a16="http://schemas.microsoft.com/office/drawing/2014/main" id="{837859E4-E9B3-320A-E995-ABC9F67FE719}"/>
              </a:ext>
            </a:extLst>
          </p:cNvPr>
          <p:cNvSpPr/>
          <p:nvPr/>
        </p:nvSpPr>
        <p:spPr>
          <a:xfrm>
            <a:off x="8287522" y="354637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6" name="Elemento grafico 15" descr="Libri contorno">
            <a:extLst>
              <a:ext uri="{FF2B5EF4-FFF2-40B4-BE49-F238E27FC236}">
                <a16:creationId xmlns:a16="http://schemas.microsoft.com/office/drawing/2014/main" id="{432AC7FC-DE81-233A-AC12-61CD6A10C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83419" y="369404"/>
            <a:ext cx="432000" cy="432000"/>
          </a:xfrm>
          <a:prstGeom prst="rect">
            <a:avLst/>
          </a:prstGeom>
        </p:spPr>
      </p:pic>
      <p:pic>
        <p:nvPicPr>
          <p:cNvPr id="17" name="Elemento grafico 16" descr="Fetta di torta contorno">
            <a:extLst>
              <a:ext uri="{FF2B5EF4-FFF2-40B4-BE49-F238E27FC236}">
                <a16:creationId xmlns:a16="http://schemas.microsoft.com/office/drawing/2014/main" id="{F4BDBB75-F9E3-1534-95FB-9F7415FCB0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5023249" y="417112"/>
            <a:ext cx="360000" cy="360000"/>
          </a:xfrm>
          <a:prstGeom prst="rect">
            <a:avLst/>
          </a:prstGeom>
        </p:spPr>
      </p:pic>
      <p:pic>
        <p:nvPicPr>
          <p:cNvPr id="18" name="Elemento grafico 17" descr="Labirinto contorno">
            <a:extLst>
              <a:ext uri="{FF2B5EF4-FFF2-40B4-BE49-F238E27FC236}">
                <a16:creationId xmlns:a16="http://schemas.microsoft.com/office/drawing/2014/main" id="{7C674B70-8A9B-2A9D-7CBC-109F98010D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6128678" y="396386"/>
            <a:ext cx="360000" cy="360000"/>
          </a:xfrm>
          <a:prstGeom prst="rect">
            <a:avLst/>
          </a:prstGeom>
        </p:spPr>
      </p:pic>
      <p:pic>
        <p:nvPicPr>
          <p:cNvPr id="19" name="Elemento grafico 18" descr="Tavolozza contorno">
            <a:extLst>
              <a:ext uri="{FF2B5EF4-FFF2-40B4-BE49-F238E27FC236}">
                <a16:creationId xmlns:a16="http://schemas.microsoft.com/office/drawing/2014/main" id="{FFD1FA7B-CA23-A58B-2616-B4A0B0C5B5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232880" y="395232"/>
            <a:ext cx="360000" cy="360000"/>
          </a:xfrm>
          <a:prstGeom prst="rect">
            <a:avLst/>
          </a:prstGeom>
        </p:spPr>
      </p:pic>
      <p:pic>
        <p:nvPicPr>
          <p:cNvPr id="20" name="Elemento grafico 19" descr="Valutazione 3 stella contorno">
            <a:extLst>
              <a:ext uri="{FF2B5EF4-FFF2-40B4-BE49-F238E27FC236}">
                <a16:creationId xmlns:a16="http://schemas.microsoft.com/office/drawing/2014/main" id="{B96CE0D1-5EA6-775B-E7F5-BBBD454906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8329728" y="38999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9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a tutto sesto 1">
            <a:extLst>
              <a:ext uri="{FF2B5EF4-FFF2-40B4-BE49-F238E27FC236}">
                <a16:creationId xmlns:a16="http://schemas.microsoft.com/office/drawing/2014/main" id="{A0DE78D5-2228-CC92-3A91-11EF332EECBF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3779316C-AB4E-7F63-99E2-DF6B89D506B3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5DC87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Marble cake</a:t>
            </a:r>
          </a:p>
        </p:txBody>
      </p:sp>
      <p:sp>
        <p:nvSpPr>
          <p:cNvPr id="4" name="!!Ovale 25" descr="Lente di ingrandimento con riempimento a tinta unita">
            <a:extLst>
              <a:ext uri="{FF2B5EF4-FFF2-40B4-BE49-F238E27FC236}">
                <a16:creationId xmlns:a16="http://schemas.microsoft.com/office/drawing/2014/main" id="{FC25E97E-5F17-3FDB-00D2-C5629DCEFB77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29" name="Diagramma 28">
            <a:extLst>
              <a:ext uri="{FF2B5EF4-FFF2-40B4-BE49-F238E27FC236}">
                <a16:creationId xmlns:a16="http://schemas.microsoft.com/office/drawing/2014/main" id="{81B561A0-8DE1-3FF4-459E-B0C799DF8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302206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2974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Quasi tutte le classi sono bilanciate, tranne la 162 “marble cake”. Questa ha solo 117 (non 24</a:t>
            </a:r>
            <a:r>
              <a:rPr lang="it" dirty="0">
                <a:solidFill>
                  <a:srgbClr val="FF0000"/>
                </a:solidFill>
              </a:rPr>
              <a:t>?</a:t>
            </a:r>
            <a:r>
              <a:rPr lang="it" dirty="0"/>
              <a:t>) immagini e una trentina sono corrette.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285750" indent="-285750"/>
            <a:r>
              <a:rPr lang="it" dirty="0"/>
              <a:t>Soluzione possibile: merging con 119 “coffee cake” che è molto simile, ma non valida ai fini del progetto.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" dirty="0"/>
              <a:t>Soluzione scelta: pulizia a mano e data augmentation.</a:t>
            </a:r>
            <a:endParaRPr dirty="0"/>
          </a:p>
        </p:txBody>
      </p:sp>
      <p:sp>
        <p:nvSpPr>
          <p:cNvPr id="9" name="Preparazione 8">
            <a:extLst>
              <a:ext uri="{FF2B5EF4-FFF2-40B4-BE49-F238E27FC236}">
                <a16:creationId xmlns:a16="http://schemas.microsoft.com/office/drawing/2014/main" id="{948F2216-6CAE-1879-55D6-013C4CA918EE}"/>
              </a:ext>
            </a:extLst>
          </p:cNvPr>
          <p:cNvSpPr/>
          <p:nvPr/>
        </p:nvSpPr>
        <p:spPr>
          <a:xfrm>
            <a:off x="8399279" y="1844832"/>
            <a:ext cx="1150070" cy="1032448"/>
          </a:xfrm>
          <a:prstGeom prst="flowChartPreparation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reparazione 9">
            <a:extLst>
              <a:ext uri="{FF2B5EF4-FFF2-40B4-BE49-F238E27FC236}">
                <a16:creationId xmlns:a16="http://schemas.microsoft.com/office/drawing/2014/main" id="{9788CB9C-0162-EE9C-DEF4-A2CA76A45433}"/>
              </a:ext>
            </a:extLst>
          </p:cNvPr>
          <p:cNvSpPr/>
          <p:nvPr/>
        </p:nvSpPr>
        <p:spPr>
          <a:xfrm>
            <a:off x="8399279" y="3036808"/>
            <a:ext cx="1150070" cy="1032448"/>
          </a:xfrm>
          <a:prstGeom prst="flowChartPreparation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reparazione 10">
            <a:extLst>
              <a:ext uri="{FF2B5EF4-FFF2-40B4-BE49-F238E27FC236}">
                <a16:creationId xmlns:a16="http://schemas.microsoft.com/office/drawing/2014/main" id="{1DFA7F44-0F63-52FE-B094-058AB9FD490B}"/>
              </a:ext>
            </a:extLst>
          </p:cNvPr>
          <p:cNvSpPr/>
          <p:nvPr/>
        </p:nvSpPr>
        <p:spPr>
          <a:xfrm>
            <a:off x="7343099" y="2440820"/>
            <a:ext cx="1150070" cy="1032448"/>
          </a:xfrm>
          <a:prstGeom prst="flowChartPreparation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reparazione 11">
            <a:extLst>
              <a:ext uri="{FF2B5EF4-FFF2-40B4-BE49-F238E27FC236}">
                <a16:creationId xmlns:a16="http://schemas.microsoft.com/office/drawing/2014/main" id="{CA98D5DD-793B-1376-78B0-CCCC977B3676}"/>
              </a:ext>
            </a:extLst>
          </p:cNvPr>
          <p:cNvSpPr/>
          <p:nvPr/>
        </p:nvSpPr>
        <p:spPr>
          <a:xfrm>
            <a:off x="8399279" y="4207421"/>
            <a:ext cx="1150070" cy="1032448"/>
          </a:xfrm>
          <a:prstGeom prst="flowChartPreparation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Preparazione 19">
            <a:extLst>
              <a:ext uri="{FF2B5EF4-FFF2-40B4-BE49-F238E27FC236}">
                <a16:creationId xmlns:a16="http://schemas.microsoft.com/office/drawing/2014/main" id="{45826397-D938-2418-C0A6-1C20CABE2E96}"/>
              </a:ext>
            </a:extLst>
          </p:cNvPr>
          <p:cNvSpPr/>
          <p:nvPr/>
        </p:nvSpPr>
        <p:spPr>
          <a:xfrm>
            <a:off x="4127431" y="4238299"/>
            <a:ext cx="1150070" cy="1032448"/>
          </a:xfrm>
          <a:prstGeom prst="flowChartPreparation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!!Rombo 13">
            <a:extLst>
              <a:ext uri="{FF2B5EF4-FFF2-40B4-BE49-F238E27FC236}">
                <a16:creationId xmlns:a16="http://schemas.microsoft.com/office/drawing/2014/main" id="{5071A4AB-0913-1EAD-BEA5-E8B852EEC67F}"/>
              </a:ext>
            </a:extLst>
          </p:cNvPr>
          <p:cNvSpPr/>
          <p:nvPr/>
        </p:nvSpPr>
        <p:spPr>
          <a:xfrm>
            <a:off x="7323706" y="3691197"/>
            <a:ext cx="1150070" cy="1032448"/>
          </a:xfrm>
          <a:prstGeom prst="flowChartPreparation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reparazione 14">
            <a:extLst>
              <a:ext uri="{FF2B5EF4-FFF2-40B4-BE49-F238E27FC236}">
                <a16:creationId xmlns:a16="http://schemas.microsoft.com/office/drawing/2014/main" id="{89588379-408F-F383-157C-11576DB52EC3}"/>
              </a:ext>
            </a:extLst>
          </p:cNvPr>
          <p:cNvSpPr/>
          <p:nvPr/>
        </p:nvSpPr>
        <p:spPr>
          <a:xfrm>
            <a:off x="6267526" y="4222772"/>
            <a:ext cx="1150070" cy="1032448"/>
          </a:xfrm>
          <a:prstGeom prst="flowChartPreparation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!!Preparazione 20">
            <a:extLst>
              <a:ext uri="{FF2B5EF4-FFF2-40B4-BE49-F238E27FC236}">
                <a16:creationId xmlns:a16="http://schemas.microsoft.com/office/drawing/2014/main" id="{2563C53D-6BFF-4C08-28C5-8775B2248C68}"/>
              </a:ext>
            </a:extLst>
          </p:cNvPr>
          <p:cNvSpPr/>
          <p:nvPr/>
        </p:nvSpPr>
        <p:spPr>
          <a:xfrm>
            <a:off x="3071251" y="3642311"/>
            <a:ext cx="1150070" cy="1032448"/>
          </a:xfrm>
          <a:prstGeom prst="flowChartPreparation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!!Preparazione 24">
            <a:extLst>
              <a:ext uri="{FF2B5EF4-FFF2-40B4-BE49-F238E27FC236}">
                <a16:creationId xmlns:a16="http://schemas.microsoft.com/office/drawing/2014/main" id="{474A8B90-8E2E-2371-3275-BE836D299E08}"/>
              </a:ext>
            </a:extLst>
          </p:cNvPr>
          <p:cNvSpPr/>
          <p:nvPr/>
        </p:nvSpPr>
        <p:spPr>
          <a:xfrm>
            <a:off x="-129195" y="4238299"/>
            <a:ext cx="1150070" cy="1032448"/>
          </a:xfrm>
          <a:prstGeom prst="flowChartPreparation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!!Ovale 23">
            <a:extLst>
              <a:ext uri="{FF2B5EF4-FFF2-40B4-BE49-F238E27FC236}">
                <a16:creationId xmlns:a16="http://schemas.microsoft.com/office/drawing/2014/main" id="{C2DD6426-DBFD-0449-6EAA-AA8C0FB24F40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!!Ovale 26">
            <a:extLst>
              <a:ext uri="{FF2B5EF4-FFF2-40B4-BE49-F238E27FC236}">
                <a16:creationId xmlns:a16="http://schemas.microsoft.com/office/drawing/2014/main" id="{EA68E4AD-5999-532C-C15E-1AB0F9A08AEF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3" name="!!Ovale 277">
            <a:extLst>
              <a:ext uri="{FF2B5EF4-FFF2-40B4-BE49-F238E27FC236}">
                <a16:creationId xmlns:a16="http://schemas.microsoft.com/office/drawing/2014/main" id="{BF51B6ED-58E7-9A1C-1E95-7771807D135E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24" name="Elemento grafico 23" descr="Fetta di torta contorno">
            <a:extLst>
              <a:ext uri="{FF2B5EF4-FFF2-40B4-BE49-F238E27FC236}">
                <a16:creationId xmlns:a16="http://schemas.microsoft.com/office/drawing/2014/main" id="{529E5027-205A-AD09-0F65-976FB21281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257322" y="363515"/>
            <a:ext cx="432000" cy="432000"/>
          </a:xfrm>
          <a:prstGeom prst="rect">
            <a:avLst/>
          </a:prstGeom>
        </p:spPr>
      </p:pic>
      <p:pic>
        <p:nvPicPr>
          <p:cNvPr id="26" name="Elemento grafico 25" descr="Labirinto contorno">
            <a:extLst>
              <a:ext uri="{FF2B5EF4-FFF2-40B4-BE49-F238E27FC236}">
                <a16:creationId xmlns:a16="http://schemas.microsoft.com/office/drawing/2014/main" id="{53BA7C3F-5C65-05D8-9269-95FD35092D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5595278" y="405911"/>
            <a:ext cx="360000" cy="360000"/>
          </a:xfrm>
          <a:prstGeom prst="rect">
            <a:avLst/>
          </a:prstGeom>
        </p:spPr>
      </p:pic>
      <p:pic>
        <p:nvPicPr>
          <p:cNvPr id="27" name="Elemento grafico 26" descr="Tavolozza contorno">
            <a:extLst>
              <a:ext uri="{FF2B5EF4-FFF2-40B4-BE49-F238E27FC236}">
                <a16:creationId xmlns:a16="http://schemas.microsoft.com/office/drawing/2014/main" id="{25E5B271-49C8-5FFA-8C3A-27FF16367B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6693506" y="393978"/>
            <a:ext cx="360000" cy="360000"/>
          </a:xfrm>
          <a:prstGeom prst="rect">
            <a:avLst/>
          </a:prstGeom>
        </p:spPr>
      </p:pic>
      <p:pic>
        <p:nvPicPr>
          <p:cNvPr id="28" name="Elemento grafico 27" descr="Valutazione 3 stella contorno">
            <a:extLst>
              <a:ext uri="{FF2B5EF4-FFF2-40B4-BE49-F238E27FC236}">
                <a16:creationId xmlns:a16="http://schemas.microsoft.com/office/drawing/2014/main" id="{C69292AE-82E3-FEA6-07AC-ADEA1C96D1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7827899" y="398145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a 20">
            <a:extLst>
              <a:ext uri="{FF2B5EF4-FFF2-40B4-BE49-F238E27FC236}">
                <a16:creationId xmlns:a16="http://schemas.microsoft.com/office/drawing/2014/main" id="{A2B8AF55-4534-1698-377B-5608A6C37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789915"/>
              </p:ext>
            </p:extLst>
          </p:nvPr>
        </p:nvGraphicFramePr>
        <p:xfrm>
          <a:off x="4637678" y="214539"/>
          <a:ext cx="3968994" cy="72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co a tutto sesto 4">
            <a:extLst>
              <a:ext uri="{FF2B5EF4-FFF2-40B4-BE49-F238E27FC236}">
                <a16:creationId xmlns:a16="http://schemas.microsoft.com/office/drawing/2014/main" id="{B5B8537F-DD1F-9435-AA7C-31817B0025D1}"/>
              </a:ext>
            </a:extLst>
          </p:cNvPr>
          <p:cNvSpPr/>
          <p:nvPr/>
        </p:nvSpPr>
        <p:spPr>
          <a:xfrm>
            <a:off x="-892658" y="-126348"/>
            <a:ext cx="1392677" cy="1392677"/>
          </a:xfrm>
          <a:prstGeom prst="blockArc">
            <a:avLst>
              <a:gd name="adj1" fmla="val 18900000"/>
              <a:gd name="adj2" fmla="val 2700000"/>
              <a:gd name="adj3" fmla="val 1551"/>
            </a:avLst>
          </a:prstGeom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!!Rombo 13">
            <a:extLst>
              <a:ext uri="{FF2B5EF4-FFF2-40B4-BE49-F238E27FC236}">
                <a16:creationId xmlns:a16="http://schemas.microsoft.com/office/drawing/2014/main" id="{D1BA1FE5-C555-A012-9A64-8BCF0C7AD9BD}"/>
              </a:ext>
            </a:extLst>
          </p:cNvPr>
          <p:cNvSpPr/>
          <p:nvPr/>
        </p:nvSpPr>
        <p:spPr>
          <a:xfrm>
            <a:off x="1087097" y="1199293"/>
            <a:ext cx="1150070" cy="1032448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233734CB-7B26-0590-F068-1F10E4FF1C5E}"/>
              </a:ext>
            </a:extLst>
          </p:cNvPr>
          <p:cNvSpPr/>
          <p:nvPr/>
        </p:nvSpPr>
        <p:spPr>
          <a:xfrm>
            <a:off x="2851608" y="1353669"/>
            <a:ext cx="3417983" cy="723696"/>
          </a:xfrm>
          <a:prstGeom prst="rightArrow">
            <a:avLst>
              <a:gd name="adj1" fmla="val 308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Riflessione</a:t>
            </a:r>
          </a:p>
        </p:txBody>
      </p:sp>
      <p:sp>
        <p:nvSpPr>
          <p:cNvPr id="25" name="!!Preparazione 24">
            <a:extLst>
              <a:ext uri="{FF2B5EF4-FFF2-40B4-BE49-F238E27FC236}">
                <a16:creationId xmlns:a16="http://schemas.microsoft.com/office/drawing/2014/main" id="{D93BFA33-AFA0-F774-BF2C-02D1C353C669}"/>
              </a:ext>
            </a:extLst>
          </p:cNvPr>
          <p:cNvSpPr/>
          <p:nvPr/>
        </p:nvSpPr>
        <p:spPr>
          <a:xfrm>
            <a:off x="1087097" y="3661235"/>
            <a:ext cx="1150070" cy="103244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!!Preparazione 20">
            <a:extLst>
              <a:ext uri="{FF2B5EF4-FFF2-40B4-BE49-F238E27FC236}">
                <a16:creationId xmlns:a16="http://schemas.microsoft.com/office/drawing/2014/main" id="{A73C67F2-900E-97E8-C2BE-D224FFAA4AAD}"/>
              </a:ext>
            </a:extLst>
          </p:cNvPr>
          <p:cNvSpPr/>
          <p:nvPr/>
        </p:nvSpPr>
        <p:spPr>
          <a:xfrm>
            <a:off x="1087097" y="2430264"/>
            <a:ext cx="1150070" cy="1032448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!!Rettangolo 27">
            <a:extLst>
              <a:ext uri="{FF2B5EF4-FFF2-40B4-BE49-F238E27FC236}">
                <a16:creationId xmlns:a16="http://schemas.microsoft.com/office/drawing/2014/main" id="{7AEF596B-6D0F-2456-A375-8612FC58CA4C}"/>
              </a:ext>
            </a:extLst>
          </p:cNvPr>
          <p:cNvSpPr/>
          <p:nvPr/>
        </p:nvSpPr>
        <p:spPr>
          <a:xfrm>
            <a:off x="6901332" y="2430264"/>
            <a:ext cx="1150070" cy="1032448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!!Rettangolo 28">
            <a:extLst>
              <a:ext uri="{FF2B5EF4-FFF2-40B4-BE49-F238E27FC236}">
                <a16:creationId xmlns:a16="http://schemas.microsoft.com/office/drawing/2014/main" id="{D8F7B776-1D2E-E1FA-0BCE-1A191AFA8602}"/>
              </a:ext>
            </a:extLst>
          </p:cNvPr>
          <p:cNvSpPr/>
          <p:nvPr/>
        </p:nvSpPr>
        <p:spPr>
          <a:xfrm>
            <a:off x="7002759" y="3661235"/>
            <a:ext cx="1048643" cy="1032448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9672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!!Rettangolo 29">
            <a:extLst>
              <a:ext uri="{FF2B5EF4-FFF2-40B4-BE49-F238E27FC236}">
                <a16:creationId xmlns:a16="http://schemas.microsoft.com/office/drawing/2014/main" id="{D3D98400-C51A-1B7B-51C7-A537AED4049C}"/>
              </a:ext>
            </a:extLst>
          </p:cNvPr>
          <p:cNvSpPr>
            <a:spLocks/>
          </p:cNvSpPr>
          <p:nvPr/>
        </p:nvSpPr>
        <p:spPr>
          <a:xfrm>
            <a:off x="6901332" y="1199293"/>
            <a:ext cx="1150070" cy="1032448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!!Rettangolo 30">
            <a:extLst>
              <a:ext uri="{FF2B5EF4-FFF2-40B4-BE49-F238E27FC236}">
                <a16:creationId xmlns:a16="http://schemas.microsoft.com/office/drawing/2014/main" id="{9C6C7318-08CF-7911-0CBD-B571ABFF1914}"/>
              </a:ext>
            </a:extLst>
          </p:cNvPr>
          <p:cNvSpPr/>
          <p:nvPr/>
        </p:nvSpPr>
        <p:spPr>
          <a:xfrm>
            <a:off x="6901332" y="3661235"/>
            <a:ext cx="101427" cy="1032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EFFEAF59-5E02-CD6F-8688-9B17BD3FC6E3}"/>
              </a:ext>
            </a:extLst>
          </p:cNvPr>
          <p:cNvSpPr/>
          <p:nvPr/>
        </p:nvSpPr>
        <p:spPr>
          <a:xfrm>
            <a:off x="2843872" y="2584640"/>
            <a:ext cx="3417983" cy="723696"/>
          </a:xfrm>
          <a:prstGeom prst="rightArrow">
            <a:avLst>
              <a:gd name="adj1" fmla="val 308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Rotazione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32F32269-F152-DCC3-9346-A4F161DF50B5}"/>
              </a:ext>
            </a:extLst>
          </p:cNvPr>
          <p:cNvSpPr/>
          <p:nvPr/>
        </p:nvSpPr>
        <p:spPr>
          <a:xfrm>
            <a:off x="2843871" y="3780979"/>
            <a:ext cx="3417983" cy="723696"/>
          </a:xfrm>
          <a:prstGeom prst="rightArrow">
            <a:avLst>
              <a:gd name="adj1" fmla="val 3084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Traslazione</a:t>
            </a:r>
          </a:p>
        </p:txBody>
      </p:sp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392E7334-BE78-363F-ED10-D144E46694F5}"/>
              </a:ext>
            </a:extLst>
          </p:cNvPr>
          <p:cNvSpPr/>
          <p:nvPr/>
        </p:nvSpPr>
        <p:spPr>
          <a:xfrm>
            <a:off x="489462" y="318080"/>
            <a:ext cx="4082537" cy="503819"/>
          </a:xfrm>
          <a:custGeom>
            <a:avLst/>
            <a:gdLst>
              <a:gd name="connsiteX0" fmla="*/ 0 w 4082537"/>
              <a:gd name="connsiteY0" fmla="*/ 0 h 503819"/>
              <a:gd name="connsiteX1" fmla="*/ 4082537 w 4082537"/>
              <a:gd name="connsiteY1" fmla="*/ 0 h 503819"/>
              <a:gd name="connsiteX2" fmla="*/ 4082537 w 4082537"/>
              <a:gd name="connsiteY2" fmla="*/ 503819 h 503819"/>
              <a:gd name="connsiteX3" fmla="*/ 0 w 4082537"/>
              <a:gd name="connsiteY3" fmla="*/ 503819 h 503819"/>
              <a:gd name="connsiteX4" fmla="*/ 0 w 4082537"/>
              <a:gd name="connsiteY4" fmla="*/ 0 h 50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537" h="503819">
                <a:moveTo>
                  <a:pt x="0" y="0"/>
                </a:moveTo>
                <a:lnTo>
                  <a:pt x="4082537" y="0"/>
                </a:lnTo>
                <a:lnTo>
                  <a:pt x="4082537" y="503819"/>
                </a:lnTo>
                <a:lnTo>
                  <a:pt x="0" y="503819"/>
                </a:lnTo>
                <a:lnTo>
                  <a:pt x="0" y="0"/>
                </a:lnTo>
                <a:close/>
              </a:path>
            </a:pathLst>
          </a:custGeom>
          <a:solidFill>
            <a:srgbClr val="5DC87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060" tIns="68580" rIns="68580" bIns="68580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700" kern="1200" dirty="0"/>
              <a:t>Marble cake</a:t>
            </a:r>
          </a:p>
        </p:txBody>
      </p:sp>
      <p:sp>
        <p:nvSpPr>
          <p:cNvPr id="3" name="!!Ovale 25" descr="Lente di ingrandimento con riempimento a tinta unita">
            <a:extLst>
              <a:ext uri="{FF2B5EF4-FFF2-40B4-BE49-F238E27FC236}">
                <a16:creationId xmlns:a16="http://schemas.microsoft.com/office/drawing/2014/main" id="{D3177134-EF51-1C5C-25CD-AE251492E3B1}"/>
              </a:ext>
            </a:extLst>
          </p:cNvPr>
          <p:cNvSpPr/>
          <p:nvPr/>
        </p:nvSpPr>
        <p:spPr>
          <a:xfrm>
            <a:off x="174575" y="255103"/>
            <a:ext cx="629774" cy="629774"/>
          </a:xfrm>
          <a:prstGeom prst="ellipse">
            <a:avLst/>
          </a:prstGeom>
          <a:ln>
            <a:solidFill>
              <a:srgbClr val="5DC87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4" name="Elemento grafico 3" descr="Fetta di torta contorno">
            <a:extLst>
              <a:ext uri="{FF2B5EF4-FFF2-40B4-BE49-F238E27FC236}">
                <a16:creationId xmlns:a16="http://schemas.microsoft.com/office/drawing/2014/main" id="{B5950344-A3EA-41DE-F924-D870A20A16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7322" y="363515"/>
            <a:ext cx="432000" cy="432000"/>
          </a:xfrm>
          <a:prstGeom prst="rect">
            <a:avLst/>
          </a:prstGeom>
        </p:spPr>
      </p:pic>
      <p:sp>
        <p:nvSpPr>
          <p:cNvPr id="6" name="!!Ovale 23">
            <a:extLst>
              <a:ext uri="{FF2B5EF4-FFF2-40B4-BE49-F238E27FC236}">
                <a16:creationId xmlns:a16="http://schemas.microsoft.com/office/drawing/2014/main" id="{E1E5577C-80E4-757D-87C9-B9A59F94AA29}"/>
              </a:ext>
            </a:extLst>
          </p:cNvPr>
          <p:cNvSpPr/>
          <p:nvPr/>
        </p:nvSpPr>
        <p:spPr>
          <a:xfrm>
            <a:off x="5553940" y="364162"/>
            <a:ext cx="432000" cy="432000"/>
          </a:xfrm>
          <a:prstGeom prst="ellipse">
            <a:avLst/>
          </a:prstGeom>
          <a:ln>
            <a:solidFill>
              <a:srgbClr val="80DC52"/>
            </a:solidFill>
          </a:ln>
        </p:spPr>
        <p:style>
          <a:lnRef idx="2">
            <a:schemeClr val="accent5">
              <a:hueOff val="-4333678"/>
              <a:satOff val="0"/>
              <a:lumOff val="18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!!Ovale 26">
            <a:extLst>
              <a:ext uri="{FF2B5EF4-FFF2-40B4-BE49-F238E27FC236}">
                <a16:creationId xmlns:a16="http://schemas.microsoft.com/office/drawing/2014/main" id="{61B81317-BB4C-2D39-3C63-44D2090450D1}"/>
              </a:ext>
            </a:extLst>
          </p:cNvPr>
          <p:cNvSpPr/>
          <p:nvPr/>
        </p:nvSpPr>
        <p:spPr>
          <a:xfrm>
            <a:off x="6657582" y="358625"/>
            <a:ext cx="432000" cy="432000"/>
          </a:xfrm>
          <a:prstGeom prst="ellipse">
            <a:avLst/>
          </a:prstGeom>
          <a:ln>
            <a:solidFill>
              <a:srgbClr val="DCED58"/>
            </a:solidFill>
          </a:ln>
        </p:spPr>
        <p:style>
          <a:lnRef idx="2">
            <a:schemeClr val="accent5">
              <a:hueOff val="-5778237"/>
              <a:satOff val="0"/>
              <a:lumOff val="24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7" name="!!Ovale 277">
            <a:extLst>
              <a:ext uri="{FF2B5EF4-FFF2-40B4-BE49-F238E27FC236}">
                <a16:creationId xmlns:a16="http://schemas.microsoft.com/office/drawing/2014/main" id="{5DA658D7-9305-DCD7-B5A1-0E23DE15DD01}"/>
              </a:ext>
            </a:extLst>
          </p:cNvPr>
          <p:cNvSpPr/>
          <p:nvPr/>
        </p:nvSpPr>
        <p:spPr>
          <a:xfrm>
            <a:off x="7785693" y="362792"/>
            <a:ext cx="432000" cy="432000"/>
          </a:xfrm>
          <a:prstGeom prst="ellipse">
            <a:avLst/>
          </a:prstGeom>
          <a:ln>
            <a:solidFill>
              <a:srgbClr val="FFAB40"/>
            </a:solidFill>
          </a:ln>
        </p:spPr>
        <p:style>
          <a:lnRef idx="2">
            <a:schemeClr val="accent5">
              <a:hueOff val="-7222796"/>
              <a:satOff val="0"/>
              <a:lumOff val="3000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8" name="Elemento grafico 17" descr="Labirinto contorno">
            <a:extLst>
              <a:ext uri="{FF2B5EF4-FFF2-40B4-BE49-F238E27FC236}">
                <a16:creationId xmlns:a16="http://schemas.microsoft.com/office/drawing/2014/main" id="{C5FF8CB3-2C40-FDA3-05D0-6A2DAA6CBA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595278" y="405911"/>
            <a:ext cx="360000" cy="360000"/>
          </a:xfrm>
          <a:prstGeom prst="rect">
            <a:avLst/>
          </a:prstGeom>
        </p:spPr>
      </p:pic>
      <p:pic>
        <p:nvPicPr>
          <p:cNvPr id="19" name="Elemento grafico 18" descr="Tavolozza contorno">
            <a:extLst>
              <a:ext uri="{FF2B5EF4-FFF2-40B4-BE49-F238E27FC236}">
                <a16:creationId xmlns:a16="http://schemas.microsoft.com/office/drawing/2014/main" id="{19C12657-7545-05F8-66D8-AD3712B0F4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693506" y="393978"/>
            <a:ext cx="360000" cy="360000"/>
          </a:xfrm>
          <a:prstGeom prst="rect">
            <a:avLst/>
          </a:prstGeom>
        </p:spPr>
      </p:pic>
      <p:pic>
        <p:nvPicPr>
          <p:cNvPr id="20" name="Elemento grafico 19" descr="Valutazione 3 stella contorno">
            <a:extLst>
              <a:ext uri="{FF2B5EF4-FFF2-40B4-BE49-F238E27FC236}">
                <a16:creationId xmlns:a16="http://schemas.microsoft.com/office/drawing/2014/main" id="{5F0D2FAF-430B-8727-BBD6-74E029D153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27899" y="39814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67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1064</Words>
  <Application>Microsoft Office PowerPoint</Application>
  <PresentationFormat>Presentazione su schermo (16:9)</PresentationFormat>
  <Paragraphs>228</Paragraphs>
  <Slides>33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Frutiger-Roman</vt:lpstr>
      <vt:lpstr>Roboto</vt:lpstr>
      <vt:lpstr>Simple Light</vt:lpstr>
      <vt:lpstr>Classificazione dataset FoodX-251</vt:lpstr>
      <vt:lpstr>Indice</vt:lpstr>
      <vt:lpstr>Pulizia del training 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Addestramento rete e classificazione del test 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Pulizia e classificazione del degraded test set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Category search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Appendice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Visual</dc:title>
  <cp:lastModifiedBy>Elia Gaviraghi</cp:lastModifiedBy>
  <cp:revision>113</cp:revision>
  <dcterms:modified xsi:type="dcterms:W3CDTF">2024-01-16T01:24:16Z</dcterms:modified>
</cp:coreProperties>
</file>