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4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4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79CB7-CC80-44D5-BFD4-B5F945161365}" type="datetimeFigureOut">
              <a:rPr lang="LID4096" smtClean="0"/>
              <a:t>03/11/2024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4CEFC-8072-44DC-A98C-83E38B132DF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369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6933BEE-9900-4A69-BCE0-F11194D26DC8}" type="datetime1">
              <a:rPr lang="LID4096" smtClean="0"/>
              <a:t>03/11/2024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06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4818-27E5-4E3C-9733-7FAB6EED5148}" type="datetime1">
              <a:rPr lang="LID4096" smtClean="0"/>
              <a:t>03/11/2024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614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1A05-565C-4660-8777-45BACC1D5524}" type="datetime1">
              <a:rPr lang="LID4096" smtClean="0"/>
              <a:t>03/11/2024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895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11E1-0DBD-4C51-95F5-1DC7458719BB}" type="datetime1">
              <a:rPr lang="LID4096" smtClean="0"/>
              <a:t>03/11/2024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40587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18D7-5096-4657-82BA-951B4677DE55}" type="datetime1">
              <a:rPr lang="LID4096" smtClean="0"/>
              <a:t>03/11/2024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3931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A675-1486-4F2F-9035-2A051B389BB2}" type="datetime1">
              <a:rPr lang="LID4096" smtClean="0"/>
              <a:t>03/11/2024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4713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95A6-6ABC-4AB4-924D-93D132CB4C28}" type="datetime1">
              <a:rPr lang="LID4096" smtClean="0"/>
              <a:t>03/11/2024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4831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90F6533-E8BF-452A-998D-B12400A690CD}" type="datetime1">
              <a:rPr lang="LID4096" smtClean="0"/>
              <a:t>03/11/2024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7824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BD9821F-BAFC-43E5-9692-A8060781A370}" type="datetime1">
              <a:rPr lang="LID4096" smtClean="0"/>
              <a:t>03/11/2024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124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45FC-EFAA-41FB-950D-093A9D3F694F}" type="datetime1">
              <a:rPr lang="LID4096" smtClean="0"/>
              <a:t>03/11/2024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284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4C62-FC2C-4975-A4DE-7893FC995648}" type="datetime1">
              <a:rPr lang="LID4096" smtClean="0"/>
              <a:t>03/11/2024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634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201B-CBA4-4714-8ECE-C5C6D8439953}" type="datetime1">
              <a:rPr lang="LID4096" smtClean="0"/>
              <a:t>03/11/2024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179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501B-2268-46A7-96C7-12DE59926506}" type="datetime1">
              <a:rPr lang="LID4096" smtClean="0"/>
              <a:t>03/11/2024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561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8727-DA71-47EA-8F76-BC07F8CB119E}" type="datetime1">
              <a:rPr lang="LID4096" smtClean="0"/>
              <a:t>03/11/2024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230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250F-8518-4ED4-BF6A-DEFA6A1E66C4}" type="datetime1">
              <a:rPr lang="LID4096" smtClean="0"/>
              <a:t>03/11/2024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491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B3FB-44C3-4E0A-8DBA-1F3414298F9C}" type="datetime1">
              <a:rPr lang="LID4096" smtClean="0"/>
              <a:t>03/11/2024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735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6E5C-DCF2-4B59-B1E1-2E003DDFA5A6}" type="datetime1">
              <a:rPr lang="LID4096" smtClean="0"/>
              <a:t>03/11/2024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742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C400027-443C-484F-89AE-22FD06061052}" type="datetime1">
              <a:rPr lang="LID4096" smtClean="0"/>
              <a:t>03/11/2024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851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Gavision97/Information-Retrieval---Wikipedia-Search-Engine-Projec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433AF-4FB7-9FBA-0221-2BA10407C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964" y="1451387"/>
            <a:ext cx="8825658" cy="3344787"/>
          </a:xfrm>
        </p:spPr>
        <p:txBody>
          <a:bodyPr/>
          <a:lstStyle/>
          <a:p>
            <a:pPr algn="ctr"/>
            <a:r>
              <a:rPr lang="en-GB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Information-Retrieval Wikipedia Search Engine Project</a:t>
            </a:r>
            <a:br>
              <a:rPr lang="en-GB" dirty="0"/>
            </a:b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55422F-78B6-4967-11B9-FDE814B5BC2B}"/>
              </a:ext>
            </a:extLst>
          </p:cNvPr>
          <p:cNvSpPr txBox="1"/>
          <p:nvPr/>
        </p:nvSpPr>
        <p:spPr>
          <a:xfrm>
            <a:off x="690465" y="5337110"/>
            <a:ext cx="288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Victor Gavrilenko &amp; Ilay Cohen</a:t>
            </a:r>
            <a:endParaRPr lang="en-IL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 descr="A close-up of a puzzle&#10;&#10;Description automatically generated">
            <a:extLst>
              <a:ext uri="{FF2B5EF4-FFF2-40B4-BE49-F238E27FC236}">
                <a16:creationId xmlns:a16="http://schemas.microsoft.com/office/drawing/2014/main" id="{930A7857-1B1F-47F9-94C1-19925F440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091" y="3803045"/>
            <a:ext cx="3167316" cy="237243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193726-1782-AEC7-0B61-B410EBDE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374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77B5-30D6-8D5E-2FB1-219AE7C8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103" y="944170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Preprocessing:</a:t>
            </a:r>
            <a:endParaRPr lang="en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D1F86-199F-2099-8FD9-FC225D7F276B}"/>
              </a:ext>
            </a:extLst>
          </p:cNvPr>
          <p:cNvSpPr/>
          <p:nvPr/>
        </p:nvSpPr>
        <p:spPr>
          <a:xfrm>
            <a:off x="1737263" y="2479904"/>
            <a:ext cx="1288025" cy="38463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Corpus</a:t>
            </a:r>
            <a:endParaRPr lang="en-IL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8C5421D-E343-F3A4-8BC8-89243364E5BF}"/>
              </a:ext>
            </a:extLst>
          </p:cNvPr>
          <p:cNvSpPr/>
          <p:nvPr/>
        </p:nvSpPr>
        <p:spPr>
          <a:xfrm>
            <a:off x="3234814" y="2663225"/>
            <a:ext cx="2510750" cy="63058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  <a:endParaRPr lang="en-IL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418741-CB5C-8D79-0AD1-708719A09B51}"/>
              </a:ext>
            </a:extLst>
          </p:cNvPr>
          <p:cNvSpPr/>
          <p:nvPr/>
        </p:nvSpPr>
        <p:spPr>
          <a:xfrm>
            <a:off x="3275127" y="3796907"/>
            <a:ext cx="2333218" cy="6305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 Body</a:t>
            </a:r>
            <a:endParaRPr lang="en-IL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FEAD9E0-576B-CB19-F82B-81DECBDA1DD4}"/>
              </a:ext>
            </a:extLst>
          </p:cNvPr>
          <p:cNvSpPr/>
          <p:nvPr/>
        </p:nvSpPr>
        <p:spPr>
          <a:xfrm>
            <a:off x="3275127" y="4846573"/>
            <a:ext cx="2360846" cy="6447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Anchor Text</a:t>
            </a:r>
            <a:endParaRPr lang="en-IL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D702F6-60DC-4767-6B93-331F47CA6139}"/>
              </a:ext>
            </a:extLst>
          </p:cNvPr>
          <p:cNvSpPr/>
          <p:nvPr/>
        </p:nvSpPr>
        <p:spPr>
          <a:xfrm>
            <a:off x="5745564" y="2613881"/>
            <a:ext cx="1288025" cy="840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Tokenize</a:t>
            </a:r>
            <a:r>
              <a:rPr lang="en-US" dirty="0"/>
              <a:t>, </a:t>
            </a:r>
            <a:r>
              <a:rPr lang="en-US" sz="1200" dirty="0" err="1"/>
              <a:t>Stopwords</a:t>
            </a:r>
            <a:r>
              <a:rPr lang="en-US" sz="1200" dirty="0"/>
              <a:t> &amp; Stem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AF7A80-1B7B-8EDD-623C-1429CE927196}"/>
              </a:ext>
            </a:extLst>
          </p:cNvPr>
          <p:cNvSpPr/>
          <p:nvPr/>
        </p:nvSpPr>
        <p:spPr>
          <a:xfrm>
            <a:off x="5796285" y="3746448"/>
            <a:ext cx="1288025" cy="840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Tokenize</a:t>
            </a:r>
            <a:r>
              <a:rPr lang="en-US" dirty="0"/>
              <a:t>, </a:t>
            </a:r>
            <a:r>
              <a:rPr lang="en-US" sz="1200" dirty="0" err="1"/>
              <a:t>Stopwords</a:t>
            </a:r>
            <a:r>
              <a:rPr lang="en-US" sz="1200" dirty="0"/>
              <a:t> &amp; Stem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BF2FBB-E403-9318-208B-2310819B37AC}"/>
              </a:ext>
            </a:extLst>
          </p:cNvPr>
          <p:cNvSpPr/>
          <p:nvPr/>
        </p:nvSpPr>
        <p:spPr>
          <a:xfrm>
            <a:off x="5817410" y="4846573"/>
            <a:ext cx="1288025" cy="840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 Rank Dictionary</a:t>
            </a:r>
            <a:endParaRPr lang="en-IL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8DB086A-E0A3-5AD5-4E99-CF49E0EC31B0}"/>
              </a:ext>
            </a:extLst>
          </p:cNvPr>
          <p:cNvSpPr/>
          <p:nvPr/>
        </p:nvSpPr>
        <p:spPr>
          <a:xfrm>
            <a:off x="7272250" y="4087925"/>
            <a:ext cx="1144203" cy="34535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A320F-63DA-3BBE-5777-1ABFA762FC79}"/>
              </a:ext>
            </a:extLst>
          </p:cNvPr>
          <p:cNvSpPr/>
          <p:nvPr/>
        </p:nvSpPr>
        <p:spPr>
          <a:xfrm>
            <a:off x="8573729" y="2504577"/>
            <a:ext cx="1828703" cy="1292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Inverted Index, Title length Dictionary and Doc id to Title Dictionary</a:t>
            </a:r>
            <a:endParaRPr lang="en-IL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7DD638-915F-FBE1-6521-278DEE970B22}"/>
              </a:ext>
            </a:extLst>
          </p:cNvPr>
          <p:cNvSpPr/>
          <p:nvPr/>
        </p:nvSpPr>
        <p:spPr>
          <a:xfrm>
            <a:off x="8573729" y="3956626"/>
            <a:ext cx="1845568" cy="1192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Inverted Index, Doc L2 Norm Dictionary and Body Length Dictionary</a:t>
            </a:r>
            <a:endParaRPr lang="en-IL" sz="12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40073FB-D0DA-CC9D-65BE-292A6F8418DD}"/>
              </a:ext>
            </a:extLst>
          </p:cNvPr>
          <p:cNvSpPr/>
          <p:nvPr/>
        </p:nvSpPr>
        <p:spPr>
          <a:xfrm>
            <a:off x="7377711" y="2855657"/>
            <a:ext cx="1058798" cy="34535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16ADB6E-CD3E-01D2-DC55-A189BA2CDC08}"/>
              </a:ext>
            </a:extLst>
          </p:cNvPr>
          <p:cNvSpPr/>
          <p:nvPr/>
        </p:nvSpPr>
        <p:spPr>
          <a:xfrm>
            <a:off x="3275127" y="5796209"/>
            <a:ext cx="5298602" cy="32592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8ED5FF-F27A-D89A-3353-6B74476AB98C}"/>
              </a:ext>
            </a:extLst>
          </p:cNvPr>
          <p:cNvSpPr/>
          <p:nvPr/>
        </p:nvSpPr>
        <p:spPr>
          <a:xfrm>
            <a:off x="8663863" y="5493364"/>
            <a:ext cx="1288025" cy="840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 View Dictionary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F02E7F-4658-38C0-D24D-B5A26028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3165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2FC6-05B5-AD6F-73DA-874CB0ED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11" y="955007"/>
            <a:ext cx="9687217" cy="7069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</a:t>
            </a:r>
            <a:r>
              <a:rPr lang="en-US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Arial" panose="020B0604020202020204" pitchFamily="34" charset="0"/>
              </a:rPr>
              <a:t>Experiment – Cosine Similarity &amp; Page Rank</a:t>
            </a:r>
            <a:endParaRPr lang="en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5A64-ED52-3FE2-06B1-9913EE9B0F84}"/>
              </a:ext>
            </a:extLst>
          </p:cNvPr>
          <p:cNvSpPr/>
          <p:nvPr/>
        </p:nvSpPr>
        <p:spPr>
          <a:xfrm>
            <a:off x="5455299" y="2369196"/>
            <a:ext cx="1399592" cy="905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 Cosine Similarity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89D5CD-AFF5-6C17-FA43-AB25777A06EE}"/>
              </a:ext>
            </a:extLst>
          </p:cNvPr>
          <p:cNvSpPr/>
          <p:nvPr/>
        </p:nvSpPr>
        <p:spPr>
          <a:xfrm>
            <a:off x="3023120" y="2821731"/>
            <a:ext cx="1464906" cy="992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Tokenize, </a:t>
            </a:r>
            <a:r>
              <a:rPr lang="en-US" sz="1400" dirty="0" err="1"/>
              <a:t>Stopwords</a:t>
            </a:r>
            <a:r>
              <a:rPr lang="en-US" sz="1400" dirty="0"/>
              <a:t> &amp; Stem</a:t>
            </a:r>
            <a:endParaRPr lang="en-IL" sz="1400" dirty="0"/>
          </a:p>
          <a:p>
            <a:pPr algn="ctr"/>
            <a:endParaRPr lang="en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D66B3D-CB94-7312-DC4D-EED0B095C2DA}"/>
              </a:ext>
            </a:extLst>
          </p:cNvPr>
          <p:cNvCxnSpPr/>
          <p:nvPr/>
        </p:nvCxnSpPr>
        <p:spPr>
          <a:xfrm>
            <a:off x="2006082" y="3170853"/>
            <a:ext cx="839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228D930-0EBF-CFC2-2BF2-FFA919A598DF}"/>
              </a:ext>
            </a:extLst>
          </p:cNvPr>
          <p:cNvSpPr/>
          <p:nvPr/>
        </p:nvSpPr>
        <p:spPr>
          <a:xfrm>
            <a:off x="301203" y="2790630"/>
            <a:ext cx="1464906" cy="992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FC126A-409D-A47A-7F8D-74D8200108C2}"/>
              </a:ext>
            </a:extLst>
          </p:cNvPr>
          <p:cNvSpPr/>
          <p:nvPr/>
        </p:nvSpPr>
        <p:spPr>
          <a:xfrm>
            <a:off x="5455299" y="3429000"/>
            <a:ext cx="1399592" cy="905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 TF + PageRank</a:t>
            </a:r>
            <a:endParaRPr lang="en-I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4CEB45-14C0-0314-D2D9-1FFC6924C403}"/>
              </a:ext>
            </a:extLst>
          </p:cNvPr>
          <p:cNvCxnSpPr>
            <a:cxnSpLocks/>
          </p:cNvCxnSpPr>
          <p:nvPr/>
        </p:nvCxnSpPr>
        <p:spPr>
          <a:xfrm flipV="1">
            <a:off x="4665309" y="2690326"/>
            <a:ext cx="726231" cy="33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F8AAF6-5645-8E55-3159-6ADE807DC687}"/>
              </a:ext>
            </a:extLst>
          </p:cNvPr>
          <p:cNvCxnSpPr>
            <a:cxnSpLocks/>
          </p:cNvCxnSpPr>
          <p:nvPr/>
        </p:nvCxnSpPr>
        <p:spPr>
          <a:xfrm>
            <a:off x="4665309" y="3429000"/>
            <a:ext cx="726231" cy="40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EBDFA9-2E7D-939F-F7D6-0F001B3E11E5}"/>
              </a:ext>
            </a:extLst>
          </p:cNvPr>
          <p:cNvCxnSpPr/>
          <p:nvPr/>
        </p:nvCxnSpPr>
        <p:spPr>
          <a:xfrm>
            <a:off x="6918650" y="2690326"/>
            <a:ext cx="785326" cy="48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6E3BAE-1513-07F7-5FEC-DE661C135034}"/>
              </a:ext>
            </a:extLst>
          </p:cNvPr>
          <p:cNvCxnSpPr/>
          <p:nvPr/>
        </p:nvCxnSpPr>
        <p:spPr>
          <a:xfrm flipV="1">
            <a:off x="6918650" y="3429000"/>
            <a:ext cx="785326" cy="40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C06E14D-D481-FD19-C666-2E50182E487E}"/>
              </a:ext>
            </a:extLst>
          </p:cNvPr>
          <p:cNvSpPr/>
          <p:nvPr/>
        </p:nvSpPr>
        <p:spPr>
          <a:xfrm>
            <a:off x="7781731" y="2626566"/>
            <a:ext cx="2118049" cy="1215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Merge Results:</a:t>
            </a:r>
          </a:p>
          <a:p>
            <a:pPr algn="ctr"/>
            <a:r>
              <a:rPr lang="en-US" dirty="0"/>
              <a:t>Title Weight: 0.7</a:t>
            </a:r>
          </a:p>
          <a:p>
            <a:pPr algn="ctr"/>
            <a:r>
              <a:rPr lang="en-US" dirty="0"/>
              <a:t>Body Weight: 0.3</a:t>
            </a:r>
            <a:endParaRPr lang="en-IL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A928D6-273D-CC16-A432-596D3758242F}"/>
              </a:ext>
            </a:extLst>
          </p:cNvPr>
          <p:cNvCxnSpPr/>
          <p:nvPr/>
        </p:nvCxnSpPr>
        <p:spPr>
          <a:xfrm>
            <a:off x="10039739" y="3212841"/>
            <a:ext cx="606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4D44FB2-20E6-F29F-460C-D96B5CBEAF53}"/>
              </a:ext>
            </a:extLst>
          </p:cNvPr>
          <p:cNvSpPr/>
          <p:nvPr/>
        </p:nvSpPr>
        <p:spPr>
          <a:xfrm>
            <a:off x="10704061" y="2369196"/>
            <a:ext cx="1231640" cy="1506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Best N Results</a:t>
            </a:r>
            <a:endParaRPr lang="en-IL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1A8744D-98A5-E42A-2057-299B5653D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245" y="3944603"/>
            <a:ext cx="5053921" cy="290372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1FC8471-B06A-8AC2-ABC5-4637F040CB68}"/>
                  </a:ext>
                </a:extLst>
              </p:cNvPr>
              <p:cNvSpPr/>
              <p:nvPr/>
            </p:nvSpPr>
            <p:spPr>
              <a:xfrm>
                <a:off x="4675949" y="5596613"/>
                <a:ext cx="2242702" cy="82194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i="1" kern="10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𝑇𝑖𝑚𝑒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𝑀𝑒𝑎𝑛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: 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3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1653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𝑠𝑒𝑐</m:t>
                      </m:r>
                    </m:oMath>
                  </m:oMathPara>
                </a14:m>
                <a:endParaRPr lang="he-IL" sz="1200" i="1" kern="10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𝑄𝑢𝑎𝑙𝑖𝑡𝑦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𝑀𝑒𝑎𝑛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: 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2952</m:t>
                      </m:r>
                    </m:oMath>
                  </m:oMathPara>
                </a14:m>
                <a:endParaRPr lang="en-IL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IL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1FC8471-B06A-8AC2-ABC5-4637F040C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49" y="5596613"/>
                <a:ext cx="2242702" cy="82194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224E8D-E362-EB5C-86B9-BA8B331288CB}"/>
                  </a:ext>
                </a:extLst>
              </p:cNvPr>
              <p:cNvSpPr txBox="1"/>
              <p:nvPr/>
            </p:nvSpPr>
            <p:spPr>
              <a:xfrm>
                <a:off x="69834" y="5564601"/>
                <a:ext cx="3872495" cy="99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  <a:tabLst>
                    <a:tab pos="85344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kern="1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𝐶𝑜𝑠𝑖𝑛𝑒𝑆𝑖𝑚</m:t>
                      </m:r>
                      <m:d>
                        <m:dPr>
                          <m:ctrlPr>
                            <a:rPr lang="en-IL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L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IL" sz="1050" i="1" kern="1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L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</m:d>
                            </m:e>
                          </m:d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L" sz="1050" i="1" kern="1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L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𝑃𝑎𝑔𝑒𝑅𝑎𝑛𝑘</m:t>
                      </m:r>
                      <m:d>
                        <m:dPr>
                          <m:ctrlPr>
                            <a:rPr lang="en-IL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IL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((</m:t>
                      </m:r>
                      <m:f>
                        <m:fPr>
                          <m:ctrlPr>
                            <a:rPr lang="en-IL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𝑃𝑅</m:t>
                          </m:r>
                          <m:d>
                            <m:dPr>
                              <m:ctrlPr>
                                <a:rPr lang="en-IL" sz="1050" i="1" kern="1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L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IL" sz="1050" i="1" kern="1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L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+…+</m:t>
                      </m:r>
                      <m:f>
                        <m:fPr>
                          <m:ctrlPr>
                            <a:rPr lang="en-IL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𝑃𝑅</m:t>
                          </m:r>
                          <m:d>
                            <m:dPr>
                              <m:ctrlPr>
                                <a:rPr lang="en-IL" sz="1050" i="1" kern="1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L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IL" sz="1050" i="1" kern="1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L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IL" sz="1050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224E8D-E362-EB5C-86B9-BA8B33128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4" y="5564601"/>
                <a:ext cx="3872495" cy="998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5F8E85-93B6-1227-7A89-B91BDA70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07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C45EBE6-0080-71A1-F004-90ABDD52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11" y="955007"/>
            <a:ext cx="9687217" cy="7069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</a:t>
            </a:r>
            <a:r>
              <a:rPr lang="en-US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Arial" panose="020B0604020202020204" pitchFamily="34" charset="0"/>
              </a:rPr>
              <a:t>Experiment – BM25 with Page Rank </a:t>
            </a:r>
            <a:br>
              <a:rPr lang="en-US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Arial" panose="020B0604020202020204" pitchFamily="34" charset="0"/>
              </a:rPr>
            </a:br>
            <a:r>
              <a:rPr lang="en-US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Arial" panose="020B0604020202020204" pitchFamily="34" charset="0"/>
              </a:rPr>
              <a:t>&amp; Page Views</a:t>
            </a:r>
            <a:endParaRPr lang="en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20136A-4E2F-114B-E517-A1634F17391E}"/>
              </a:ext>
            </a:extLst>
          </p:cNvPr>
          <p:cNvSpPr/>
          <p:nvPr/>
        </p:nvSpPr>
        <p:spPr>
          <a:xfrm>
            <a:off x="5455299" y="2369196"/>
            <a:ext cx="1399592" cy="905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Body MB25 with k1=1.75 &amp; b=0.65 </a:t>
            </a:r>
            <a:endParaRPr lang="en-IL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BDBAC2-D746-4910-7833-33E97E15EC8D}"/>
              </a:ext>
            </a:extLst>
          </p:cNvPr>
          <p:cNvSpPr/>
          <p:nvPr/>
        </p:nvSpPr>
        <p:spPr>
          <a:xfrm>
            <a:off x="2779749" y="2916608"/>
            <a:ext cx="1464906" cy="992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Tokenize, </a:t>
            </a:r>
            <a:r>
              <a:rPr lang="en-US" sz="1400" dirty="0" err="1"/>
              <a:t>Stopwords</a:t>
            </a:r>
            <a:r>
              <a:rPr lang="en-US" sz="1400" dirty="0"/>
              <a:t> &amp; Stem</a:t>
            </a:r>
            <a:endParaRPr lang="en-IL" sz="1400" dirty="0"/>
          </a:p>
          <a:p>
            <a:pPr algn="ctr"/>
            <a:endParaRPr lang="en-IL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490032-22E3-A9A8-2FA4-2D2FEEB337A4}"/>
              </a:ext>
            </a:extLst>
          </p:cNvPr>
          <p:cNvCxnSpPr/>
          <p:nvPr/>
        </p:nvCxnSpPr>
        <p:spPr>
          <a:xfrm>
            <a:off x="1810139" y="3317808"/>
            <a:ext cx="839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734EECA-4C53-E881-AB9F-074A7C0DFF48}"/>
              </a:ext>
            </a:extLst>
          </p:cNvPr>
          <p:cNvSpPr/>
          <p:nvPr/>
        </p:nvSpPr>
        <p:spPr>
          <a:xfrm>
            <a:off x="211495" y="2907261"/>
            <a:ext cx="1464906" cy="992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  <a:endParaRPr lang="en-IL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11AFAE-2492-19E3-470D-EC5AE99CCA19}"/>
              </a:ext>
            </a:extLst>
          </p:cNvPr>
          <p:cNvSpPr/>
          <p:nvPr/>
        </p:nvSpPr>
        <p:spPr>
          <a:xfrm>
            <a:off x="5455299" y="3429000"/>
            <a:ext cx="1399592" cy="905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Title BM25 with   k1 =2.2 &amp; b=0.85</a:t>
            </a:r>
            <a:endParaRPr lang="en-IL" sz="11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3BCDB1-7A47-E949-057C-6307472D5468}"/>
              </a:ext>
            </a:extLst>
          </p:cNvPr>
          <p:cNvCxnSpPr>
            <a:cxnSpLocks/>
          </p:cNvCxnSpPr>
          <p:nvPr/>
        </p:nvCxnSpPr>
        <p:spPr>
          <a:xfrm>
            <a:off x="6918650" y="2690326"/>
            <a:ext cx="785326" cy="3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017B71-3914-D977-EA22-B6C60632C484}"/>
              </a:ext>
            </a:extLst>
          </p:cNvPr>
          <p:cNvCxnSpPr/>
          <p:nvPr/>
        </p:nvCxnSpPr>
        <p:spPr>
          <a:xfrm flipV="1">
            <a:off x="6918650" y="3429000"/>
            <a:ext cx="785326" cy="40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E4F3FAD-B6AD-0B62-EACF-7EDA6CE2F187}"/>
                  </a:ext>
                </a:extLst>
              </p:cNvPr>
              <p:cNvSpPr/>
              <p:nvPr/>
            </p:nvSpPr>
            <p:spPr>
              <a:xfrm>
                <a:off x="7767735" y="2456690"/>
                <a:ext cx="2402632" cy="12157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Merge BM25 </a:t>
                </a:r>
                <a:r>
                  <a:rPr lang="fr-FR" sz="1200" dirty="0" err="1"/>
                  <a:t>results</a:t>
                </a:r>
                <a:r>
                  <a:rPr lang="fr-FR" sz="1200" dirty="0"/>
                  <a:t> for questions and non-question +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L" sz="12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L" sz="12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IL" sz="12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𝑃𝑎𝑔𝑒𝑅𝑎𝑛𝑘</m:t>
                            </m:r>
                          </m:e>
                        </m:d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IL" sz="12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L" sz="12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𝑃𝑎𝑔𝑒𝑉𝑖𝑒𝑤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IL" sz="12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E4F3FAD-B6AD-0B62-EACF-7EDA6CE2F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735" y="2456690"/>
                <a:ext cx="2402632" cy="1215700"/>
              </a:xfrm>
              <a:prstGeom prst="rect">
                <a:avLst/>
              </a:prstGeom>
              <a:blipFill>
                <a:blip r:embed="rId2"/>
                <a:stretch>
                  <a:fillRect l="-2267" r="-20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1C1317-33B1-B47A-3A37-39E34471BE77}"/>
              </a:ext>
            </a:extLst>
          </p:cNvPr>
          <p:cNvCxnSpPr>
            <a:cxnSpLocks/>
          </p:cNvCxnSpPr>
          <p:nvPr/>
        </p:nvCxnSpPr>
        <p:spPr>
          <a:xfrm>
            <a:off x="10347649" y="3064540"/>
            <a:ext cx="298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E5757D8-9861-3040-200D-9F7E184A68CD}"/>
              </a:ext>
            </a:extLst>
          </p:cNvPr>
          <p:cNvSpPr/>
          <p:nvPr/>
        </p:nvSpPr>
        <p:spPr>
          <a:xfrm>
            <a:off x="10748865" y="2369196"/>
            <a:ext cx="1231640" cy="1401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Best N Results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2C63BF6-2BC3-5C3A-76DC-EB730C3A9535}"/>
                  </a:ext>
                </a:extLst>
              </p:cNvPr>
              <p:cNvSpPr txBox="1"/>
              <p:nvPr/>
            </p:nvSpPr>
            <p:spPr>
              <a:xfrm>
                <a:off x="69834" y="5770815"/>
                <a:ext cx="4541867" cy="973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  <a:tabLst>
                    <a:tab pos="85344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𝐵𝑀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25</m:t>
                      </m:r>
                      <m:d>
                        <m:dPr>
                          <m:ctrlPr>
                            <a:rPr lang="en-IL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L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eqArr>
                            <m:eqArrPr>
                              <m:ctrlPr>
                                <a:rPr lang="en-IL" sz="11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𝐼𝐷𝐹</m:t>
                              </m:r>
                              <m:d>
                                <m:dPr>
                                  <m:ctrlPr>
                                    <a:rPr lang="en-IL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L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IL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IL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L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ctrlPr>
                                        <a:rPr lang="en-IL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L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IL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L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IL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L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d>
                                        <m:dPr>
                                          <m:ctrlPr>
                                            <a:rPr lang="en-IL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d>
                                            <m:dPr>
                                              <m:ctrlPr>
                                                <a:rPr lang="en-IL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IL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IL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𝐷</m:t>
                                                      </m:r>
                                                    </m:e>
                                                  </m:d>
                                                </m:num>
                                                <m:den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𝑎𝑣𝑔𝑑𝑙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en-IL" sz="1100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2C63BF6-2BC3-5C3A-76DC-EB730C3A9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4" y="5770815"/>
                <a:ext cx="4541867" cy="973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F54559-5919-8967-A1A7-B0A31AAAAD24}"/>
              </a:ext>
            </a:extLst>
          </p:cNvPr>
          <p:cNvCxnSpPr>
            <a:cxnSpLocks/>
          </p:cNvCxnSpPr>
          <p:nvPr/>
        </p:nvCxnSpPr>
        <p:spPr>
          <a:xfrm flipV="1">
            <a:off x="4328627" y="2715418"/>
            <a:ext cx="908177" cy="34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8E02AA-8CE6-072F-57C1-4913D9E92367}"/>
              </a:ext>
            </a:extLst>
          </p:cNvPr>
          <p:cNvCxnSpPr>
            <a:cxnSpLocks/>
          </p:cNvCxnSpPr>
          <p:nvPr/>
        </p:nvCxnSpPr>
        <p:spPr>
          <a:xfrm>
            <a:off x="4328627" y="3492369"/>
            <a:ext cx="1010040" cy="23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F1694AD7-4130-C2DE-485E-93D0B056B1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983" y="3793460"/>
            <a:ext cx="4788183" cy="303600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522D863-E5E8-3C86-3368-614DEDDF1CE7}"/>
                  </a:ext>
                </a:extLst>
              </p:cNvPr>
              <p:cNvSpPr/>
              <p:nvPr/>
            </p:nvSpPr>
            <p:spPr>
              <a:xfrm>
                <a:off x="4974649" y="5560479"/>
                <a:ext cx="2242702" cy="82194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i="1" kern="10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𝑇𝑖𝑚𝑒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𝑀𝑒𝑎𝑛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: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8968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𝑠𝑒𝑐</m:t>
                      </m:r>
                    </m:oMath>
                  </m:oMathPara>
                </a14:m>
                <a:endParaRPr lang="en-US" sz="1200" i="1" kern="1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𝑄𝑢𝑎𝑙𝑖𝑡𝑦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𝑀𝑒𝑎𝑛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: 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4205</m:t>
                      </m:r>
                    </m:oMath>
                  </m:oMathPara>
                </a14:m>
                <a:endParaRPr lang="en-IL" sz="1200" kern="100" dirty="0"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IL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522D863-E5E8-3C86-3368-614DEDDF1C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649" y="5560479"/>
                <a:ext cx="2242702" cy="82194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768E5-E664-3F47-C4C9-C378B6B2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389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5A0C-15CE-C050-955C-70B9CC70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Understanding Poor Results:</a:t>
            </a:r>
            <a:endParaRPr lang="LID4096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FB32FA-7E7C-D4DB-006B-717736319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 r="7" b="8618"/>
          <a:stretch/>
        </p:blipFill>
        <p:spPr bwMode="auto">
          <a:xfrm>
            <a:off x="9063953" y="2775951"/>
            <a:ext cx="2090649" cy="145197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AE47D76-F08A-CFB0-39CF-7881E53973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8" r="7" b="8349"/>
          <a:stretch/>
        </p:blipFill>
        <p:spPr bwMode="auto">
          <a:xfrm>
            <a:off x="6695604" y="4391137"/>
            <a:ext cx="2090649" cy="145197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3A9AA62-C2F7-0693-85F9-21FCCD481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9" r="7" b="7"/>
          <a:stretch/>
        </p:blipFill>
        <p:spPr bwMode="auto">
          <a:xfrm>
            <a:off x="6695605" y="2775951"/>
            <a:ext cx="2090649" cy="145197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53F90F3-52EC-2D1B-22F7-B475A700D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5" r="14163" b="6"/>
          <a:stretch/>
        </p:blipFill>
        <p:spPr bwMode="auto">
          <a:xfrm>
            <a:off x="8958708" y="4391137"/>
            <a:ext cx="2195894" cy="145197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0D5D721-40A7-A27F-819F-DF2A1BC1F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1" t="1296" r="1852" b="5141"/>
          <a:stretch/>
        </p:blipFill>
        <p:spPr bwMode="auto">
          <a:xfrm>
            <a:off x="893773" y="2433816"/>
            <a:ext cx="3911982" cy="31969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50FD50-8E13-78D0-0D8C-3912EC2D24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" t="1996" r="6" b="5689"/>
          <a:stretch/>
        </p:blipFill>
        <p:spPr bwMode="auto">
          <a:xfrm>
            <a:off x="893773" y="2433816"/>
            <a:ext cx="4020213" cy="31969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CE206B7-D82A-63B5-6160-DD45E80D5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78" r="8" b="4895"/>
          <a:stretch/>
        </p:blipFill>
        <p:spPr bwMode="auto">
          <a:xfrm>
            <a:off x="863308" y="2433817"/>
            <a:ext cx="4120368" cy="3243684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528F3993-5C18-4910-C42F-7F1646573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" t="4" r="1434"/>
          <a:stretch/>
        </p:blipFill>
        <p:spPr bwMode="auto">
          <a:xfrm>
            <a:off x="80095" y="2433815"/>
            <a:ext cx="6427414" cy="3292865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425E50-56AF-25E9-0ACD-F2625FDFE8B1}"/>
              </a:ext>
            </a:extLst>
          </p:cNvPr>
          <p:cNvSpPr txBox="1"/>
          <p:nvPr/>
        </p:nvSpPr>
        <p:spPr>
          <a:xfrm>
            <a:off x="309249" y="5843114"/>
            <a:ext cx="5786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Courier New" panose="02070309020205020404" pitchFamily="49" charset="0"/>
              </a:rPr>
              <a:t>['state', 'unit', '</a:t>
            </a:r>
            <a:r>
              <a:rPr lang="en-US" b="1" i="0" dirty="0" err="1">
                <a:effectLst/>
                <a:latin typeface="Courier New" panose="02070309020205020404" pitchFamily="49" charset="0"/>
              </a:rPr>
              <a:t>consid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', 'father'] ['element', 'chemic', '</a:t>
            </a:r>
            <a:r>
              <a:rPr lang="en-US" b="1" i="0" dirty="0" err="1">
                <a:effectLst/>
                <a:latin typeface="Courier New" panose="02070309020205020404" pitchFamily="49" charset="0"/>
              </a:rPr>
              <a:t>characterist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'] </a:t>
            </a:r>
            <a:br>
              <a:rPr lang="en-US" b="1" dirty="0"/>
            </a:br>
            <a:endParaRPr lang="LID4096" b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315B25E-4ABD-2F92-870B-6D8A05D1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990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93</TotalTime>
  <Words>209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-apple-system</vt:lpstr>
      <vt:lpstr>Aptos</vt:lpstr>
      <vt:lpstr>Arial</vt:lpstr>
      <vt:lpstr>Cambria Math</vt:lpstr>
      <vt:lpstr>Century Gothic</vt:lpstr>
      <vt:lpstr>Courier New</vt:lpstr>
      <vt:lpstr>Wingdings 3</vt:lpstr>
      <vt:lpstr>Ion Boardroom</vt:lpstr>
      <vt:lpstr>Information-Retrieval Wikipedia Search Engine Project </vt:lpstr>
      <vt:lpstr>Preprocessing:</vt:lpstr>
      <vt:lpstr>First Experiment – Cosine Similarity &amp; Page Rank</vt:lpstr>
      <vt:lpstr>Second Experiment – BM25 with Page Rank  &amp; Page Views</vt:lpstr>
      <vt:lpstr>Understanding Poor Results: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Information-Retrieval Wikipedia Search Engine Project</dc:title>
  <dc:creator>Victor Gavrilenko</dc:creator>
  <cp:lastModifiedBy>ilay cohen</cp:lastModifiedBy>
  <cp:revision>6</cp:revision>
  <dcterms:created xsi:type="dcterms:W3CDTF">2024-03-11T15:03:58Z</dcterms:created>
  <dcterms:modified xsi:type="dcterms:W3CDTF">2024-03-11T16:50:22Z</dcterms:modified>
</cp:coreProperties>
</file>