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248" autoAdjust="0"/>
  </p:normalViewPr>
  <p:slideViewPr>
    <p:cSldViewPr snapToGrid="0">
      <p:cViewPr varScale="1">
        <p:scale>
          <a:sx n="61" d="100"/>
          <a:sy n="61" d="100"/>
        </p:scale>
        <p:origin x="14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7T09:20:13.02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38,'139'-2,"148"5,-175 13,12 1,-5-14,-1-4,143-21,-142 11,166 7,-195 5,-36 2,67 11,25 3,70-16,-124-3,165 18,-120-2,209-6,-310-5,0 0,-1 2,61 17,47 7,-25-20,144-9,-115-2,-85-1,66-12,56-2,304 16,-223 2,-238-3,0-1,0-2,0 0,-1-2,43-17,30-7,-28 12,0 4,0 2,122-5,902 21,-1053-1,76 13,-72-7,56 2,-32-9,-41-2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7T09:20:50.09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0 109,'15'7,"0"-1,0 0,0-2,0 0,1 0,30 2,101-4,-94-3,37 1,312-16,23-10,4 28,-149 1,-125-2,173-3,-174-14,37-1,142 15,-231 3,-82-3,0 0,-1-1,0-1,1 0,25-11,39-9,-32 16,105-5,56 16,-70 0,436-3,-536 2,56 10,1 1,563-3,-392-13,2413 3,-2622 4,1 2,72 17,56 7,383-21,-352-11,1215 1,-1410 3,-1 1,0 1,1 2,48 16,-47-13,1-1,0-1,51 5,119-12,-129-1,-35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7T09:21:31.33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0 197,'787'0,"-528"-18,-39 1,603 14,-422 5,-203 0,214-5,-335-4,0-4,77-22,-85 17,0 2,121-7,-141 23,76 11,-11 1,514-7,-367-9,1840 2,-2001 3,141 23,-92 10,-113-24,2-3,-1-1,61 6,-32-12,-1-3,0-3,1-3,88-20,-113 17,149-45,-158 45,0 0,1 2,0 2,1 1,34-1,173 7,-110 2,-73-1,-18-1,65-5,-100 3,0 0,0 0,0 0,0-1,-1 0,1 0,-1 0,1 0,-1-1,0 1,0-1,0 0,4-4,11-16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5T09:13:53.3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2177 59,'-1'-2,"1"0,-1 0,1 0,-1 0,1 0,-1 0,0 0,0 0,0 1,0-1,0 0,-1 1,1-1,0 0,-1 1,1 0,-1-1,0 1,1 0,-1 0,0 0,0 0,1 0,-1 0,0 1,-3-2,-7-1,1-1,-1 2,-15-2,-28 0,-1 3,-94 11,42-2,-373-1,348-8,90 3,-65 12,-12 1,-131-10,237-4,0 1,1 0,-1 1,1 0,0 1,0 0,-15 8,11-5,-1 0,1-1,-25 4,-20-4,-120-3,156-3,20-1,1 1,-1 0,1 1,-1-1,0 1,1 0,-1 1,1-1,-10 5,-7 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5T09:16:47.16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1,'0'3,"1"0,-1 0,1 0,-1 0,1 0,0 0,0 0,1 0,-1 0,0 0,1-1,0 1,0-1,0 1,0-1,0 1,0-1,0 0,6 3,4 3,0 0,1-1,16 6,6 4,-18-7,0-1,1 0,1-2,-1 0,1 0,0-2,1-1,-1 0,40 2,-46-6,23 2,1-2,0-1,0-2,59-12,-73 11,0 1,1 1,-1 1,0 1,1 1,-1 1,30 6,57 4,175-11,-150-2,-115 3,0 0,0 2,0 0,-1 1,1 1,-1 1,26 13,-19-8,1-2,52 14,-18-16,1-3,0-2,68-6,-32 0,-47 0,-2-3,78-18,-4 1,-80 16,1 1,0 3,1 1,-1 3,0 1,50 10,-34-2,118 6,64-18,-100 0,1296 2,-1406-2,-2-2,1 0,0-2,38-13,-36 9,2 1,-1 2,38-3,262 9,-156 4,-115-1,115 17,-77-8,-1-5,122-7,-91-1,-8 1,-93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09:49:41.4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0,'7'1,"1"1,0-1,0 1,-1 1,1-1,-1 1,0 1,0-1,0 1,0 1,-1-1,12 11,-10-8,0-1,1 0,0 0,0-1,1 0,18 6,43 0,-55-10,0 1,0 1,23 7,-5 2,0-2,0 0,1-3,50 6,296-10,-199-6,-154 2,-1-1,1-1,48-13,77-32,-139 43,17-4,1 2,-1 1,1 2,0 1,39 1,-24 1,64-10,-35 0,105-2,79 15,-88 0,-133-2,-5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09:49:44.0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71,'18'1,"-1"1,0 0,0 2,0 0,18 7,23 5,40 6,0-4,170 7,386-24,-298-4,-294 1,69-13,30-1,-134 13,1-1,-1-2,53-17,-52 14,0 1,0 2,55-7,-65 12,0-1,0 0,-1-2,1 0,-1-1,0-1,0 0,22-13,-6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09:50:01.916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6666 1,'-892'17,"356"-3,-1261-8,1002-9,-1806 3,2557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6FA24-7EDD-44B6-B2ED-97DCF1071C98}" type="datetimeFigureOut">
              <a:rPr lang="en-IL" smtClean="0"/>
              <a:t>15/06/2025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3E0D9-5400-4D9B-AB0A-E6B83D748F2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6937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3E0D9-5400-4D9B-AB0A-E6B83D748F25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390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הסברים:</a:t>
            </a:r>
          </a:p>
          <a:p>
            <a:pPr algn="r" rtl="1"/>
            <a:r>
              <a:rPr lang="he-IL" dirty="0"/>
              <a:t>1. </a:t>
            </a:r>
            <a:r>
              <a:rPr lang="en-GB" dirty="0"/>
              <a:t>“Air Pollution Interactions with Weather and Climate Extremes”</a:t>
            </a:r>
            <a:r>
              <a:rPr lang="he-IL" dirty="0"/>
              <a:t> – </a:t>
            </a:r>
          </a:p>
          <a:p>
            <a:pPr algn="r" rtl="1"/>
            <a:r>
              <a:rPr lang="he-IL" dirty="0"/>
              <a:t>2. 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3E0D9-5400-4D9B-AB0A-E6B83D748F2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2910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3E0D9-5400-4D9B-AB0A-E6B83D748F2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1304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3E0D9-5400-4D9B-AB0A-E6B83D748F25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75062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3E0D9-5400-4D9B-AB0A-E6B83D748F25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28145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3E0D9-5400-4D9B-AB0A-E6B83D748F25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212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3E0D9-5400-4D9B-AB0A-E6B83D748F25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862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3E0D9-5400-4D9B-AB0A-E6B83D748F2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334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3E0D9-5400-4D9B-AB0A-E6B83D748F25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142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444479B-705B-4489-957E-7E8A228BDFA0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6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915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9457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27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362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764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317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7B66AD-7C08-490A-ADA4-B47E10FB2407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2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5B95027-4255-49E7-9841-CD21BCC99996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1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8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7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5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9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8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9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1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DA38F49-B3E2-4BF0-BEC7-C30D34ABBB8D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0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customXml" Target="../ink/ink7.xml"/><Relationship Id="rId3" Type="http://schemas.openxmlformats.org/officeDocument/2006/relationships/customXml" Target="../ink/ink1.xml"/><Relationship Id="rId21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image" Target="../media/image11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19" Type="http://schemas.openxmlformats.org/officeDocument/2006/relationships/image" Target="../media/image19.png"/><Relationship Id="rId9" Type="http://schemas.openxmlformats.org/officeDocument/2006/relationships/image" Target="../media/image14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L"/>
            </a:p>
          </p:txBody>
        </p:sp>
      </p:grp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E38BAA6A-EC87-4A6B-6091-1F72200946C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37514" r="9090" b="14704"/>
          <a:stretch>
            <a:fillRect/>
          </a:stretch>
        </p:blipFill>
        <p:spPr>
          <a:xfrm>
            <a:off x="474133" y="474133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13876A-DC22-5B94-07D3-32EF59EA4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270" y="1607061"/>
            <a:ext cx="8827245" cy="2677648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Pollutants and Climate: Predictive </a:t>
            </a:r>
            <a:r>
              <a:rPr lang="en-GB" dirty="0" err="1"/>
              <a:t>Modeling</a:t>
            </a:r>
            <a:r>
              <a:rPr lang="en-GB" dirty="0"/>
              <a:t> in NYC</a:t>
            </a:r>
            <a:endParaRPr lang="en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70325-1BA0-26C0-B10D-803ABE867991}"/>
              </a:ext>
            </a:extLst>
          </p:cNvPr>
          <p:cNvSpPr txBox="1"/>
          <p:nvPr/>
        </p:nvSpPr>
        <p:spPr>
          <a:xfrm>
            <a:off x="710207" y="5417637"/>
            <a:ext cx="6125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By: Victor Gavrilenko, Ilay Cohen, Shay Harush, Lidor Mashiach</a:t>
            </a:r>
            <a:endParaRPr lang="en-I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410211-201D-A942-E6CF-FAD1B10A2B0B}"/>
              </a:ext>
            </a:extLst>
          </p:cNvPr>
          <p:cNvSpPr txBox="1"/>
          <p:nvPr/>
        </p:nvSpPr>
        <p:spPr>
          <a:xfrm>
            <a:off x="10525994" y="318238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1</a:t>
            </a:r>
            <a:endParaRPr lang="en-I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99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FDF8-3432-E2E4-3F19-C90F27AA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&amp; Analysis</a:t>
            </a:r>
            <a:br>
              <a:rPr lang="en-GB" dirty="0"/>
            </a:br>
            <a:r>
              <a:rPr lang="en-GB" sz="2800" dirty="0"/>
              <a:t>Regression Metrics for Model Evaluation</a:t>
            </a:r>
            <a:endParaRPr lang="en-IL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45D41-3389-8460-82F0-685F0CD6B2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981" y="2487865"/>
                <a:ext cx="11394038" cy="321147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GB" sz="1400" dirty="0"/>
              </a:p>
              <a:p>
                <a:r>
                  <a:rPr lang="en-GB" sz="1400" dirty="0"/>
                  <a:t>  </a:t>
                </a:r>
                <a:r>
                  <a:rPr lang="en-GB" sz="1600" b="1" dirty="0"/>
                  <a:t>MAE</a:t>
                </a:r>
                <a:r>
                  <a:rPr lang="en-GB" sz="1600" dirty="0"/>
                  <a:t> - Measures average absolute prediction error (↓ better) -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GB" sz="1600" dirty="0"/>
              </a:p>
              <a:p>
                <a:r>
                  <a:rPr lang="en-GB" sz="1600" dirty="0"/>
                  <a:t>  </a:t>
                </a:r>
                <a:r>
                  <a:rPr lang="en-GB" sz="1600" b="1" dirty="0"/>
                  <a:t>R²</a:t>
                </a:r>
                <a:r>
                  <a:rPr lang="en-GB" sz="1600" dirty="0"/>
                  <a:t> - Proportion of variance explained by the model (↑ better)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sz="16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GB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GB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endParaRPr lang="en-GB" sz="1600" dirty="0"/>
              </a:p>
              <a:p>
                <a:r>
                  <a:rPr lang="en-GB" sz="1600" b="1" dirty="0"/>
                  <a:t>MAPE</a:t>
                </a:r>
                <a:r>
                  <a:rPr lang="en-GB" sz="1600" dirty="0"/>
                  <a:t> - Mean absolute percentage error, normalized by target magnitude (↓ better)-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𝐴𝑃𝐸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GB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num>
                          <m:den>
                            <m:func>
                              <m:func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16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𝜀</m:t>
                                    </m:r>
                                    <m:r>
                                      <a:rPr lang="en-GB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 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GB" sz="1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GB" sz="1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den>
                        </m:f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GB" sz="1600" dirty="0"/>
              </a:p>
              <a:p>
                <a:r>
                  <a:rPr lang="en-GB" sz="1600" dirty="0"/>
                  <a:t>These metrics provide a balanced view of accuracy and variance explanation.</a:t>
                </a:r>
              </a:p>
              <a:p>
                <a:r>
                  <a:rPr lang="en-GB" sz="1600" dirty="0"/>
                  <a:t>All models were evaluated over </a:t>
                </a:r>
                <a:r>
                  <a:rPr lang="en-GB" sz="1600" b="1" dirty="0"/>
                  <a:t>10 randomized runs </a:t>
                </a:r>
                <a:r>
                  <a:rPr lang="en-GB" sz="1600" dirty="0"/>
                  <a:t>to ensure robustness and statistical reliability. We then calculated the</a:t>
                </a:r>
                <a:r>
                  <a:rPr lang="en-GB" sz="1600" b="1" dirty="0"/>
                  <a:t> mean, variance, and standard deviation </a:t>
                </a:r>
                <a:r>
                  <a:rPr lang="en-GB" sz="1600" dirty="0"/>
                  <a:t>of each metric.</a:t>
                </a:r>
                <a:endParaRPr lang="en-IL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45D41-3389-8460-82F0-685F0CD6B2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981" y="2487865"/>
                <a:ext cx="11394038" cy="3211477"/>
              </a:xfrm>
              <a:blipFill>
                <a:blip r:embed="rId3"/>
                <a:stretch>
                  <a:fillRect l="-5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6EBF910-A516-999B-FCCE-3D44C8C1B6F0}"/>
              </a:ext>
            </a:extLst>
          </p:cNvPr>
          <p:cNvSpPr txBox="1"/>
          <p:nvPr/>
        </p:nvSpPr>
        <p:spPr>
          <a:xfrm>
            <a:off x="10409129" y="318238"/>
            <a:ext cx="802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10</a:t>
            </a:r>
            <a:endParaRPr lang="en-I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31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B453-F155-6E8D-7C6A-BD7B9D57C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54" y="838200"/>
            <a:ext cx="8761413" cy="706964"/>
          </a:xfrm>
        </p:spPr>
        <p:txBody>
          <a:bodyPr/>
          <a:lstStyle/>
          <a:p>
            <a:pPr algn="ctr"/>
            <a:r>
              <a:rPr lang="en-GB" sz="4000" dirty="0"/>
              <a:t>Results &amp; Analysis (cont.)</a:t>
            </a:r>
            <a:br>
              <a:rPr lang="en-GB" sz="4000" dirty="0"/>
            </a:br>
            <a:r>
              <a:rPr lang="en-GB" sz="2800" dirty="0"/>
              <a:t>VISL vs. Baseline Models</a:t>
            </a:r>
            <a:endParaRPr lang="en-IL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ACC230C-D97E-5C5C-BB9E-545686A07707}"/>
                  </a:ext>
                </a:extLst>
              </p14:cNvPr>
              <p14:cNvContentPartPr/>
              <p14:nvPr/>
            </p14:nvContentPartPr>
            <p14:xfrm>
              <a:off x="363205" y="4758574"/>
              <a:ext cx="2604240" cy="64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ACC230C-D97E-5C5C-BB9E-545686A077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565" y="4650934"/>
                <a:ext cx="27118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9DA3042-0920-9018-1921-936B2874A597}"/>
                  </a:ext>
                </a:extLst>
              </p14:cNvPr>
              <p14:cNvContentPartPr/>
              <p14:nvPr/>
            </p14:nvContentPartPr>
            <p14:xfrm>
              <a:off x="375805" y="3843454"/>
              <a:ext cx="4245120" cy="65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9DA3042-0920-9018-1921-936B2874A5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1805" y="3735454"/>
                <a:ext cx="435276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6772666-F34D-DAFB-6ABA-189005042890}"/>
                  </a:ext>
                </a:extLst>
              </p14:cNvPr>
              <p14:cNvContentPartPr/>
              <p14:nvPr/>
            </p14:nvContentPartPr>
            <p14:xfrm>
              <a:off x="338005" y="2998174"/>
              <a:ext cx="3331440" cy="727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6772666-F34D-DAFB-6ABA-1890050428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4005" y="2890534"/>
                <a:ext cx="343908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AB534D-498E-3683-41F4-F5FA3ADF8D7A}"/>
                  </a:ext>
                </a:extLst>
              </p:cNvPr>
              <p:cNvSpPr txBox="1"/>
              <p:nvPr/>
            </p:nvSpPr>
            <p:spPr>
              <a:xfrm>
                <a:off x="2003725" y="2317724"/>
                <a:ext cx="68767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𝒓𝒂𝒏𝒅𝒐𝒎𝒊𝒛𝒆𝒅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𝒓𝒖𝒏𝒔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𝒔𝒕𝒂𝒕𝒊𝒔𝒕𝒊𝒄𝒔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→ (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𝒎𝒆𝒂𝒏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𝒔𝒕𝒅</m:t>
                      </m:r>
                      <m:r>
                        <a:rPr lang="en-GB" b="1" i="1" u="sng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b="1" u="sng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AB534D-498E-3683-41F4-F5FA3ADF8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725" y="2317724"/>
                <a:ext cx="6876789" cy="369332"/>
              </a:xfrm>
              <a:prstGeom prst="rect">
                <a:avLst/>
              </a:prstGeom>
              <a:blipFill>
                <a:blip r:embed="rId10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8E54797-2E2B-50FC-263A-52A67E704CB1}"/>
              </a:ext>
            </a:extLst>
          </p:cNvPr>
          <p:cNvSpPr txBox="1"/>
          <p:nvPr/>
        </p:nvSpPr>
        <p:spPr>
          <a:xfrm>
            <a:off x="10425785" y="380868"/>
            <a:ext cx="847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11</a:t>
            </a:r>
            <a:endParaRPr lang="en-IL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0E16E5C-90FD-A88F-DEC2-947E0F1312DA}"/>
                  </a:ext>
                </a:extLst>
              </p14:cNvPr>
              <p14:cNvContentPartPr/>
              <p14:nvPr/>
            </p14:nvContentPartPr>
            <p14:xfrm>
              <a:off x="4038948" y="4638694"/>
              <a:ext cx="784080" cy="56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0E16E5C-90FD-A88F-DEC2-947E0F1312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84948" y="4530694"/>
                <a:ext cx="8917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8D68AED-7726-382E-0B27-530B3781220B}"/>
                  </a:ext>
                </a:extLst>
              </p14:cNvPr>
              <p14:cNvContentPartPr/>
              <p14:nvPr/>
            </p14:nvContentPartPr>
            <p14:xfrm>
              <a:off x="325548" y="4621774"/>
              <a:ext cx="2406600" cy="103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8D68AED-7726-382E-0B27-530B3781220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1548" y="4514134"/>
                <a:ext cx="2514240" cy="31896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DB1E6D7-5571-77E0-882E-20EBF7FF4A3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5959" y="2797754"/>
            <a:ext cx="11483038" cy="24255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971CC2A-A53C-6D3C-83F4-95198233D02C}"/>
                  </a:ext>
                </a:extLst>
              </p14:cNvPr>
              <p14:cNvContentPartPr/>
              <p14:nvPr/>
            </p14:nvContentPartPr>
            <p14:xfrm>
              <a:off x="4233565" y="4634374"/>
              <a:ext cx="937800" cy="63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971CC2A-A53C-6D3C-83F4-95198233D0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79925" y="4526374"/>
                <a:ext cx="10454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E140201-B480-0BD6-6282-2C1E6AD47CD7}"/>
                  </a:ext>
                </a:extLst>
              </p14:cNvPr>
              <p14:cNvContentPartPr/>
              <p14:nvPr/>
            </p14:nvContentPartPr>
            <p14:xfrm>
              <a:off x="1553005" y="4934974"/>
              <a:ext cx="917640" cy="63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E140201-B480-0BD6-6282-2C1E6AD47C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99005" y="4827334"/>
                <a:ext cx="102528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880B34A-30A2-F3DE-5B37-289C2DDA838B}"/>
                  </a:ext>
                </a:extLst>
              </p14:cNvPr>
              <p14:cNvContentPartPr/>
              <p14:nvPr/>
            </p14:nvContentPartPr>
            <p14:xfrm>
              <a:off x="506125" y="4659574"/>
              <a:ext cx="2399760" cy="13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880B34A-30A2-F3DE-5B37-289C2DDA838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2485" y="4551934"/>
                <a:ext cx="2507400" cy="2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41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pic>
        <p:nvPicPr>
          <p:cNvPr id="12" name="Content Placeholder 11" descr="A graph with different colored rectangles&#10;&#10;AI-generated content may be incorrect.">
            <a:extLst>
              <a:ext uri="{FF2B5EF4-FFF2-40B4-BE49-F238E27FC236}">
                <a16:creationId xmlns:a16="http://schemas.microsoft.com/office/drawing/2014/main" id="{5C322EDC-E681-2AE6-85F9-1EC96763D8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9" y="0"/>
            <a:ext cx="11761938" cy="6664271"/>
          </a:xfrm>
        </p:spPr>
      </p:pic>
    </p:spTree>
    <p:extLst>
      <p:ext uri="{BB962C8B-B14F-4D97-AF65-F5344CB8AC3E}">
        <p14:creationId xmlns:p14="http://schemas.microsoft.com/office/powerpoint/2010/main" val="418748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942B-9A3A-F93F-E826-8024537C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Conclusions</a:t>
            </a:r>
            <a:endParaRPr lang="en-IL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788912C-2AFF-5E29-0AF7-C91B620E4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6614" y="2567835"/>
                <a:ext cx="10256186" cy="3769116"/>
              </a:xfrm>
            </p:spPr>
            <p:txBody>
              <a:bodyPr/>
              <a:lstStyle/>
              <a:p>
                <a:r>
                  <a:rPr lang="en-GB" b="1" dirty="0"/>
                  <a:t>Air pollution and temperature in NYC show significant correlation, especially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GB" b="1" dirty="0"/>
                  <a:t> and temperature.</a:t>
                </a:r>
              </a:p>
              <a:p>
                <a:r>
                  <a:rPr lang="en-GB" b="1" dirty="0"/>
                  <a:t>Pollution levels</a:t>
                </a:r>
                <a:r>
                  <a:rPr lang="en-GB" dirty="0"/>
                  <a:t>, notably CO and NO₂, </a:t>
                </a:r>
                <a:r>
                  <a:rPr lang="en-GB" b="1" dirty="0"/>
                  <a:t>dropped during the 2020 pandemic</a:t>
                </a:r>
                <a:r>
                  <a:rPr lang="en-GB" dirty="0"/>
                  <a:t>, highlighting the effect of reduced human activity.</a:t>
                </a:r>
              </a:p>
              <a:p>
                <a:r>
                  <a:rPr lang="en-GB" b="1" dirty="0"/>
                  <a:t>Machine learning models </a:t>
                </a:r>
                <a:r>
                  <a:rPr lang="en-GB" dirty="0"/>
                  <a:t>(Linear Regression, Random Forest, and VISL</a:t>
                </a:r>
                <a:r>
                  <a:rPr lang="en-GB" b="1" dirty="0"/>
                  <a:t>) provided initial predictive insights, supporting the hypothesis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Despite some success, </a:t>
                </a:r>
                <a:r>
                  <a:rPr lang="en-GB" b="1" dirty="0"/>
                  <a:t>predictive performance was modest</a:t>
                </a:r>
                <a:r>
                  <a:rPr lang="en-GB" dirty="0"/>
                  <a:t>, indicating the complexity of environmental dynamics.</a:t>
                </a:r>
                <a:endParaRPr lang="en-IL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7788912C-2AFF-5E29-0AF7-C91B620E4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6614" y="2567835"/>
                <a:ext cx="10256186" cy="3769116"/>
              </a:xfrm>
              <a:blipFill>
                <a:blip r:embed="rId3"/>
                <a:stretch>
                  <a:fillRect l="-119" t="-80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62D1D21-AC86-173C-4B8E-A54EA12EF01E}"/>
              </a:ext>
            </a:extLst>
          </p:cNvPr>
          <p:cNvSpPr txBox="1"/>
          <p:nvPr/>
        </p:nvSpPr>
        <p:spPr>
          <a:xfrm>
            <a:off x="10371551" y="318238"/>
            <a:ext cx="840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12</a:t>
            </a:r>
            <a:endParaRPr lang="en-I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75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E8C2-AEBC-38C8-5CF9-73C53EDC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Future Work</a:t>
            </a:r>
            <a:endParaRPr lang="en-IL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A5F6-04B6-4684-6DB7-6DCA8AD9E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063" y="2616026"/>
            <a:ext cx="8825659" cy="2770166"/>
          </a:xfrm>
        </p:spPr>
        <p:txBody>
          <a:bodyPr/>
          <a:lstStyle/>
          <a:p>
            <a:r>
              <a:rPr lang="en-GB" b="1" dirty="0"/>
              <a:t>Integrate external factors</a:t>
            </a:r>
            <a:r>
              <a:rPr lang="en-GB" dirty="0"/>
              <a:t> such as traffic density, mobility trends, or industrial activity to improve model inputs.</a:t>
            </a:r>
          </a:p>
          <a:p>
            <a:r>
              <a:rPr lang="en-GB" b="1" dirty="0"/>
              <a:t>Enhance VISL architecture</a:t>
            </a:r>
            <a:r>
              <a:rPr lang="en-GB" dirty="0"/>
              <a:t> using advanced deep learning or hybrid approaches (e.g., GNNs, Transformers).</a:t>
            </a:r>
          </a:p>
          <a:p>
            <a:r>
              <a:rPr lang="en-GB" dirty="0"/>
              <a:t>Apply </a:t>
            </a:r>
            <a:r>
              <a:rPr lang="en-GB" b="1" dirty="0"/>
              <a:t>causal inference techniques</a:t>
            </a:r>
            <a:r>
              <a:rPr lang="en-GB" dirty="0"/>
              <a:t> to move beyond correlation and uncover deeper cause-effect relationships.</a:t>
            </a:r>
          </a:p>
          <a:p>
            <a:r>
              <a:rPr lang="en-GB" dirty="0"/>
              <a:t>Expand analysis to cities for broader generalization and comparison.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7342C-66C3-3CB0-AE7A-AEEA26EE4019}"/>
              </a:ext>
            </a:extLst>
          </p:cNvPr>
          <p:cNvSpPr txBox="1"/>
          <p:nvPr/>
        </p:nvSpPr>
        <p:spPr>
          <a:xfrm>
            <a:off x="10346499" y="318238"/>
            <a:ext cx="865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13</a:t>
            </a:r>
            <a:endParaRPr lang="en-I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54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03FD-56BC-6415-1D6B-892EB8CA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</a:t>
            </a:r>
            <a:r>
              <a:rPr lang="en-GB" sz="40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Quastions</a:t>
            </a:r>
            <a:r>
              <a:rPr lang="en-GB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IL"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2DC4-72F6-5036-BB53-A4BD7E049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175463"/>
            <a:ext cx="8825659" cy="15050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8000" dirty="0"/>
              <a:t>Thank You !</a:t>
            </a:r>
            <a:endParaRPr lang="en-IL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462F8-1541-3D08-0062-8AA16D6B653D}"/>
              </a:ext>
            </a:extLst>
          </p:cNvPr>
          <p:cNvSpPr txBox="1"/>
          <p:nvPr/>
        </p:nvSpPr>
        <p:spPr>
          <a:xfrm>
            <a:off x="10384077" y="318238"/>
            <a:ext cx="827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14</a:t>
            </a:r>
            <a:endParaRPr lang="en-IL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444C6-FC08-E3ED-FB27-511C161F7F4C}"/>
              </a:ext>
            </a:extLst>
          </p:cNvPr>
          <p:cNvSpPr txBox="1"/>
          <p:nvPr/>
        </p:nvSpPr>
        <p:spPr>
          <a:xfrm>
            <a:off x="212941" y="6175332"/>
            <a:ext cx="8091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 is available at - https://github.com/Gavision97/VISL_Project.git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3478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75E7-5A17-4782-EA47-050E95F0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u="sng" dirty="0"/>
              <a:t>Introduction</a:t>
            </a:r>
            <a:endParaRPr lang="en-IL" sz="4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4AB0B-E4C2-B981-F954-718C2956A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0" y="2158181"/>
            <a:ext cx="10422194" cy="47686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L" sz="2300" b="1" dirty="0"/>
              <a:t>What We Asked:</a:t>
            </a:r>
            <a:br>
              <a:rPr lang="en-IL" sz="2300" dirty="0"/>
            </a:br>
            <a:r>
              <a:rPr lang="en-IL" sz="2300" dirty="0"/>
              <a:t>Can pollution levels help predict temperature trends?</a:t>
            </a:r>
          </a:p>
          <a:p>
            <a:pPr marL="0" indent="0">
              <a:buNone/>
            </a:pPr>
            <a:r>
              <a:rPr lang="en-IL" sz="2300" b="1" dirty="0"/>
              <a:t>Why It Matters:</a:t>
            </a:r>
            <a:br>
              <a:rPr lang="en-IL" sz="2300" dirty="0"/>
            </a:br>
            <a:r>
              <a:rPr lang="en-IL" sz="2300" dirty="0"/>
              <a:t>Climate change is one of today’s biggest challenges. The COVID-19 pandemic unexpectedly gave us a “natural experiment” with reduced urban activity and pollution.</a:t>
            </a:r>
          </a:p>
          <a:p>
            <a:pPr marL="0" indent="0">
              <a:buNone/>
            </a:pPr>
            <a:r>
              <a:rPr lang="en-IL" sz="2300" b="1" dirty="0"/>
              <a:t>Our Focus:</a:t>
            </a:r>
            <a:endParaRPr lang="en-IL" sz="2300" dirty="0"/>
          </a:p>
          <a:p>
            <a:pPr lvl="0"/>
            <a:r>
              <a:rPr lang="en-IL" sz="2300" b="1" dirty="0"/>
              <a:t>Where?</a:t>
            </a:r>
            <a:r>
              <a:rPr lang="en-IL" sz="2300" dirty="0"/>
              <a:t> New York City (Bronx &amp; Queens)</a:t>
            </a:r>
          </a:p>
          <a:p>
            <a:pPr lvl="0"/>
            <a:r>
              <a:rPr lang="en-IL" sz="2300" b="1" dirty="0"/>
              <a:t>When?</a:t>
            </a:r>
            <a:r>
              <a:rPr lang="en-IL" sz="2300" dirty="0"/>
              <a:t> 2016, 2018, 2020, 2021</a:t>
            </a:r>
          </a:p>
          <a:p>
            <a:pPr lvl="0"/>
            <a:r>
              <a:rPr lang="en-IL" sz="2300" b="1" dirty="0"/>
              <a:t>Why These Years?</a:t>
            </a:r>
            <a:r>
              <a:rPr lang="en-IL" sz="2300" dirty="0"/>
              <a:t> To capture pre- and during-pandemic patterns</a:t>
            </a:r>
          </a:p>
          <a:p>
            <a:r>
              <a:rPr lang="en-IL" sz="2300" b="1" dirty="0"/>
              <a:t>What We Did:</a:t>
            </a:r>
            <a:endParaRPr lang="en-IL" sz="2300" dirty="0"/>
          </a:p>
          <a:p>
            <a:pPr lvl="1"/>
            <a:r>
              <a:rPr lang="en-IL" sz="2300" dirty="0"/>
              <a:t>Gathered pollution &amp; weather data</a:t>
            </a:r>
          </a:p>
          <a:p>
            <a:pPr lvl="1"/>
            <a:r>
              <a:rPr lang="en-IL" sz="2300" dirty="0"/>
              <a:t>Cleaned and merged into ~2,900 records</a:t>
            </a:r>
          </a:p>
          <a:p>
            <a:pPr lvl="1"/>
            <a:r>
              <a:rPr lang="en-IL" sz="2300" dirty="0"/>
              <a:t>Discovered strong links: </a:t>
            </a:r>
            <a:r>
              <a:rPr lang="en-IL" sz="2300" b="1" dirty="0"/>
              <a:t>Ozone ↑ → Temperature ↑</a:t>
            </a:r>
            <a:endParaRPr lang="en-IL" sz="2300" dirty="0"/>
          </a:p>
          <a:p>
            <a:r>
              <a:rPr lang="en-IL" sz="2300" b="1" dirty="0"/>
              <a:t>What We Built:</a:t>
            </a:r>
            <a:br>
              <a:rPr lang="en-IL" sz="2300" dirty="0"/>
            </a:br>
            <a:r>
              <a:rPr lang="en-IL" sz="2300" dirty="0"/>
              <a:t>A neural network model (VISL) to predict temperature from pollutants</a:t>
            </a:r>
            <a:br>
              <a:rPr lang="en-IL" sz="2300" dirty="0"/>
            </a:br>
            <a:r>
              <a:rPr lang="en-GB" sz="2300"/>
              <a:t>-</a:t>
            </a:r>
            <a:r>
              <a:rPr lang="en-IL" sz="2300"/>
              <a:t> </a:t>
            </a:r>
            <a:r>
              <a:rPr lang="en-IL" sz="2300" dirty="0"/>
              <a:t>promising, but with room to grow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D701E-B369-2025-652E-11B6204F3BEA}"/>
              </a:ext>
            </a:extLst>
          </p:cNvPr>
          <p:cNvSpPr txBox="1"/>
          <p:nvPr/>
        </p:nvSpPr>
        <p:spPr>
          <a:xfrm>
            <a:off x="10525994" y="318238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2</a:t>
            </a:r>
            <a:endParaRPr lang="en-I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39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62A4-6036-21A1-D55F-8691FD8B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u="sng" dirty="0"/>
              <a:t>Related</a:t>
            </a:r>
            <a:r>
              <a:rPr lang="en-US" u="sng" dirty="0"/>
              <a:t> Work</a:t>
            </a:r>
            <a:endParaRPr lang="en-IL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50066-9347-AF98-3ADA-027192A3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06" y="2200377"/>
            <a:ext cx="8825659" cy="5006667"/>
          </a:xfrm>
        </p:spPr>
        <p:txBody>
          <a:bodyPr>
            <a:noAutofit/>
          </a:bodyPr>
          <a:lstStyle/>
          <a:p>
            <a:r>
              <a:rPr lang="en-IL" sz="1300" dirty="0"/>
              <a:t> </a:t>
            </a:r>
            <a:r>
              <a:rPr lang="en-IL" sz="1300" b="1" dirty="0"/>
              <a:t>He et al. (2024)</a:t>
            </a:r>
            <a:br>
              <a:rPr lang="en-IL" sz="1300" dirty="0"/>
            </a:br>
            <a:r>
              <a:rPr lang="en-IL" sz="1300" dirty="0"/>
              <a:t>Reviewed global interactions between pollutants and extreme weather events, emphasizing feedback loops.</a:t>
            </a:r>
            <a:br>
              <a:rPr lang="en-IL" sz="1300" dirty="0"/>
            </a:br>
            <a:r>
              <a:rPr lang="en-IL" sz="1300" dirty="0"/>
              <a:t>→ </a:t>
            </a:r>
            <a:r>
              <a:rPr lang="en-IL" sz="1300" i="1" dirty="0"/>
              <a:t>We focus locally on NYC with real-world data and add machine learning to predict outcomes.</a:t>
            </a:r>
            <a:endParaRPr lang="en-IL" sz="1300" dirty="0"/>
          </a:p>
          <a:p>
            <a:r>
              <a:rPr lang="en-IL" sz="1300" b="1" dirty="0"/>
              <a:t>Berman &amp; Ebisu (2020)</a:t>
            </a:r>
            <a:br>
              <a:rPr lang="en-IL" sz="1300" dirty="0"/>
            </a:br>
            <a:r>
              <a:rPr lang="en-IL" sz="1300" dirty="0" err="1"/>
              <a:t>Analyzed</a:t>
            </a:r>
            <a:r>
              <a:rPr lang="en-IL" sz="1300" dirty="0"/>
              <a:t> nationwide reductions in air pollutants during early COVID lockdowns.</a:t>
            </a:r>
            <a:br>
              <a:rPr lang="en-IL" sz="1300" dirty="0"/>
            </a:br>
            <a:r>
              <a:rPr lang="en-IL" sz="1300" dirty="0"/>
              <a:t>→ </a:t>
            </a:r>
            <a:r>
              <a:rPr lang="en-IL" sz="1300" i="1" dirty="0"/>
              <a:t>We adopt their baseline comparison but extend the scope to weather impacts and multi-year trends.</a:t>
            </a:r>
            <a:endParaRPr lang="en-IL" sz="1300" dirty="0"/>
          </a:p>
          <a:p>
            <a:r>
              <a:rPr lang="en-IL" sz="1300" b="1" dirty="0" err="1"/>
              <a:t>Pitiranggon</a:t>
            </a:r>
            <a:r>
              <a:rPr lang="en-IL" sz="1300" b="1" dirty="0"/>
              <a:t> et al. (2022)</a:t>
            </a:r>
            <a:br>
              <a:rPr lang="en-IL" sz="1300" dirty="0"/>
            </a:br>
            <a:r>
              <a:rPr lang="en-IL" sz="1300" dirty="0"/>
              <a:t>Mapped NYC air pollution patterns in 2020 using spatial regression.</a:t>
            </a:r>
            <a:br>
              <a:rPr lang="en-IL" sz="1300" dirty="0"/>
            </a:br>
            <a:r>
              <a:rPr lang="en-IL" sz="1300" dirty="0"/>
              <a:t>→ </a:t>
            </a:r>
            <a:r>
              <a:rPr lang="en-IL" sz="1300" i="1" dirty="0"/>
              <a:t>We expand to four pollutants, four years, and integrate ML to link pollution with temperature changes.</a:t>
            </a:r>
            <a:endParaRPr lang="en-IL" sz="1300" dirty="0"/>
          </a:p>
          <a:p>
            <a:r>
              <a:rPr lang="en-IL" sz="1300" b="1" dirty="0"/>
              <a:t>Liu et al. (2020)</a:t>
            </a:r>
            <a:br>
              <a:rPr lang="en-IL" sz="1300" dirty="0"/>
            </a:br>
            <a:r>
              <a:rPr lang="en-IL" sz="1300" dirty="0"/>
              <a:t>Studied pollution–weather relationships across China, highlighting seasonal effects.</a:t>
            </a:r>
            <a:br>
              <a:rPr lang="en-IL" sz="1300" dirty="0"/>
            </a:br>
            <a:r>
              <a:rPr lang="en-IL" sz="1300" dirty="0"/>
              <a:t>→ </a:t>
            </a:r>
            <a:r>
              <a:rPr lang="en-IL" sz="1300" i="1" dirty="0"/>
              <a:t>We adapt their coupling strategy for NYC, with daily data and predictive </a:t>
            </a:r>
            <a:r>
              <a:rPr lang="en-IL" sz="1300" i="1" dirty="0" err="1"/>
              <a:t>modeling</a:t>
            </a:r>
            <a:r>
              <a:rPr lang="en-IL" sz="1300" i="1" dirty="0"/>
              <a:t>.</a:t>
            </a:r>
            <a:endParaRPr lang="en-IL" sz="1300" dirty="0"/>
          </a:p>
          <a:p>
            <a:r>
              <a:rPr lang="en-IL" sz="1300" b="1" dirty="0" err="1"/>
              <a:t>Ngarambe</a:t>
            </a:r>
            <a:r>
              <a:rPr lang="en-IL" sz="1300" b="1" dirty="0"/>
              <a:t> et al. (2021)</a:t>
            </a:r>
            <a:br>
              <a:rPr lang="en-IL" sz="1300" dirty="0"/>
            </a:br>
            <a:r>
              <a:rPr lang="en-IL" sz="1300" dirty="0"/>
              <a:t>Explored links between urban heat islands and pollution in Seoul over nine years.</a:t>
            </a:r>
            <a:br>
              <a:rPr lang="en-IL" sz="1300" dirty="0"/>
            </a:br>
            <a:r>
              <a:rPr lang="en-IL" sz="1300" dirty="0"/>
              <a:t>→ </a:t>
            </a:r>
            <a:r>
              <a:rPr lang="en-IL" sz="1300" i="1" dirty="0"/>
              <a:t>We broaden the variable set to include humidity and precipitation and apply ML during the COVID period.</a:t>
            </a:r>
            <a:endParaRPr lang="en-IL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B280BD-D5D4-4049-7BAE-6185B9E2586A}"/>
              </a:ext>
            </a:extLst>
          </p:cNvPr>
          <p:cNvSpPr txBox="1"/>
          <p:nvPr/>
        </p:nvSpPr>
        <p:spPr>
          <a:xfrm>
            <a:off x="10525994" y="318238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3</a:t>
            </a:r>
            <a:endParaRPr lang="en-I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06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3816A-C336-9391-199F-78E59419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688" y="973668"/>
            <a:ext cx="8761413" cy="706964"/>
          </a:xfrm>
        </p:spPr>
        <p:txBody>
          <a:bodyPr/>
          <a:lstStyle/>
          <a:p>
            <a:pPr algn="ctr"/>
            <a:r>
              <a:rPr lang="en-US" sz="4000" u="sng" dirty="0"/>
              <a:t>Data</a:t>
            </a:r>
            <a:r>
              <a:rPr lang="en-US" sz="4000" dirty="0"/>
              <a:t> – Source, preprocessing &amp; normalization</a:t>
            </a:r>
            <a:endParaRPr lang="en-IL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514C15-3CDF-5080-805B-A39A8137A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771" y="2240245"/>
                <a:ext cx="8825659" cy="4335919"/>
              </a:xfrm>
            </p:spPr>
            <p:txBody>
              <a:bodyPr>
                <a:noAutofit/>
              </a:bodyPr>
              <a:lstStyle/>
              <a:p>
                <a:r>
                  <a:rPr lang="en-GB" sz="1600" i="1" dirty="0"/>
                  <a:t>Sources:</a:t>
                </a:r>
              </a:p>
              <a:p>
                <a:pPr lvl="1"/>
                <a:r>
                  <a:rPr lang="en-GB" sz="1400" b="1" dirty="0"/>
                  <a:t>Air Pollution: U.S. EPA Database </a:t>
                </a:r>
                <a:r>
                  <a:rPr lang="en-GB" sz="1400" dirty="0"/>
                  <a:t>(2016, 2018, 2020, 2021) - 4 pollutants: O₃, CO, NO₂, PM₂.₅</a:t>
                </a:r>
              </a:p>
              <a:p>
                <a:pPr lvl="1"/>
                <a:r>
                  <a:rPr lang="en-GB" sz="1400" b="1" dirty="0"/>
                  <a:t>Weather: Open-</a:t>
                </a:r>
                <a:r>
                  <a:rPr lang="en-GB" sz="1400" b="1" dirty="0" err="1"/>
                  <a:t>Meteo</a:t>
                </a:r>
                <a:r>
                  <a:rPr lang="en-GB" sz="1400" b="1" dirty="0"/>
                  <a:t> API </a:t>
                </a:r>
                <a:r>
                  <a:rPr lang="en-GB" sz="1400" dirty="0"/>
                  <a:t>- historical daily weather data.</a:t>
                </a:r>
              </a:p>
              <a:p>
                <a:r>
                  <a:rPr lang="en-IL" sz="1600" dirty="0"/>
                  <a:t> </a:t>
                </a:r>
                <a:r>
                  <a:rPr lang="en-GB" sz="1600" i="1" dirty="0"/>
                  <a:t>Preprocessing Steps:</a:t>
                </a:r>
              </a:p>
              <a:p>
                <a:pPr lvl="1"/>
                <a:r>
                  <a:rPr lang="en-GB" sz="1400" b="1" dirty="0"/>
                  <a:t>Concatenated and merged 16 datasets (4 pollutants × 4 years) into a unified pollutant dataset:</a:t>
                </a:r>
                <a:br>
                  <a:rPr lang="en-GB" sz="1400" dirty="0"/>
                </a:br>
                <a:r>
                  <a:rPr lang="en-GB" sz="1400" dirty="0"/>
                  <a:t>4 pollutants × 4 years → </a:t>
                </a:r>
                <a:r>
                  <a:rPr lang="en-GB" sz="1400" b="1" dirty="0"/>
                  <a:t>concatenate by pollutant</a:t>
                </a:r>
                <a:r>
                  <a:rPr lang="en-GB" sz="1400" dirty="0"/>
                  <a:t> → </a:t>
                </a:r>
                <a:r>
                  <a:rPr lang="en-GB" sz="1400" b="1" dirty="0"/>
                  <a:t>merge into one final dataset</a:t>
                </a:r>
                <a:r>
                  <a:rPr lang="en-GB" sz="1400" dirty="0"/>
                  <a:t> (by date, county, latitude, and longitude).</a:t>
                </a:r>
              </a:p>
              <a:p>
                <a:pPr lvl="1"/>
                <a:r>
                  <a:rPr lang="en-GB" sz="1400" dirty="0"/>
                  <a:t>Joined with weather data by date</a:t>
                </a:r>
              </a:p>
              <a:p>
                <a:pPr lvl="1"/>
                <a:r>
                  <a:rPr lang="en-GB" sz="1400" dirty="0"/>
                  <a:t>Removed 173 missing entries (weather only)</a:t>
                </a:r>
                <a:endParaRPr lang="en-GB" sz="1600" dirty="0"/>
              </a:p>
              <a:p>
                <a:r>
                  <a:rPr lang="en-GB" sz="1600" i="1" dirty="0"/>
                  <a:t>Normalization: </a:t>
                </a:r>
              </a:p>
              <a:p>
                <a:pPr lvl="1"/>
                <a:r>
                  <a:rPr lang="en-GB" sz="1200" dirty="0"/>
                  <a:t>Applied Min-Max scaling to all numeric features</a:t>
                </a:r>
                <a:r>
                  <a:rPr lang="en-GB" sz="1400" dirty="0"/>
                  <a:t>: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endParaRPr lang="en-GB" sz="1200" dirty="0"/>
              </a:p>
              <a:p>
                <a:r>
                  <a:rPr lang="en-GB" sz="1600" dirty="0"/>
                  <a:t>Final Dataset: </a:t>
                </a:r>
                <a:r>
                  <a:rPr lang="en-GB" sz="1600" b="1" dirty="0"/>
                  <a:t>2,896</a:t>
                </a:r>
                <a:r>
                  <a:rPr lang="en-GB" sz="1600" dirty="0"/>
                  <a:t> clean, geo-temporal records</a:t>
                </a:r>
                <a:endParaRPr lang="en-IL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514C15-3CDF-5080-805B-A39A8137A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771" y="2240245"/>
                <a:ext cx="8825659" cy="4335919"/>
              </a:xfrm>
              <a:blipFill>
                <a:blip r:embed="rId2"/>
                <a:stretch>
                  <a:fillRect l="-69" t="-4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A1A2A3C-B765-5E3E-C17B-73D89DED8F05}"/>
              </a:ext>
            </a:extLst>
          </p:cNvPr>
          <p:cNvSpPr txBox="1"/>
          <p:nvPr/>
        </p:nvSpPr>
        <p:spPr>
          <a:xfrm>
            <a:off x="10525994" y="318238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4</a:t>
            </a:r>
            <a:endParaRPr lang="en-I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L"/>
          </a:p>
        </p:txBody>
      </p:sp>
      <p:sp>
        <p:nvSpPr>
          <p:cNvPr id="71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L"/>
          </a:p>
        </p:txBody>
      </p:sp>
      <p:pic>
        <p:nvPicPr>
          <p:cNvPr id="4" name="Content Placeholder 4" descr="A graph with numbers and symbols&#10;&#10;AI-generated content may be incorrect.">
            <a:extLst>
              <a:ext uri="{FF2B5EF4-FFF2-40B4-BE49-F238E27FC236}">
                <a16:creationId xmlns:a16="http://schemas.microsoft.com/office/drawing/2014/main" id="{439D7F05-01FF-FC89-1200-D13B5D05A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" t="3296" r="11121"/>
          <a:stretch>
            <a:fillRect/>
          </a:stretch>
        </p:blipFill>
        <p:spPr>
          <a:xfrm>
            <a:off x="4826422" y="1215553"/>
            <a:ext cx="7258781" cy="5618938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AC858068-7016-6B33-2C1A-AB66190F8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694" y="831849"/>
            <a:ext cx="3996043" cy="405330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3600" u="sng" dirty="0"/>
              <a:t>Data Visualization</a:t>
            </a:r>
            <a:br>
              <a:rPr lang="en-GB" sz="3200" dirty="0"/>
            </a:br>
            <a:r>
              <a:rPr lang="en-GB" sz="2400" i="1" dirty="0"/>
              <a:t>Exploratory Data Analysis - Correlations</a:t>
            </a:r>
            <a:endParaRPr lang="en-US" sz="2400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2400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GB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GB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GB" dirty="0">
                <a:solidFill>
                  <a:srgbClr val="FFFFFF"/>
                </a:solidFill>
              </a:rPr>
              <a:t>We saw strong correlations among pollutants and between O₃ &amp; temperature. No correlation with rain → excluded as label.</a:t>
            </a:r>
            <a:endParaRPr lang="en-IL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GB" sz="2400" i="1" dirty="0"/>
          </a:p>
        </p:txBody>
      </p:sp>
      <p:sp>
        <p:nvSpPr>
          <p:cNvPr id="72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6CA73-26BE-C067-F2FD-EC208F82A81E}"/>
              </a:ext>
            </a:extLst>
          </p:cNvPr>
          <p:cNvSpPr txBox="1"/>
          <p:nvPr/>
        </p:nvSpPr>
        <p:spPr>
          <a:xfrm>
            <a:off x="10525994" y="318238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5</a:t>
            </a:r>
            <a:endParaRPr lang="en-IL" sz="4000" dirty="0"/>
          </a:p>
        </p:txBody>
      </p:sp>
    </p:spTree>
    <p:extLst>
      <p:ext uri="{BB962C8B-B14F-4D97-AF65-F5344CB8AC3E}">
        <p14:creationId xmlns:p14="http://schemas.microsoft.com/office/powerpoint/2010/main" val="3497220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L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L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B447F-3642-B223-EC42-7659DEACD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5" y="793638"/>
            <a:ext cx="5132438" cy="162232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3100" u="sng" dirty="0">
                <a:solidFill>
                  <a:srgbClr val="EBEBEB"/>
                </a:solidFill>
              </a:rPr>
              <a:t>Data Visualization</a:t>
            </a:r>
            <a:br>
              <a:rPr lang="en-GB" sz="3100" dirty="0">
                <a:solidFill>
                  <a:srgbClr val="EBEBEB"/>
                </a:solidFill>
              </a:rPr>
            </a:br>
            <a:r>
              <a:rPr lang="en-GB" sz="3100" dirty="0">
                <a:solidFill>
                  <a:srgbClr val="EBEBEB"/>
                </a:solidFill>
              </a:rPr>
              <a:t>Correlation between Ozone and Temperature</a:t>
            </a:r>
            <a:endParaRPr lang="en-IL" sz="3100" dirty="0">
              <a:solidFill>
                <a:srgbClr val="EBEBEB"/>
              </a:solidFill>
            </a:endParaRPr>
          </a:p>
        </p:txBody>
      </p:sp>
      <p:pic>
        <p:nvPicPr>
          <p:cNvPr id="6" name="Picture 5" descr="A graph with blue dots&#10;&#10;AI-generated content may be incorrect.">
            <a:extLst>
              <a:ext uri="{FF2B5EF4-FFF2-40B4-BE49-F238E27FC236}">
                <a16:creationId xmlns:a16="http://schemas.microsoft.com/office/drawing/2014/main" id="{032343CD-8FC0-E7CB-C412-37FF0C9FB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583" y="1250718"/>
            <a:ext cx="5419750" cy="54062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BBCD-A222-AB7E-110E-9A5D28584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178" y="3227914"/>
            <a:ext cx="5132439" cy="145180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2000" dirty="0"/>
              <a:t>Temperature tends to rise as ozone levels increase.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62C75B-6951-5685-3056-284276F3DDBF}"/>
              </a:ext>
            </a:extLst>
          </p:cNvPr>
          <p:cNvSpPr txBox="1"/>
          <p:nvPr/>
        </p:nvSpPr>
        <p:spPr>
          <a:xfrm>
            <a:off x="10525994" y="318238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6</a:t>
            </a:r>
            <a:endParaRPr lang="en-IL" sz="4000" dirty="0"/>
          </a:p>
        </p:txBody>
      </p:sp>
    </p:spTree>
    <p:extLst>
      <p:ext uri="{BB962C8B-B14F-4D97-AF65-F5344CB8AC3E}">
        <p14:creationId xmlns:p14="http://schemas.microsoft.com/office/powerpoint/2010/main" val="2387519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A834-349A-60B8-5D2D-CB495668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42" y="585363"/>
            <a:ext cx="8761413" cy="1268490"/>
          </a:xfrm>
        </p:spPr>
        <p:txBody>
          <a:bodyPr/>
          <a:lstStyle/>
          <a:p>
            <a:pPr algn="ctr"/>
            <a:r>
              <a:rPr lang="en-GB" sz="4000" u="sng" dirty="0"/>
              <a:t>Data Visualization</a:t>
            </a:r>
            <a:br>
              <a:rPr lang="en-GB" u="sng" dirty="0"/>
            </a:br>
            <a:r>
              <a:rPr lang="en-GB" dirty="0"/>
              <a:t> </a:t>
            </a:r>
            <a:r>
              <a:rPr lang="en-GB" sz="2800" dirty="0"/>
              <a:t>Yearly Trends in Pollutants</a:t>
            </a:r>
            <a:endParaRPr lang="en-IL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75755-6DBE-D49A-056A-D504C5B06147}"/>
              </a:ext>
            </a:extLst>
          </p:cNvPr>
          <p:cNvSpPr txBox="1"/>
          <p:nvPr/>
        </p:nvSpPr>
        <p:spPr>
          <a:xfrm>
            <a:off x="10525994" y="318238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7</a:t>
            </a:r>
            <a:endParaRPr lang="en-IL" sz="40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 bar graph with numbers and text&#10;&#10;AI-generated content may be incorrect.">
            <a:extLst>
              <a:ext uri="{FF2B5EF4-FFF2-40B4-BE49-F238E27FC236}">
                <a16:creationId xmlns:a16="http://schemas.microsoft.com/office/drawing/2014/main" id="{B8FEFF53-56F0-FC8B-94B2-8C29D2C60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97" y="2279737"/>
            <a:ext cx="11223319" cy="4421687"/>
          </a:xfrm>
        </p:spPr>
      </p:pic>
    </p:spTree>
    <p:extLst>
      <p:ext uri="{BB962C8B-B14F-4D97-AF65-F5344CB8AC3E}">
        <p14:creationId xmlns:p14="http://schemas.microsoft.com/office/powerpoint/2010/main" val="1810305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0268-B7A6-3125-C156-FD1C5D6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8761413" cy="706964"/>
          </a:xfrm>
        </p:spPr>
        <p:txBody>
          <a:bodyPr/>
          <a:lstStyle/>
          <a:p>
            <a:pPr algn="ctr"/>
            <a:r>
              <a:rPr lang="en-GB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  <a:br>
              <a:rPr lang="en-GB" sz="2800" dirty="0"/>
            </a:br>
            <a:r>
              <a:rPr lang="en-GB" sz="2800" dirty="0"/>
              <a:t>Feature Engineering &amp; Selection</a:t>
            </a:r>
            <a:endParaRPr lang="en-I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A4A99-5499-C1E4-3D8F-82CB3CBCB6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8932" y="2580362"/>
                <a:ext cx="9116317" cy="2780777"/>
              </a:xfrm>
            </p:spPr>
            <p:txBody>
              <a:bodyPr>
                <a:normAutofit/>
              </a:bodyPr>
              <a:lstStyle/>
              <a:p>
                <a:r>
                  <a:rPr lang="en-GB" b="1" dirty="0"/>
                  <a:t>One-hot encoded</a:t>
                </a:r>
                <a:r>
                  <a:rPr lang="en-GB" dirty="0"/>
                  <a:t>: Month, Day, Year, County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𝐷𝑎𝑡𝑒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𝑀𝑜𝑛𝑡h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𝐷𝑎𝑦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𝑌𝑒𝑎𝑟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 → </m:t>
                    </m:r>
                    <m:r>
                      <m:rPr>
                        <m:sty m:val="p"/>
                      </m:rPr>
                      <a:rPr lang="en-GB" i="1" dirty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GB" i="1" dirty="0" smtClean="0">
                        <a:latin typeface="Cambria Math" panose="02040503050406030204" pitchFamily="18" charset="0"/>
                      </a:rPr>
                      <m:t>hot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𝑒𝑥𝑎𝑚𝑝𝑙𝑒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𝐹𝑟𝑖𝑑𝑎𝑦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→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0, 0, 0, 0, 0, 1, 0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𝐽𝑢𝑙𝑦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→[0, 0, 0, 0, 0, 0, 1, 0, 0, 0, 0, 0]</m:t>
                    </m:r>
                  </m:oMath>
                </a14:m>
                <a:endParaRPr lang="en-GB" dirty="0"/>
              </a:p>
              <a:p>
                <a:r>
                  <a:rPr lang="en-GB" dirty="0"/>
                  <a:t>Used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𝑲𝑴𝒆𝒂𝒏𝒔</m:t>
                    </m:r>
                  </m:oMath>
                </a14:m>
                <a:r>
                  <a:rPr lang="en-GB" dirty="0"/>
                  <a:t> for spatial clustering of </a:t>
                </a:r>
                <a:r>
                  <a:rPr lang="en-GB" dirty="0" err="1"/>
                  <a:t>lat</a:t>
                </a:r>
                <a:r>
                  <a:rPr lang="en-GB" dirty="0"/>
                  <a:t>-long (2 clusters = Bronx, Queens)</a:t>
                </a:r>
              </a:p>
              <a:p>
                <a:r>
                  <a:rPr lang="en-GB" dirty="0"/>
                  <a:t>Final features: </a:t>
                </a:r>
                <a:r>
                  <a:rPr lang="en-GB" b="1" dirty="0"/>
                  <a:t>39</a:t>
                </a:r>
                <a:r>
                  <a:rPr lang="en-GB" dirty="0"/>
                  <a:t> total after all transformations</a:t>
                </a:r>
              </a:p>
              <a:p>
                <a:r>
                  <a:rPr lang="en-GB" dirty="0"/>
                  <a:t>Excluded rain/precipitation as label due to low relevance and multicollinearity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A4A99-5499-C1E4-3D8F-82CB3CBCB6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932" y="2580362"/>
                <a:ext cx="9116317" cy="2780777"/>
              </a:xfrm>
              <a:blipFill>
                <a:blip r:embed="rId2"/>
                <a:stretch>
                  <a:fillRect l="-134" t="-109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DF678D5-EC9C-5D2D-D374-BAA369EC13DE}"/>
              </a:ext>
            </a:extLst>
          </p:cNvPr>
          <p:cNvSpPr txBox="1"/>
          <p:nvPr/>
        </p:nvSpPr>
        <p:spPr>
          <a:xfrm>
            <a:off x="10525994" y="318238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8</a:t>
            </a:r>
            <a:endParaRPr lang="en-I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1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A304-96F5-BFFA-F3D4-A10F6E58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423" y="838200"/>
            <a:ext cx="8761413" cy="706964"/>
          </a:xfrm>
        </p:spPr>
        <p:txBody>
          <a:bodyPr/>
          <a:lstStyle/>
          <a:p>
            <a:pPr algn="ctr"/>
            <a:r>
              <a:rPr lang="en-GB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Methodology</a:t>
            </a:r>
            <a:br>
              <a:rPr lang="en-GB" dirty="0"/>
            </a:br>
            <a:r>
              <a:rPr lang="en-GB" sz="2800" dirty="0"/>
              <a:t>VISL: A Simple Yet Powerful MLP Model</a:t>
            </a:r>
            <a:endParaRPr lang="en-IL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B5CC0-89DA-915B-5C95-53A5AD2D2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1283" y="2590975"/>
                <a:ext cx="8825659" cy="3886830"/>
              </a:xfrm>
            </p:spPr>
            <p:txBody>
              <a:bodyPr>
                <a:normAutofit fontScale="32500" lnSpcReduction="20000"/>
              </a:bodyPr>
              <a:lstStyle/>
              <a:p>
                <a:r>
                  <a:rPr lang="en-GB" sz="5600" dirty="0"/>
                  <a:t>Trained on 39 features to predict temperature</a:t>
                </a:r>
              </a:p>
              <a:p>
                <a:r>
                  <a:rPr lang="en-GB" sz="5600" dirty="0"/>
                  <a:t>Fully connected layers with </a:t>
                </a:r>
                <a:r>
                  <a:rPr lang="en-GB" sz="5600" dirty="0" err="1"/>
                  <a:t>LeakyReLU</a:t>
                </a:r>
                <a:r>
                  <a:rPr lang="en-GB" sz="5600" dirty="0"/>
                  <a:t> + BatchNorm</a:t>
                </a:r>
              </a:p>
              <a:p>
                <a:r>
                  <a:rPr lang="en-GB" sz="5600" dirty="0"/>
                  <a:t>Output: Single continuous value (temperature)</a:t>
                </a:r>
              </a:p>
              <a:p>
                <a:pPr marL="0" indent="0">
                  <a:buNone/>
                </a:pPr>
                <a:endParaRPr lang="en-GB" sz="5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600" i="1" dirty="0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lang="en-GB" sz="56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sz="5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600" i="1" dirty="0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e>
                      </m:d>
                      <m:r>
                        <a:rPr lang="en-GB" sz="560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5600" b="0" i="1" dirty="0" smtClean="0">
                          <a:latin typeface="Cambria Math" panose="02040503050406030204" pitchFamily="18" charset="0"/>
                        </a:rPr>
                        <m:t>128</m:t>
                      </m:r>
                      <m:r>
                        <a:rPr lang="en-GB" sz="560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sz="5600" b="0" i="1" dirty="0" smtClean="0">
                          <a:latin typeface="Cambria Math" panose="02040503050406030204" pitchFamily="18" charset="0"/>
                        </a:rPr>
                        <m:t>256</m:t>
                      </m:r>
                      <m:r>
                        <a:rPr lang="en-GB" sz="5600" i="1" dirty="0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sz="56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GB" sz="5600" i="1" dirty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sz="5600" b="0" i="1" dirty="0" smtClean="0">
                          <a:latin typeface="Cambria Math" panose="02040503050406030204" pitchFamily="18" charset="0"/>
                        </a:rPr>
                        <m:t>256</m:t>
                      </m:r>
                      <m:r>
                        <a:rPr lang="en-GB" sz="5600" i="1" dirty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sz="5600" b="0" i="1" dirty="0" smtClean="0">
                          <a:latin typeface="Cambria Math" panose="02040503050406030204" pitchFamily="18" charset="0"/>
                        </a:rPr>
                        <m:t>128→32 →1</m:t>
                      </m:r>
                    </m:oMath>
                  </m:oMathPara>
                </a14:m>
                <a:endParaRPr lang="en-GB" sz="5600" dirty="0"/>
              </a:p>
              <a:p>
                <a:endParaRPr lang="en-GB" sz="5600" b="1" dirty="0"/>
              </a:p>
              <a:p>
                <a:r>
                  <a:rPr lang="en-GB" sz="4900" b="1" dirty="0"/>
                  <a:t>Loss Function:</a:t>
                </a:r>
                <a:r>
                  <a:rPr lang="en-GB" sz="4900" dirty="0"/>
                  <a:t> Mean Absolute Error (MAE):</a:t>
                </a:r>
              </a:p>
              <a:p>
                <a:pPr marL="0" indent="0">
                  <a:buNone/>
                </a:pPr>
                <a:r>
                  <a:rPr lang="en-GB" sz="4900" dirty="0"/>
                  <a:t>			</a:t>
                </a:r>
                <a14:m>
                  <m:oMath xmlns:m="http://schemas.openxmlformats.org/officeDocument/2006/math">
                    <m:r>
                      <a:rPr lang="en-GB" sz="4900" b="0" i="1" smtClean="0">
                        <a:latin typeface="Cambria Math" panose="02040503050406030204" pitchFamily="18" charset="0"/>
                      </a:rPr>
                      <m:t>𝑀𝐴𝐸</m:t>
                    </m:r>
                    <m:r>
                      <a:rPr lang="en-GB" sz="4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4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4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4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sz="49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49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49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4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49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sz="49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49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49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4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GB" sz="49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GB" sz="4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49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49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GB" sz="49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GB" sz="4900" dirty="0"/>
              </a:p>
              <a:p>
                <a:r>
                  <a:rPr lang="en-GB" sz="4900" b="1" dirty="0"/>
                  <a:t>Optimizer:</a:t>
                </a:r>
                <a:r>
                  <a:rPr lang="en-GB" sz="4900" dirty="0"/>
                  <a:t> </a:t>
                </a:r>
                <a:r>
                  <a:rPr lang="en-GB" sz="4900" dirty="0" err="1"/>
                  <a:t>AdamW</a:t>
                </a:r>
                <a:endParaRPr lang="en-GB" sz="4900" dirty="0"/>
              </a:p>
              <a:p>
                <a:r>
                  <a:rPr lang="en-GB" sz="4900" b="1" dirty="0"/>
                  <a:t>Learning rate: </a:t>
                </a:r>
                <a14:m>
                  <m:oMath xmlns:m="http://schemas.openxmlformats.org/officeDocument/2006/math">
                    <m:r>
                      <a:rPr lang="en-GB" sz="49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49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GB" sz="4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9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49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GB" sz="4900" dirty="0"/>
                  <a:t>, </a:t>
                </a:r>
                <a:r>
                  <a:rPr lang="en-GB" sz="4900" b="1" dirty="0"/>
                  <a:t>Weight decay:</a:t>
                </a:r>
                <a:r>
                  <a:rPr lang="en-GB" sz="4900" dirty="0"/>
                  <a:t> </a:t>
                </a:r>
                <a14:m>
                  <m:oMath xmlns:m="http://schemas.openxmlformats.org/officeDocument/2006/math">
                    <m:r>
                      <a:rPr lang="en-GB" sz="49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49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GB" sz="4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9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49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GB" sz="4900" dirty="0"/>
              </a:p>
              <a:p>
                <a:r>
                  <a:rPr lang="en-GB" sz="4900" b="1" dirty="0"/>
                  <a:t>Epochs:</a:t>
                </a:r>
                <a:r>
                  <a:rPr lang="en-GB" sz="4900" dirty="0"/>
                  <a:t> 150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B5CC0-89DA-915B-5C95-53A5AD2D2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1283" y="2590975"/>
                <a:ext cx="8825659" cy="3886830"/>
              </a:xfrm>
              <a:blipFill>
                <a:blip r:embed="rId3"/>
                <a:stretch>
                  <a:fillRect l="-207" t="-219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background with red circles&#10;&#10;AI-generated content may be incorrect.">
            <a:extLst>
              <a:ext uri="{FF2B5EF4-FFF2-40B4-BE49-F238E27FC236}">
                <a16:creationId xmlns:a16="http://schemas.microsoft.com/office/drawing/2014/main" id="{9A774F2A-DDC5-9614-0B87-840F7756A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741" y="2478240"/>
            <a:ext cx="3576250" cy="3886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7FADBB-4C50-598C-5DF2-2DE4A841A463}"/>
              </a:ext>
            </a:extLst>
          </p:cNvPr>
          <p:cNvSpPr txBox="1"/>
          <p:nvPr/>
        </p:nvSpPr>
        <p:spPr>
          <a:xfrm>
            <a:off x="10525994" y="318238"/>
            <a:ext cx="68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9</a:t>
            </a:r>
            <a:endParaRPr lang="en-IL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34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5367</TotalTime>
  <Words>1062</Words>
  <Application>Microsoft Office PowerPoint</Application>
  <PresentationFormat>Widescreen</PresentationFormat>
  <Paragraphs>106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Cambria Math</vt:lpstr>
      <vt:lpstr>Century Gothic</vt:lpstr>
      <vt:lpstr>Wingdings 3</vt:lpstr>
      <vt:lpstr>Ion Boardroom</vt:lpstr>
      <vt:lpstr>Pollutants and Climate: Predictive Modeling in NYC</vt:lpstr>
      <vt:lpstr>Introduction</vt:lpstr>
      <vt:lpstr>Related Work</vt:lpstr>
      <vt:lpstr>Data – Source, preprocessing &amp; normalization</vt:lpstr>
      <vt:lpstr>PowerPoint Presentation</vt:lpstr>
      <vt:lpstr>Data Visualization Correlation between Ozone and Temperature</vt:lpstr>
      <vt:lpstr>Data Visualization  Yearly Trends in Pollutants</vt:lpstr>
      <vt:lpstr>Methodology Feature Engineering &amp; Selection</vt:lpstr>
      <vt:lpstr>Methodology VISL: A Simple Yet Powerful MLP Model</vt:lpstr>
      <vt:lpstr>Results &amp; Analysis Regression Metrics for Model Evaluation</vt:lpstr>
      <vt:lpstr>Results &amp; Analysis (cont.) VISL vs. Baseline Models</vt:lpstr>
      <vt:lpstr>PowerPoint Presentation</vt:lpstr>
      <vt:lpstr>Conclusions</vt:lpstr>
      <vt:lpstr> Future Work</vt:lpstr>
      <vt:lpstr>Any Quastions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Gavrilenko</dc:creator>
  <cp:lastModifiedBy>Victor Gavrilenko</cp:lastModifiedBy>
  <cp:revision>9</cp:revision>
  <dcterms:created xsi:type="dcterms:W3CDTF">2025-06-05T14:54:23Z</dcterms:created>
  <dcterms:modified xsi:type="dcterms:W3CDTF">2025-06-16T09:53:24Z</dcterms:modified>
</cp:coreProperties>
</file>