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74" r:id="rId17"/>
    <p:sldId id="264" r:id="rId18"/>
    <p:sldId id="273" r:id="rId19"/>
    <p:sldId id="278" r:id="rId20"/>
    <p:sldId id="276" r:id="rId21"/>
    <p:sldId id="277" r:id="rId22"/>
    <p:sldId id="279" r:id="rId23"/>
    <p:sldId id="275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6" autoAdjust="0"/>
    <p:restoredTop sz="94660"/>
  </p:normalViewPr>
  <p:slideViewPr>
    <p:cSldViewPr snapToGrid="0">
      <p:cViewPr>
        <p:scale>
          <a:sx n="70" d="100"/>
          <a:sy n="70" d="100"/>
        </p:scale>
        <p:origin x="-1224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População</a:t>
            </a:r>
            <a:r>
              <a:rPr lang="en-US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Brasileira</a:t>
            </a:r>
            <a:r>
              <a:rPr lang="en-US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Adulta</a:t>
            </a:r>
            <a:endParaRPr lang="en-US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14280782836927994"/>
          <c:y val="6.421013490563132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População Brasileira Adulta</c:v>
                </c:pt>
              </c:strCache>
            </c:strRef>
          </c:tx>
          <c:spPr>
            <a:solidFill>
              <a:srgbClr val="00B0F0"/>
            </a:solidFill>
            <a:ln w="2540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0000"/>
              </a:solidFill>
              <a:ln w="2540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B0F0"/>
              </a:solidFill>
              <a:ln w="25400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589486096846588"/>
                  <c:y val="5.679494445156863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dirty="0" smtClean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rPr>
                      <a:t>41%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dirty="0" smtClean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rPr>
                      <a:t>62,9mi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32492677545744"/>
                      <c:h val="0.21078436104021339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Plan1!$A$2:$A$3</c:f>
              <c:strCache>
                <c:ptCount val="2"/>
                <c:pt idx="0">
                  <c:v>Negativo</c:v>
                </c:pt>
                <c:pt idx="1">
                  <c:v>Positivo</c:v>
                </c:pt>
              </c:strCache>
            </c:strRef>
          </c:cat>
          <c:val>
            <c:numRef>
              <c:f>Plan1!$B$2:$B$3</c:f>
              <c:numCache>
                <c:formatCode>0%</c:formatCode>
                <c:ptCount val="2"/>
                <c:pt idx="0">
                  <c:v>0.41</c:v>
                </c:pt>
                <c:pt idx="1">
                  <c:v>0.59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38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9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78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67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15000" r="-15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A8D1-3265-4079-AE2A-760A8247F465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cweb-filipe-iannarelli.azurewebsites.net/t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950" y="2587924"/>
            <a:ext cx="11214100" cy="1147762"/>
          </a:xfrm>
          <a:effectLst/>
        </p:spPr>
        <p:txBody>
          <a:bodyPr anchor="ctr">
            <a:noAutofit/>
          </a:bodyPr>
          <a:lstStyle/>
          <a:p>
            <a:r>
              <a:rPr lang="pt-BR" sz="7500" b="1" dirty="0" smtClean="0">
                <a:latin typeface="Arial Rounded MT Bold" panose="020F0704030504030204" pitchFamily="34" charset="0"/>
              </a:rPr>
              <a:t>SALDO POSITIVO</a:t>
            </a:r>
            <a:br>
              <a:rPr lang="pt-BR" sz="7500" b="1" dirty="0" smtClean="0">
                <a:latin typeface="Arial Rounded MT Bold" panose="020F0704030504030204" pitchFamily="34" charset="0"/>
              </a:rPr>
            </a:br>
            <a:r>
              <a:rPr lang="pt-BR" sz="4000" b="1" dirty="0" smtClean="0">
                <a:latin typeface="Arial Rounded MT Bold" panose="020F0704030504030204" pitchFamily="34" charset="0"/>
              </a:rPr>
              <a:t>Organizador Financeiro</a:t>
            </a:r>
            <a:endParaRPr lang="pt-BR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86686"/>
            <a:ext cx="9144000" cy="1858962"/>
          </a:xfrm>
          <a:effectLst/>
        </p:spPr>
        <p:txBody>
          <a:bodyPr>
            <a:noAutofit/>
          </a:bodyPr>
          <a:lstStyle/>
          <a:p>
            <a:r>
              <a:rPr lang="pt-BR" sz="2500" b="1" dirty="0" smtClean="0">
                <a:latin typeface="Arial Rounded MT Bold" panose="020F0704030504030204" pitchFamily="34" charset="0"/>
              </a:rPr>
              <a:t>Filipe </a:t>
            </a:r>
            <a:r>
              <a:rPr lang="pt-BR" sz="2500" b="1" dirty="0" err="1" smtClean="0">
                <a:latin typeface="Arial Rounded MT Bold" panose="020F0704030504030204" pitchFamily="34" charset="0"/>
              </a:rPr>
              <a:t>Iannarelli</a:t>
            </a:r>
            <a:r>
              <a:rPr lang="pt-BR" sz="2500" b="1" dirty="0" smtClean="0">
                <a:latin typeface="Arial Rounded MT Bold" panose="020F0704030504030204" pitchFamily="34" charset="0"/>
              </a:rPr>
              <a:t> Caldeira</a:t>
            </a:r>
          </a:p>
          <a:p>
            <a:r>
              <a:rPr lang="pt-BR" sz="2500" b="1" dirty="0" smtClean="0">
                <a:latin typeface="Arial Rounded MT Bold" panose="020F0704030504030204" pitchFamily="34" charset="0"/>
              </a:rPr>
              <a:t>Gabriel Vinicius Ramos da Silva</a:t>
            </a:r>
          </a:p>
          <a:p>
            <a:r>
              <a:rPr lang="pt-BR" sz="2500" b="1" dirty="0" smtClean="0">
                <a:latin typeface="Arial Rounded MT Bold" panose="020F0704030504030204" pitchFamily="34" charset="0"/>
              </a:rPr>
              <a:t>Lucas Henrique Faria Perdigão Silva</a:t>
            </a:r>
          </a:p>
          <a:p>
            <a:r>
              <a:rPr lang="pt-BR" sz="2500" b="1" dirty="0" err="1" smtClean="0">
                <a:latin typeface="Arial Rounded MT Bold" panose="020F0704030504030204" pitchFamily="34" charset="0"/>
              </a:rPr>
              <a:t>Meriélem</a:t>
            </a:r>
            <a:r>
              <a:rPr lang="pt-BR" sz="2500" b="1" dirty="0" smtClean="0">
                <a:latin typeface="Arial Rounded MT Bold" panose="020F0704030504030204" pitchFamily="34" charset="0"/>
              </a:rPr>
              <a:t> Marinho de Almeida</a:t>
            </a:r>
            <a:endParaRPr lang="pt-BR" sz="25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31260" y="419437"/>
            <a:ext cx="745104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pt-BR" sz="2000" b="1" i="0" u="none" strike="noStrike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PONTIFÍCIA UNIVERSIDADE CATÓLICA DE MINAS GERAIS</a:t>
            </a:r>
            <a:endParaRPr lang="pt-BR" sz="2000" b="0" dirty="0" smtClean="0"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pt-BR" sz="2000" b="1" i="0" u="none" strike="noStrike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INSTITUTO DE CIÊNCIAS EXATAS E INFORMÁTICA</a:t>
            </a:r>
            <a:br>
              <a:rPr lang="pt-BR" sz="2000" b="1" i="0" u="none" strike="noStrike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</a:br>
            <a:r>
              <a:rPr lang="pt-BR" sz="2000" b="1" i="0" u="none" strike="noStrike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UNIDADE EDUCACIONAL PRAÇA DA LIBERDADE</a:t>
            </a:r>
            <a:endParaRPr lang="pt-BR" sz="2000" b="0" dirty="0" smtClean="0"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pt-BR" sz="2000" b="1" i="0" u="none" strike="noStrike" dirty="0" smtClean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Bacharelado em Engenharia de Software</a:t>
            </a:r>
            <a:endParaRPr lang="pt-BR" sz="2000" b="0" dirty="0" smtClean="0"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6461"/>
            <a:ext cx="1540560" cy="13234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78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2852145"/>
            <a:ext cx="6807200" cy="4005855"/>
          </a:xfrm>
          <a:prstGeom prst="rect">
            <a:avLst/>
          </a:prstGeom>
        </p:spPr>
      </p:pic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REQUISITOS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CRUD  de perfis </a:t>
            </a:r>
            <a:r>
              <a:rPr lang="pt-BR" sz="3500" b="1" dirty="0" smtClean="0">
                <a:latin typeface="Arial Rounded MT Bold" panose="020F0704030504030204" pitchFamily="34" charset="0"/>
              </a:rPr>
              <a:t>de usuário</a:t>
            </a: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CRUD de operações </a:t>
            </a:r>
            <a:r>
              <a:rPr lang="pt-BR" sz="3500" b="1" dirty="0" smtClean="0">
                <a:latin typeface="Arial Rounded MT Bold" panose="020F0704030504030204" pitchFamily="34" charset="0"/>
              </a:rPr>
              <a:t>financeiras por usuário</a:t>
            </a: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Gerar relatórios das operações </a:t>
            </a:r>
            <a:r>
              <a:rPr lang="pt-BR" sz="3500" b="1" dirty="0" smtClean="0">
                <a:latin typeface="Arial Rounded MT Bold" panose="020F0704030504030204" pitchFamily="34" charset="0"/>
              </a:rPr>
              <a:t>registradas</a:t>
            </a: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Navegar entre os meses com dados lançados</a:t>
            </a:r>
            <a:endParaRPr lang="pt-BR" sz="3500" b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REQUISITOS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478">
            <a:off x="5599112" y="2998787"/>
            <a:ext cx="5871239" cy="3198813"/>
          </a:xfrm>
          <a:prstGeom prst="rect">
            <a:avLst/>
          </a:prstGeom>
        </p:spPr>
      </p:pic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RESTRIÇÕES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t-BR" sz="3500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RECURSOS:</a:t>
            </a:r>
          </a:p>
          <a:p>
            <a:pPr lvl="2"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TEMPO x CONHECIMENTOS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RESTRIÇÕES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72" y="2378472"/>
            <a:ext cx="5118018" cy="4479528"/>
          </a:xfrm>
          <a:prstGeom prst="rect">
            <a:avLst/>
          </a:prstGeom>
        </p:spPr>
      </p:pic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PROJETO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PROJETO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1713194"/>
            <a:ext cx="10515600" cy="1324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Arquitetura</a:t>
            </a:r>
            <a:endParaRPr lang="pt-BR" sz="3500" b="1" dirty="0" smtClean="0">
              <a:latin typeface="Arial Rounded MT Bold" panose="020F0704030504030204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06" y="2738505"/>
            <a:ext cx="7347187" cy="376746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5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13194"/>
            <a:ext cx="10515600" cy="132429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Protótipo</a:t>
            </a:r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PROJETO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2" y="2514740"/>
            <a:ext cx="10407015" cy="40805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 descr="D:\Engenharia de Software - PUC\1º Período\TIS I\Organizador Financeiro\WhatsApp Image 2018-09-19 at 14.11.02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2" y="615714"/>
            <a:ext cx="5046345" cy="1504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5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3429000"/>
            <a:ext cx="4813300" cy="3112601"/>
          </a:xfrm>
          <a:prstGeom prst="rect">
            <a:avLst/>
          </a:prstGeom>
        </p:spPr>
      </p:pic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7275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METODOLOGIA</a:t>
            </a:r>
            <a:br>
              <a:rPr lang="pt-BR" sz="7500" dirty="0" smtClean="0">
                <a:latin typeface="Arial Rounded MT Bold" panose="020F0704030504030204" pitchFamily="34" charset="0"/>
              </a:rPr>
            </a:br>
            <a:r>
              <a:rPr lang="pt-BR" sz="7500" dirty="0" smtClean="0">
                <a:latin typeface="Arial Rounded MT Bold" panose="020F0704030504030204" pitchFamily="34" charset="0"/>
              </a:rPr>
              <a:t>DE TRABALHO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7275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METODOLOGIA</a:t>
            </a:r>
            <a:br>
              <a:rPr lang="pt-BR" sz="7500" dirty="0" smtClean="0">
                <a:latin typeface="Arial Rounded MT Bold" panose="020F0704030504030204" pitchFamily="34" charset="0"/>
              </a:rPr>
            </a:br>
            <a:r>
              <a:rPr lang="pt-BR" sz="7500" dirty="0" smtClean="0">
                <a:latin typeface="Arial Rounded MT Bold" panose="020F0704030504030204" pitchFamily="34" charset="0"/>
              </a:rPr>
              <a:t>DE TRABALHO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0"/>
          <a:stretch/>
        </p:blipFill>
        <p:spPr bwMode="auto">
          <a:xfrm>
            <a:off x="2341538" y="2753710"/>
            <a:ext cx="7508926" cy="390919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7275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METODOLOGIA</a:t>
            </a:r>
            <a:br>
              <a:rPr lang="pt-BR" sz="7500" dirty="0" smtClean="0">
                <a:latin typeface="Arial Rounded MT Bold" panose="020F0704030504030204" pitchFamily="34" charset="0"/>
              </a:rPr>
            </a:br>
            <a:r>
              <a:rPr lang="pt-BR" sz="7500" dirty="0" smtClean="0">
                <a:latin typeface="Arial Rounded MT Bold" panose="020F0704030504030204" pitchFamily="34" charset="0"/>
              </a:rPr>
              <a:t>DE TRABALHO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C:\Users\393403\Desktop\TIS\2ª versão\WhatsApp Image 2018-10-17 at 14.12.4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3" y="2754527"/>
            <a:ext cx="2275271" cy="390919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393403\Desktop\TIS\3ª versão\Imagens\Whatsapp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"/>
          <a:stretch/>
        </p:blipFill>
        <p:spPr bwMode="auto">
          <a:xfrm>
            <a:off x="1548067" y="2754118"/>
            <a:ext cx="2273532" cy="3909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393403\Desktop\TIS\3ª versão\Imagens\Whatsapp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"/>
          <a:stretch/>
        </p:blipFill>
        <p:spPr bwMode="auto">
          <a:xfrm>
            <a:off x="4958365" y="2754118"/>
            <a:ext cx="2273532" cy="3909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20" y="1268809"/>
            <a:ext cx="4141080" cy="4091782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PROBLEMA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7275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METODOLOGIA</a:t>
            </a:r>
            <a:br>
              <a:rPr lang="pt-BR" sz="7500" dirty="0" smtClean="0">
                <a:latin typeface="Arial Rounded MT Bold" panose="020F0704030504030204" pitchFamily="34" charset="0"/>
              </a:rPr>
            </a:br>
            <a:r>
              <a:rPr lang="pt-BR" sz="7500" dirty="0" smtClean="0">
                <a:latin typeface="Arial Rounded MT Bold" panose="020F0704030504030204" pitchFamily="34" charset="0"/>
              </a:rPr>
              <a:t>DE TRABALHO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C:\Users\393403\Desktop\TIS\3ª versão\Imagens\Driv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2424111" y="2769312"/>
            <a:ext cx="7343776" cy="37679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7275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METODOLOGIA</a:t>
            </a:r>
            <a:br>
              <a:rPr lang="pt-BR" sz="7500" dirty="0" smtClean="0">
                <a:latin typeface="Arial Rounded MT Bold" panose="020F0704030504030204" pitchFamily="34" charset="0"/>
              </a:rPr>
            </a:br>
            <a:r>
              <a:rPr lang="pt-BR" sz="7500" dirty="0" smtClean="0">
                <a:latin typeface="Arial Rounded MT Bold" panose="020F0704030504030204" pitchFamily="34" charset="0"/>
              </a:rPr>
              <a:t>DE TRABALHO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C:\Users\393403\Desktop\TIS\3ª versão\Imagens\Trello_VisaoGer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 bwMode="auto">
          <a:xfrm>
            <a:off x="1517175" y="2576362"/>
            <a:ext cx="9157648" cy="40865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7275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METODOLOGIA</a:t>
            </a:r>
            <a:br>
              <a:rPr lang="pt-BR" sz="7500" dirty="0" smtClean="0">
                <a:latin typeface="Arial Rounded MT Bold" panose="020F0704030504030204" pitchFamily="34" charset="0"/>
              </a:rPr>
            </a:br>
            <a:r>
              <a:rPr lang="pt-BR" sz="7500" dirty="0" smtClean="0">
                <a:latin typeface="Arial Rounded MT Bold" panose="020F0704030504030204" pitchFamily="34" charset="0"/>
              </a:rPr>
              <a:t>DE TRABALHO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C:\Users\393403\Desktop\TIS\3ª versão\Imagens\Trello_Tare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12" y="2576362"/>
            <a:ext cx="8506173" cy="40865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1" y="1941394"/>
            <a:ext cx="9144000" cy="2975212"/>
          </a:xfrm>
          <a:effectLst/>
        </p:spPr>
        <p:txBody>
          <a:bodyPr anchor="ctr">
            <a:normAutofit/>
          </a:bodyPr>
          <a:lstStyle/>
          <a:p>
            <a:r>
              <a:rPr lang="pt-BR" sz="7500" b="1" dirty="0" smtClean="0">
                <a:latin typeface="Arial Rounded MT Bold" panose="020F0704030504030204" pitchFamily="34" charset="0"/>
              </a:rPr>
              <a:t>Apresentação da Implementação</a:t>
            </a:r>
            <a:endParaRPr lang="pt-BR" sz="75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855119"/>
            <a:ext cx="9144000" cy="1147762"/>
          </a:xfrm>
          <a:effectLst/>
        </p:spPr>
        <p:txBody>
          <a:bodyPr>
            <a:normAutofit/>
          </a:bodyPr>
          <a:lstStyle/>
          <a:p>
            <a:r>
              <a:rPr lang="pt-BR" sz="7500" b="1" dirty="0" smtClean="0">
                <a:latin typeface="Arial Rounded MT Bold" panose="020F0704030504030204" pitchFamily="34" charset="0"/>
              </a:rPr>
              <a:t>Obrigado!</a:t>
            </a:r>
            <a:endParaRPr lang="pt-BR" sz="75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Qual o valor de receita?</a:t>
            </a: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Qual o total das despesas?</a:t>
            </a: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Sabe se a diferença é positiva?</a:t>
            </a:r>
          </a:p>
          <a:p>
            <a:pPr>
              <a:lnSpc>
                <a:spcPct val="150000"/>
              </a:lnSpc>
            </a:pPr>
            <a:endParaRPr lang="pt-BR" sz="35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Como controlar suas finanças?</a:t>
            </a:r>
            <a:endParaRPr lang="pt-BR" sz="35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PROBLEMA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0174" y="3098799"/>
            <a:ext cx="4035538" cy="3584575"/>
          </a:xfrm>
          <a:prstGeom prst="rect">
            <a:avLst/>
          </a:prstGeom>
        </p:spPr>
      </p:pic>
      <p:sp>
        <p:nvSpPr>
          <p:cNvPr id="10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OBJETIVO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3800" b="1" dirty="0" smtClean="0">
                <a:latin typeface="Arial Rounded MT Bold" panose="020F0704030504030204" pitchFamily="34" charset="0"/>
              </a:rPr>
              <a:t>Elaboração de uma aplicação para:</a:t>
            </a:r>
          </a:p>
          <a:p>
            <a:pPr lvl="2">
              <a:lnSpc>
                <a:spcPct val="150000"/>
              </a:lnSpc>
            </a:pPr>
            <a:r>
              <a:rPr lang="pt-BR" sz="3000" b="1" dirty="0" smtClean="0">
                <a:latin typeface="Arial Rounded MT Bold" panose="020F0704030504030204" pitchFamily="34" charset="0"/>
              </a:rPr>
              <a:t>cadastrar os usuários</a:t>
            </a:r>
          </a:p>
          <a:p>
            <a:pPr lvl="2">
              <a:lnSpc>
                <a:spcPct val="150000"/>
              </a:lnSpc>
            </a:pPr>
            <a:r>
              <a:rPr lang="pt-BR" sz="3000" b="1" dirty="0" smtClean="0">
                <a:latin typeface="Arial Rounded MT Bold" panose="020F0704030504030204" pitchFamily="34" charset="0"/>
              </a:rPr>
              <a:t>registrar operações financeiras por usuário</a:t>
            </a:r>
          </a:p>
          <a:p>
            <a:pPr lvl="2">
              <a:lnSpc>
                <a:spcPct val="150000"/>
              </a:lnSpc>
            </a:pPr>
            <a:r>
              <a:rPr lang="pt-BR" sz="3000" b="1" dirty="0" smtClean="0">
                <a:latin typeface="Arial Rounded MT Bold" panose="020F0704030504030204" pitchFamily="34" charset="0"/>
              </a:rPr>
              <a:t>visualizar e exportar os dados lançados</a:t>
            </a:r>
          </a:p>
          <a:p>
            <a:pPr lvl="2">
              <a:lnSpc>
                <a:spcPct val="150000"/>
              </a:lnSpc>
            </a:pPr>
            <a:endParaRPr lang="pt-BR" sz="22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800" b="1" dirty="0" smtClean="0">
                <a:latin typeface="Arial Rounded MT Bold" panose="020F0704030504030204" pitchFamily="34" charset="0"/>
              </a:rPr>
              <a:t>Permite verificar seus saldos (</a:t>
            </a:r>
            <a:r>
              <a:rPr lang="pt-BR" sz="3800" b="1" dirty="0" err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neg</a:t>
            </a:r>
            <a:r>
              <a:rPr lang="pt-BR" sz="3800" b="1" dirty="0">
                <a:latin typeface="Arial Rounded MT Bold" panose="020F0704030504030204" pitchFamily="34" charset="0"/>
              </a:rPr>
              <a:t> ou </a:t>
            </a:r>
            <a:r>
              <a:rPr lang="pt-BR" sz="3800" b="1" dirty="0" err="1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pos</a:t>
            </a:r>
            <a:r>
              <a:rPr lang="pt-BR" sz="3800" b="1" dirty="0" smtClean="0">
                <a:latin typeface="Arial Rounded MT Bold" panose="020F0704030504030204" pitchFamily="34" charset="0"/>
              </a:rPr>
              <a:t>)</a:t>
            </a:r>
            <a:endParaRPr lang="pt-BR" sz="38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OBJETIVO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82" y="2184399"/>
            <a:ext cx="2488019" cy="4100255"/>
          </a:xfrm>
          <a:prstGeom prst="rect">
            <a:avLst/>
          </a:prstGeom>
        </p:spPr>
      </p:pic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JUSTIFICATIVA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JUSTIFICATIVA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4" name="Espaço Reservado para Conteúdo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04954"/>
              </p:ext>
            </p:extLst>
          </p:nvPr>
        </p:nvGraphicFramePr>
        <p:xfrm>
          <a:off x="60960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Agosto: aumento da inadimplência pelo 11º mês consecutivo</a:t>
            </a:r>
          </a:p>
          <a:p>
            <a:pPr>
              <a:lnSpc>
                <a:spcPct val="150000"/>
              </a:lnSpc>
            </a:pPr>
            <a:endParaRPr lang="pt-BR" sz="35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Fonte: SPC Brasil</a:t>
            </a:r>
            <a:endParaRPr lang="pt-BR" sz="28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r="20988"/>
          <a:stretch/>
        </p:blipFill>
        <p:spPr>
          <a:xfrm>
            <a:off x="7429499" y="2787650"/>
            <a:ext cx="3759201" cy="3543300"/>
          </a:xfrm>
          <a:prstGeom prst="rect">
            <a:avLst/>
          </a:prstGeom>
        </p:spPr>
      </p:pic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PÚBLICO ALVO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3500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b="1" dirty="0" smtClean="0">
                <a:latin typeface="Arial Rounded MT Bold" panose="020F0704030504030204" pitchFamily="34" charset="0"/>
              </a:rPr>
              <a:t>Inseridas no mercado de trabalho</a:t>
            </a:r>
          </a:p>
          <a:p>
            <a:pPr lvl="2">
              <a:lnSpc>
                <a:spcPct val="150000"/>
              </a:lnSpc>
            </a:pPr>
            <a:r>
              <a:rPr lang="pt-BR" sz="2700" b="1" dirty="0" smtClean="0">
                <a:latin typeface="Arial Rounded MT Bold" panose="020F0704030504030204" pitchFamily="34" charset="0"/>
              </a:rPr>
              <a:t>Pessoas economicamente ativas</a:t>
            </a:r>
          </a:p>
          <a:p>
            <a:pPr lvl="2">
              <a:lnSpc>
                <a:spcPct val="150000"/>
              </a:lnSpc>
            </a:pPr>
            <a:r>
              <a:rPr lang="pt-BR" sz="2700" b="1" dirty="0" smtClean="0">
                <a:latin typeface="Arial Rounded MT Bold" panose="020F0704030504030204" pitchFamily="34" charset="0"/>
              </a:rPr>
              <a:t>Faixa etária entre 18 e 65 anos</a:t>
            </a:r>
          </a:p>
          <a:p>
            <a:pPr>
              <a:lnSpc>
                <a:spcPct val="150000"/>
              </a:lnSpc>
            </a:pPr>
            <a:endParaRPr lang="pt-BR" sz="2800" b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500" dirty="0" smtClean="0">
                <a:latin typeface="Arial Rounded MT Bold" panose="020F0704030504030204" pitchFamily="34" charset="0"/>
              </a:rPr>
              <a:t>PÚBLICO ALVO</a:t>
            </a:r>
            <a:endParaRPr lang="pt-BR" sz="7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176</Words>
  <Application>Microsoft Office PowerPoint</Application>
  <PresentationFormat>Personalizar</PresentationFormat>
  <Paragraphs>61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SALDO POSITIVO Organizador Financeiro</vt:lpstr>
      <vt:lpstr>PROBLEMA</vt:lpstr>
      <vt:lpstr>PROBLEMA</vt:lpstr>
      <vt:lpstr>OBJETIVO</vt:lpstr>
      <vt:lpstr>OBJETIVO</vt:lpstr>
      <vt:lpstr>JUSTIFICATIVA</vt:lpstr>
      <vt:lpstr>JUSTIFICATIVA</vt:lpstr>
      <vt:lpstr>PÚBLICO ALVO</vt:lpstr>
      <vt:lpstr>PÚBLICO ALVO</vt:lpstr>
      <vt:lpstr>REQUISITOS</vt:lpstr>
      <vt:lpstr>REQUISITOS</vt:lpstr>
      <vt:lpstr>RESTRIÇÕES</vt:lpstr>
      <vt:lpstr>RESTRIÇÕES</vt:lpstr>
      <vt:lpstr>PROJETO</vt:lpstr>
      <vt:lpstr>PROJETO</vt:lpstr>
      <vt:lpstr>PROJETO</vt:lpstr>
      <vt:lpstr>METODOLOGIA DE TRABALHO</vt:lpstr>
      <vt:lpstr>METODOLOGIA DE TRABALHO</vt:lpstr>
      <vt:lpstr>METODOLOGIA DE TRABALHO</vt:lpstr>
      <vt:lpstr>METODOLOGIA DE TRABALHO</vt:lpstr>
      <vt:lpstr>METODOLOGIA DE TRABALHO</vt:lpstr>
      <vt:lpstr>METODOLOGIA DE TRABALHO</vt:lpstr>
      <vt:lpstr>Apresentação da Implementação</vt:lpstr>
      <vt:lpstr>Obrigado!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Organizador Financeiro</dc:title>
  <dc:creator>FIC</dc:creator>
  <cp:lastModifiedBy>Filipe Iannarelli Caldeira</cp:lastModifiedBy>
  <cp:revision>38</cp:revision>
  <dcterms:created xsi:type="dcterms:W3CDTF">2018-09-19T13:47:33Z</dcterms:created>
  <dcterms:modified xsi:type="dcterms:W3CDTF">2018-12-06T15:58:33Z</dcterms:modified>
</cp:coreProperties>
</file>