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65" r:id="rId6"/>
    <p:sldId id="258" r:id="rId7"/>
    <p:sldId id="266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80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6" autoAdjust="0"/>
    <p:restoredTop sz="94660"/>
  </p:normalViewPr>
  <p:slideViewPr>
    <p:cSldViewPr snapToGrid="0">
      <p:cViewPr varScale="1">
        <p:scale>
          <a:sx n="84" d="100"/>
          <a:sy n="84" d="100"/>
        </p:scale>
        <p:origin x="89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29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0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38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1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62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29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78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11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67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l="-2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8A8D1-3265-4079-AE2A-760A8247F465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69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ucweb-filipe-iannarelli.azurewebsites.net/tisii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41176" y="2372215"/>
            <a:ext cx="9950824" cy="1669736"/>
          </a:xfrm>
          <a:effectLst/>
        </p:spPr>
        <p:txBody>
          <a:bodyPr anchor="ctr">
            <a:noAutofit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GERENCIAMENTO DE EXCURSÕES</a:t>
            </a:r>
            <a:endParaRPr lang="pt-BR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3104" y="5697028"/>
            <a:ext cx="5085806" cy="891005"/>
          </a:xfrm>
          <a:effectLst/>
        </p:spPr>
        <p:txBody>
          <a:bodyPr>
            <a:noAutofit/>
          </a:bodyPr>
          <a:lstStyle/>
          <a:p>
            <a:r>
              <a:rPr lang="pt-BR" sz="2500" b="1" dirty="0">
                <a:ln w="3175">
                  <a:noFill/>
                </a:ln>
                <a:latin typeface="Arial Rounded MT Bold" panose="020F0704030504030204" pitchFamily="34" charset="0"/>
              </a:rPr>
              <a:t>Filipe </a:t>
            </a:r>
            <a:r>
              <a:rPr lang="pt-BR" sz="2500" b="1" dirty="0" err="1">
                <a:ln w="3175">
                  <a:noFill/>
                </a:ln>
                <a:latin typeface="Arial Rounded MT Bold" panose="020F0704030504030204" pitchFamily="34" charset="0"/>
              </a:rPr>
              <a:t>Iannarelli</a:t>
            </a:r>
            <a:r>
              <a:rPr lang="pt-BR" sz="2500" b="1" dirty="0">
                <a:ln w="3175">
                  <a:noFill/>
                </a:ln>
                <a:latin typeface="Arial Rounded MT Bold" panose="020F0704030504030204" pitchFamily="34" charset="0"/>
              </a:rPr>
              <a:t> Caldeira</a:t>
            </a:r>
          </a:p>
          <a:p>
            <a:r>
              <a:rPr lang="pt-BR" sz="2500" b="1" dirty="0">
                <a:ln w="3175">
                  <a:noFill/>
                </a:ln>
                <a:latin typeface="Arial Rounded MT Bold" panose="020F0704030504030204" pitchFamily="34" charset="0"/>
              </a:rPr>
              <a:t>Gabriel Vinicius Ramos da Silva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35310" y="419437"/>
            <a:ext cx="7451040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pt-BR" sz="2000" b="1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PONTIFÍCIA UNIVERSIDADE CATÓLICA DE MINAS GERAIS</a:t>
            </a:r>
            <a:endParaRPr lang="pt-BR" sz="2000" b="0" dirty="0">
              <a:effectLst/>
              <a:latin typeface="Arial Rounded MT Bold" panose="020F0704030504030204" pitchFamily="34" charset="0"/>
            </a:endParaRPr>
          </a:p>
          <a:p>
            <a:pPr algn="ctr"/>
            <a:r>
              <a:rPr lang="pt-BR" sz="2000" b="1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INSTITUTO DE CIÊNCIAS EXATAS E INFORMÁTICA</a:t>
            </a:r>
            <a:br>
              <a:rPr lang="pt-BR" sz="2000" b="1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</a:br>
            <a:r>
              <a:rPr lang="pt-BR" sz="2000" b="1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UNIDADE EDUCACIONAL PRAÇA DA LIBERDADE</a:t>
            </a:r>
            <a:endParaRPr lang="pt-BR" sz="2000" b="0" dirty="0">
              <a:effectLst/>
              <a:latin typeface="Arial Rounded MT Bold" panose="020F0704030504030204" pitchFamily="34" charset="0"/>
            </a:endParaRPr>
          </a:p>
          <a:p>
            <a:pPr algn="ctr"/>
            <a:r>
              <a:rPr lang="pt-BR" sz="2000" b="1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Bacharelado em Engenharia de Software</a:t>
            </a:r>
            <a:endParaRPr lang="pt-BR" sz="2000" b="0" dirty="0"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53" y="419437"/>
            <a:ext cx="1540560" cy="1323439"/>
          </a:xfrm>
          <a:prstGeom prst="rect">
            <a:avLst/>
          </a:prstGeom>
          <a:effectLst/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D3DA2BFA-DA8C-4D8F-98B5-0790A0311383}"/>
              </a:ext>
            </a:extLst>
          </p:cNvPr>
          <p:cNvSpPr txBox="1">
            <a:spLocks/>
          </p:cNvSpPr>
          <p:nvPr/>
        </p:nvSpPr>
        <p:spPr>
          <a:xfrm>
            <a:off x="6183090" y="5697028"/>
            <a:ext cx="5085806" cy="89100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b="1" dirty="0">
                <a:ln w="3175">
                  <a:noFill/>
                </a:ln>
                <a:latin typeface="Arial Rounded MT Bold" panose="020F0704030504030204" pitchFamily="34" charset="0"/>
              </a:rPr>
              <a:t>Paulo </a:t>
            </a:r>
            <a:r>
              <a:rPr lang="pt-BR" sz="2500" b="1" dirty="0" err="1">
                <a:ln w="3175">
                  <a:noFill/>
                </a:ln>
                <a:latin typeface="Arial Rounded MT Bold" panose="020F0704030504030204" pitchFamily="34" charset="0"/>
              </a:rPr>
              <a:t>Angelo</a:t>
            </a:r>
            <a:r>
              <a:rPr lang="pt-BR" sz="2500" b="1" dirty="0">
                <a:ln w="3175">
                  <a:noFill/>
                </a:ln>
                <a:latin typeface="Arial Rounded MT Bold" panose="020F0704030504030204" pitchFamily="34" charset="0"/>
              </a:rPr>
              <a:t> Dias Barbosa</a:t>
            </a:r>
          </a:p>
          <a:p>
            <a:r>
              <a:rPr lang="pt-BR" sz="2500" b="1" dirty="0">
                <a:ln w="3175">
                  <a:noFill/>
                </a:ln>
                <a:latin typeface="Arial Rounded MT Bold" panose="020F0704030504030204" pitchFamily="34" charset="0"/>
              </a:rPr>
              <a:t>Wesley Mouraria Pereira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0A3C494-DD03-419D-9970-72514CC77F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03" b="19097"/>
          <a:stretch/>
        </p:blipFill>
        <p:spPr>
          <a:xfrm>
            <a:off x="5367529" y="3836935"/>
            <a:ext cx="3701306" cy="1439154"/>
          </a:xfrm>
          <a:prstGeom prst="rect">
            <a:avLst/>
          </a:prstGeom>
          <a:effectLst>
            <a:outerShdw blurRad="101600" sx="103000" sy="103000" algn="ctr" rotWithShape="0">
              <a:schemeClr val="tx1">
                <a:alpha val="7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83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>
            <a:extLst>
              <a:ext uri="{FF2B5EF4-FFF2-40B4-BE49-F238E27FC236}">
                <a16:creationId xmlns:a16="http://schemas.microsoft.com/office/drawing/2014/main" id="{360C8872-3BE7-447D-9857-46E3FD0D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MODELO TO-BE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3F4BF2-12D4-4672-8B51-DC1511FE7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" t="3207" r="1457" b="18659"/>
          <a:stretch/>
        </p:blipFill>
        <p:spPr bwMode="auto">
          <a:xfrm>
            <a:off x="443581" y="2139698"/>
            <a:ext cx="11304838" cy="41330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129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>
            <a:extLst>
              <a:ext uri="{FF2B5EF4-FFF2-40B4-BE49-F238E27FC236}">
                <a16:creationId xmlns:a16="http://schemas.microsoft.com/office/drawing/2014/main" id="{360C8872-3BE7-447D-9857-46E3FD0D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MODELO TO-BE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D2116D-E471-41E0-920C-23D912C73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" t="2250" r="1721" b="12884"/>
          <a:stretch/>
        </p:blipFill>
        <p:spPr bwMode="auto">
          <a:xfrm>
            <a:off x="1572768" y="1486019"/>
            <a:ext cx="9177527" cy="52315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167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>
            <a:extLst>
              <a:ext uri="{FF2B5EF4-FFF2-40B4-BE49-F238E27FC236}">
                <a16:creationId xmlns:a16="http://schemas.microsoft.com/office/drawing/2014/main" id="{360C8872-3BE7-447D-9857-46E3FD0D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MODELO TO-BE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52D967-FD70-409B-8964-6C67AE98B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" t="2456" r="1984" b="12982"/>
          <a:stretch/>
        </p:blipFill>
        <p:spPr bwMode="auto">
          <a:xfrm>
            <a:off x="2126520" y="1461833"/>
            <a:ext cx="7938960" cy="52783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569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>
            <a:extLst>
              <a:ext uri="{FF2B5EF4-FFF2-40B4-BE49-F238E27FC236}">
                <a16:creationId xmlns:a16="http://schemas.microsoft.com/office/drawing/2014/main" id="{360C8872-3BE7-447D-9857-46E3FD0D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MODELO TO-BE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DBD344-42E5-4D45-BCBC-C2302D2132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" t="4581" r="1722" b="24809"/>
          <a:stretch/>
        </p:blipFill>
        <p:spPr bwMode="auto">
          <a:xfrm>
            <a:off x="838200" y="2707258"/>
            <a:ext cx="10504875" cy="26694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476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>
            <a:extLst>
              <a:ext uri="{FF2B5EF4-FFF2-40B4-BE49-F238E27FC236}">
                <a16:creationId xmlns:a16="http://schemas.microsoft.com/office/drawing/2014/main" id="{360C8872-3BE7-447D-9857-46E3FD0D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MODELO TO-BE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BB5587-CBD5-49B9-899A-808E85F7F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 t="2992" r="1587" b="14963"/>
          <a:stretch/>
        </p:blipFill>
        <p:spPr bwMode="auto">
          <a:xfrm>
            <a:off x="411747" y="1563624"/>
            <a:ext cx="11368506" cy="51087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39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INDICADORES DE DESEMPENHO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10FACF1-2CD7-4AC2-81FA-986E8E494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13279"/>
              </p:ext>
            </p:extLst>
          </p:nvPr>
        </p:nvGraphicFramePr>
        <p:xfrm>
          <a:off x="2936240" y="2998596"/>
          <a:ext cx="8128000" cy="32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632">
                  <a:extLst>
                    <a:ext uri="{9D8B030D-6E8A-4147-A177-3AD203B41FA5}">
                      <a16:colId xmlns:a16="http://schemas.microsoft.com/office/drawing/2014/main" val="1494237944"/>
                    </a:ext>
                  </a:extLst>
                </a:gridCol>
                <a:gridCol w="1801368">
                  <a:extLst>
                    <a:ext uri="{9D8B030D-6E8A-4147-A177-3AD203B41FA5}">
                      <a16:colId xmlns:a16="http://schemas.microsoft.com/office/drawing/2014/main" val="3705899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500" b="1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INDICADOR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META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5038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Arial Rounded MT Bold" panose="020F0704030504030204" pitchFamily="34" charset="0"/>
                        </a:rPr>
                        <a:t>percentual de preenchimento das vagas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7577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Arial Rounded MT Bold" panose="020F0704030504030204" pitchFamily="34" charset="0"/>
                        </a:rPr>
                        <a:t>percentual de pagamentos parciais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768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Arial Rounded MT Bold" panose="020F0704030504030204" pitchFamily="34" charset="0"/>
                        </a:rPr>
                        <a:t>percentual de pagamentos finalizados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223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Arial Rounded MT Bold" panose="020F0704030504030204" pitchFamily="34" charset="0"/>
                        </a:rPr>
                        <a:t>percentual de pagamentos em dinheiro ou cartão de débito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60%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48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Arial Rounded MT Bold" panose="020F0704030504030204" pitchFamily="34" charset="0"/>
                        </a:rPr>
                        <a:t>percentual de pagamentos em cheque ou cartão de crédito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40%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192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REQUISITOS FUNCIONAIS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10FACF1-2CD7-4AC2-81FA-986E8E494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19698"/>
              </p:ext>
            </p:extLst>
          </p:nvPr>
        </p:nvGraphicFramePr>
        <p:xfrm>
          <a:off x="2936240" y="3291204"/>
          <a:ext cx="8128000" cy="22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4840">
                  <a:extLst>
                    <a:ext uri="{9D8B030D-6E8A-4147-A177-3AD203B41FA5}">
                      <a16:colId xmlns:a16="http://schemas.microsoft.com/office/drawing/2014/main" val="1494237944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3705899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500" b="1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PROCESSO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REQUISITOS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5038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Planejamento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7577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Arial Rounded MT Bold" panose="020F0704030504030204" pitchFamily="34" charset="0"/>
                        </a:rPr>
                        <a:t>Convênio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768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Arial Rounded MT Bold" panose="020F0704030504030204" pitchFamily="34" charset="0"/>
                        </a:rPr>
                        <a:t>Inscrição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2234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Arial Rounded MT Bold" panose="020F0704030504030204" pitchFamily="34" charset="0"/>
                        </a:rPr>
                        <a:t>Realização do Evento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4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93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2084332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61CA7A0-F022-459C-B805-4105D7986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2" b="1721"/>
          <a:stretch/>
        </p:blipFill>
        <p:spPr>
          <a:xfrm>
            <a:off x="336906" y="0"/>
            <a:ext cx="11397894" cy="685800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F47DA0F-4036-4CA9-B6CD-801A01292C59}"/>
              </a:ext>
            </a:extLst>
          </p:cNvPr>
          <p:cNvSpPr/>
          <p:nvPr/>
        </p:nvSpPr>
        <p:spPr>
          <a:xfrm>
            <a:off x="0" y="0"/>
            <a:ext cx="5303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19CB7DE-F9CF-40BF-9D9C-89D0E8ECBDDE}"/>
              </a:ext>
            </a:extLst>
          </p:cNvPr>
          <p:cNvSpPr/>
          <p:nvPr/>
        </p:nvSpPr>
        <p:spPr>
          <a:xfrm>
            <a:off x="11661648" y="0"/>
            <a:ext cx="5303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170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ipse 36">
            <a:extLst>
              <a:ext uri="{FF2B5EF4-FFF2-40B4-BE49-F238E27FC236}">
                <a16:creationId xmlns:a16="http://schemas.microsoft.com/office/drawing/2014/main" id="{3402B3DC-24ED-4C8B-9A63-96F605A487C8}"/>
              </a:ext>
            </a:extLst>
          </p:cNvPr>
          <p:cNvSpPr/>
          <p:nvPr/>
        </p:nvSpPr>
        <p:spPr>
          <a:xfrm>
            <a:off x="7902852" y="5344706"/>
            <a:ext cx="1062000" cy="10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TECNOLOGIAS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F50B96-EA48-45CA-8215-EFE78F1A2F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0" r="12746"/>
          <a:stretch/>
        </p:blipFill>
        <p:spPr>
          <a:xfrm>
            <a:off x="3736620" y="1684107"/>
            <a:ext cx="1080000" cy="143956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1E5E87C-92F1-4235-BE25-51A68414FB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4" r="12547"/>
          <a:stretch/>
        </p:blipFill>
        <p:spPr>
          <a:xfrm>
            <a:off x="7080548" y="1655382"/>
            <a:ext cx="1080000" cy="14287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42B6751-43CD-4DBA-A7C4-D0E73B31FF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584" y="1612288"/>
            <a:ext cx="1080000" cy="15149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B3B44F8-66E4-4351-B538-818F733F11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71" y="3928055"/>
            <a:ext cx="1080000" cy="1152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90073B7-35BE-4729-AFBB-899C58B27E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99" y="5340863"/>
            <a:ext cx="1080000" cy="10665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5F636E4-4741-4F94-AC42-5C0BFC61F9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49" y="4006805"/>
            <a:ext cx="1080000" cy="1080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7D67523-AC4D-4366-A137-E3D56368E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34" y="5344463"/>
            <a:ext cx="1080000" cy="10764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97CF94E-BD65-4B4A-86B3-1CA5F788005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49" y="5340863"/>
            <a:ext cx="1080000" cy="1080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6E4CC42-C26F-4487-B62A-6631F1A7BA3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91" y="5340863"/>
            <a:ext cx="1285953" cy="10800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AE9DB1A-B967-4AB9-9F77-CA45AF8185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69" y="4197537"/>
            <a:ext cx="2725285" cy="69853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4124A64-72CB-404B-8D3E-C393592F30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49" y="5340863"/>
            <a:ext cx="1080000" cy="10800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05FFEC1-727F-48C3-B574-B8A439615A3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71" y="5340863"/>
            <a:ext cx="1080000" cy="10800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3186C437-8C7F-4637-9E0E-02765C0BCDF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328" y="5327363"/>
            <a:ext cx="1080000" cy="10800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B076F78-AC9B-4131-8C56-0C394162E7C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99" y="4000055"/>
            <a:ext cx="1080000" cy="10800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8BE4C37B-A79C-40BF-8E5A-448873042E1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328" y="4000055"/>
            <a:ext cx="1080000" cy="10800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90B54692-D7F2-421A-851A-960DE60921E1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71"/>
          <a:stretch/>
        </p:blipFill>
        <p:spPr>
          <a:xfrm>
            <a:off x="8752512" y="1739767"/>
            <a:ext cx="967302" cy="1260000"/>
          </a:xfrm>
          <a:prstGeom prst="rect">
            <a:avLst/>
          </a:prstGeom>
        </p:spPr>
      </p:pic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8357C12E-3AD2-4582-95F0-050009EBD8AE}"/>
              </a:ext>
            </a:extLst>
          </p:cNvPr>
          <p:cNvCxnSpPr/>
          <p:nvPr/>
        </p:nvCxnSpPr>
        <p:spPr>
          <a:xfrm flipH="1">
            <a:off x="1763486" y="3331029"/>
            <a:ext cx="10098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7D819FB7-1E6D-4000-8FE1-715D1BDDA156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38"/>
          <a:stretch/>
        </p:blipFill>
        <p:spPr>
          <a:xfrm>
            <a:off x="4677096" y="4006805"/>
            <a:ext cx="94507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1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INTRODUÇÃO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FE94DCD-0A3C-4458-965E-77893158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360" y="1734184"/>
            <a:ext cx="8854440" cy="4853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500" b="1" dirty="0">
                <a:latin typeface="Arial Rounded MT Bold" panose="020F0704030504030204" pitchFamily="34" charset="0"/>
              </a:rPr>
              <a:t>Justificativas</a:t>
            </a:r>
          </a:p>
          <a:p>
            <a:pPr marL="895350" lvl="1">
              <a:lnSpc>
                <a:spcPct val="150000"/>
              </a:lnSpc>
            </a:pPr>
            <a:r>
              <a:rPr lang="pt-BR" sz="3000" b="1" dirty="0">
                <a:latin typeface="Arial Rounded MT Bold" panose="020F0704030504030204" pitchFamily="34" charset="0"/>
              </a:rPr>
              <a:t>Gerenciar de forma ágil, barata e precisa</a:t>
            </a:r>
          </a:p>
          <a:p>
            <a:pPr marL="895350" lvl="1">
              <a:lnSpc>
                <a:spcPct val="150000"/>
              </a:lnSpc>
            </a:pPr>
            <a:r>
              <a:rPr lang="pt-BR" sz="3000" b="1" dirty="0">
                <a:latin typeface="Arial Rounded MT Bold" panose="020F0704030504030204" pitchFamily="34" charset="0"/>
              </a:rPr>
              <a:t>Otimizar processos</a:t>
            </a:r>
          </a:p>
          <a:p>
            <a:pPr>
              <a:lnSpc>
                <a:spcPct val="150000"/>
              </a:lnSpc>
            </a:pPr>
            <a:r>
              <a:rPr lang="pt-BR" sz="3500" b="1" dirty="0">
                <a:latin typeface="Arial Rounded MT Bold" panose="020F0704030504030204" pitchFamily="34" charset="0"/>
              </a:rPr>
              <a:t>Objetivo Geral</a:t>
            </a:r>
          </a:p>
          <a:p>
            <a:pPr marL="895350" lvl="1">
              <a:lnSpc>
                <a:spcPct val="150000"/>
              </a:lnSpc>
            </a:pPr>
            <a:r>
              <a:rPr lang="pt-BR" sz="3000" b="1" dirty="0">
                <a:latin typeface="Arial Rounded MT Bold" panose="020F0704030504030204" pitchFamily="34" charset="0"/>
              </a:rPr>
              <a:t>Software para auxiliar no gerenciamento dos processos de excursões</a:t>
            </a:r>
          </a:p>
        </p:txBody>
      </p:sp>
    </p:spTree>
    <p:extLst>
      <p:ext uri="{BB962C8B-B14F-4D97-AF65-F5344CB8AC3E}">
        <p14:creationId xmlns:p14="http://schemas.microsoft.com/office/powerpoint/2010/main" val="1601458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AVALIAÇÃO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450E707-44D6-4101-99B1-E06877D1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360" y="1734184"/>
            <a:ext cx="8854440" cy="4853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900" b="1" dirty="0">
                <a:latin typeface="Arial Rounded MT Bold" panose="020F0704030504030204" pitchFamily="34" charset="0"/>
              </a:rPr>
              <a:t>Por entrevista após experiência</a:t>
            </a:r>
          </a:p>
          <a:p>
            <a:pPr lvl="1">
              <a:lnSpc>
                <a:spcPct val="150000"/>
              </a:lnSpc>
            </a:pPr>
            <a:r>
              <a:rPr lang="pt-BR" sz="2900" b="1" dirty="0">
                <a:latin typeface="Arial Rounded MT Bold" panose="020F0704030504030204" pitchFamily="34" charset="0"/>
              </a:rPr>
              <a:t>Bem intuitivo, mas com dúvidas em algumas ocasiões específicas</a:t>
            </a:r>
          </a:p>
          <a:p>
            <a:pPr lvl="1">
              <a:lnSpc>
                <a:spcPct val="150000"/>
              </a:lnSpc>
            </a:pPr>
            <a:r>
              <a:rPr lang="pt-BR" sz="2900" b="1" dirty="0">
                <a:latin typeface="Arial Rounded MT Bold" panose="020F0704030504030204" pitchFamily="34" charset="0"/>
              </a:rPr>
              <a:t>Pode ser implementado no estabelecimento após alguns ajustes</a:t>
            </a:r>
          </a:p>
          <a:p>
            <a:pPr lvl="1">
              <a:lnSpc>
                <a:spcPct val="150000"/>
              </a:lnSpc>
            </a:pPr>
            <a:r>
              <a:rPr lang="pt-BR" sz="2900" b="1" dirty="0">
                <a:latin typeface="Arial Rounded MT Bold" panose="020F0704030504030204" pitchFamily="34" charset="0"/>
              </a:rPr>
              <a:t>Falta de botão voltar e logo da empresa</a:t>
            </a:r>
          </a:p>
        </p:txBody>
      </p:sp>
    </p:spTree>
    <p:extLst>
      <p:ext uri="{BB962C8B-B14F-4D97-AF65-F5344CB8AC3E}">
        <p14:creationId xmlns:p14="http://schemas.microsoft.com/office/powerpoint/2010/main" val="3860831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USO DO</a:t>
            </a:r>
            <a:br>
              <a:rPr lang="pt-BR" sz="7500" dirty="0">
                <a:latin typeface="Arial Rounded MT Bold" panose="020F0704030504030204" pitchFamily="34" charset="0"/>
              </a:rPr>
            </a:br>
            <a:r>
              <a:rPr lang="pt-BR" sz="7500" dirty="0">
                <a:latin typeface="Arial Rounded MT Bold" panose="020F0704030504030204" pitchFamily="34" charset="0"/>
              </a:rPr>
              <a:t>SOFTWARE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450E707-44D6-4101-99B1-E06877D1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184" y="3730754"/>
            <a:ext cx="8738616" cy="5701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500" b="1" dirty="0"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http://pucweb-filipe-iannarelli.azurewebsites.net/tisii/</a:t>
            </a:r>
            <a:endParaRPr lang="pt-BR" sz="25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09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855119"/>
            <a:ext cx="9144000" cy="1147762"/>
          </a:xfrm>
          <a:effectLst/>
        </p:spPr>
        <p:txBody>
          <a:bodyPr>
            <a:normAutofit/>
          </a:bodyPr>
          <a:lstStyle/>
          <a:p>
            <a:r>
              <a:rPr lang="pt-BR" sz="7500" b="1" dirty="0">
                <a:latin typeface="Arial Rounded MT Bold" panose="020F070403050403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8044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INTRODUÇÃO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FE94DCD-0A3C-4458-965E-77893158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360" y="1734184"/>
            <a:ext cx="8854440" cy="48538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sz="3500" b="1" dirty="0">
                <a:latin typeface="Arial Rounded MT Bold" panose="020F0704030504030204" pitchFamily="34" charset="0"/>
              </a:rPr>
              <a:t>Objetivos Específicos</a:t>
            </a:r>
          </a:p>
          <a:p>
            <a:pPr marL="895350" lvl="1">
              <a:lnSpc>
                <a:spcPct val="150000"/>
              </a:lnSpc>
            </a:pPr>
            <a:r>
              <a:rPr lang="pt-BR" sz="3000" b="1" dirty="0">
                <a:latin typeface="Arial Rounded MT Bold" panose="020F0704030504030204" pitchFamily="34" charset="0"/>
              </a:rPr>
              <a:t>Software para centralização de informações de eventos</a:t>
            </a:r>
          </a:p>
          <a:p>
            <a:pPr marL="895350" lvl="1">
              <a:lnSpc>
                <a:spcPct val="150000"/>
              </a:lnSpc>
            </a:pPr>
            <a:r>
              <a:rPr lang="pt-BR" sz="3000" b="1" dirty="0">
                <a:latin typeface="Arial Rounded MT Bold" panose="020F0704030504030204" pitchFamily="34" charset="0"/>
              </a:rPr>
              <a:t>Aprendizado da estrutura de comunicação Front </a:t>
            </a:r>
            <a:r>
              <a:rPr lang="pt-BR" sz="3000" b="1" dirty="0" err="1">
                <a:latin typeface="Arial Rounded MT Bold" panose="020F0704030504030204" pitchFamily="34" charset="0"/>
              </a:rPr>
              <a:t>End</a:t>
            </a:r>
            <a:r>
              <a:rPr lang="pt-BR" sz="3000" b="1" dirty="0">
                <a:latin typeface="Arial Rounded MT Bold" panose="020F0704030504030204" pitchFamily="34" charset="0"/>
              </a:rPr>
              <a:t> - Back </a:t>
            </a:r>
            <a:r>
              <a:rPr lang="pt-BR" sz="3000" b="1" dirty="0" err="1">
                <a:latin typeface="Arial Rounded MT Bold" panose="020F0704030504030204" pitchFamily="34" charset="0"/>
              </a:rPr>
              <a:t>End</a:t>
            </a:r>
            <a:endParaRPr lang="pt-BR" sz="3000" b="1" dirty="0">
              <a:latin typeface="Arial Rounded MT Bold" panose="020F0704030504030204" pitchFamily="34" charset="0"/>
            </a:endParaRPr>
          </a:p>
          <a:p>
            <a:pPr marL="895350" lvl="1">
              <a:lnSpc>
                <a:spcPct val="150000"/>
              </a:lnSpc>
            </a:pPr>
            <a:r>
              <a:rPr lang="pt-BR" sz="3000" b="1" dirty="0">
                <a:latin typeface="Arial Rounded MT Bold" panose="020F0704030504030204" pitchFamily="34" charset="0"/>
              </a:rPr>
              <a:t>Aprendizado de requisições ao servidor, executável em Java</a:t>
            </a:r>
          </a:p>
        </p:txBody>
      </p:sp>
    </p:spTree>
    <p:extLst>
      <p:ext uri="{BB962C8B-B14F-4D97-AF65-F5344CB8AC3E}">
        <p14:creationId xmlns:p14="http://schemas.microsoft.com/office/powerpoint/2010/main" val="105802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METODOLOGIA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450E707-44D6-4101-99B1-E06877D1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360" y="1734184"/>
            <a:ext cx="8854440" cy="485384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sz="3900" b="1" dirty="0">
                <a:latin typeface="Arial Rounded MT Bold" panose="020F0704030504030204" pitchFamily="34" charset="0"/>
              </a:rPr>
              <a:t>Identificação do problema por entrevista</a:t>
            </a:r>
          </a:p>
          <a:p>
            <a:pPr lvl="1">
              <a:lnSpc>
                <a:spcPct val="150000"/>
              </a:lnSpc>
            </a:pPr>
            <a:r>
              <a:rPr lang="pt-BR" sz="2900" b="1" dirty="0">
                <a:latin typeface="Arial Rounded MT Bold" panose="020F0704030504030204" pitchFamily="34" charset="0"/>
              </a:rPr>
              <a:t>Como é concepção de um evento de excursão?</a:t>
            </a:r>
          </a:p>
          <a:p>
            <a:pPr lvl="1">
              <a:lnSpc>
                <a:spcPct val="150000"/>
              </a:lnSpc>
            </a:pPr>
            <a:r>
              <a:rPr lang="pt-BR" sz="2900" b="1" dirty="0">
                <a:latin typeface="Arial Rounded MT Bold" panose="020F0704030504030204" pitchFamily="34" charset="0"/>
              </a:rPr>
              <a:t>Qual o primeiro item a ser definido ou considerado principal para que os demais critérios sejam definidos a partir dele?</a:t>
            </a:r>
          </a:p>
          <a:p>
            <a:pPr lvl="1">
              <a:lnSpc>
                <a:spcPct val="150000"/>
              </a:lnSpc>
            </a:pPr>
            <a:r>
              <a:rPr lang="pt-BR" sz="2900" b="1" dirty="0">
                <a:latin typeface="Arial Rounded MT Bold" panose="020F0704030504030204" pitchFamily="34" charset="0"/>
              </a:rPr>
              <a:t>É comum ter patrocínio, apoio, ou algum tipo de relacionamento com outros estabelecimentos?</a:t>
            </a:r>
          </a:p>
          <a:p>
            <a:pPr lvl="1">
              <a:lnSpc>
                <a:spcPct val="150000"/>
              </a:lnSpc>
            </a:pPr>
            <a:r>
              <a:rPr lang="pt-BR" sz="2900" b="1" dirty="0">
                <a:latin typeface="Arial Rounded MT Bold" panose="020F0704030504030204" pitchFamily="34" charset="0"/>
              </a:rPr>
              <a:t>entre outras...</a:t>
            </a:r>
          </a:p>
        </p:txBody>
      </p:sp>
    </p:spTree>
    <p:extLst>
      <p:ext uri="{BB962C8B-B14F-4D97-AF65-F5344CB8AC3E}">
        <p14:creationId xmlns:p14="http://schemas.microsoft.com/office/powerpoint/2010/main" val="340832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MODELO DE</a:t>
            </a:r>
            <a:br>
              <a:rPr lang="pt-BR" sz="7500" dirty="0">
                <a:latin typeface="Arial Rounded MT Bold" panose="020F0704030504030204" pitchFamily="34" charset="0"/>
              </a:rPr>
            </a:br>
            <a:r>
              <a:rPr lang="pt-BR" sz="7500" dirty="0">
                <a:latin typeface="Arial Rounded MT Bold" panose="020F0704030504030204" pitchFamily="34" charset="0"/>
              </a:rPr>
              <a:t> NEGÓCIOS</a:t>
            </a:r>
          </a:p>
        </p:txBody>
      </p:sp>
    </p:spTree>
    <p:extLst>
      <p:ext uri="{BB962C8B-B14F-4D97-AF65-F5344CB8AC3E}">
        <p14:creationId xmlns:p14="http://schemas.microsoft.com/office/powerpoint/2010/main" val="198769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FBAE530-8134-4AE0-9C9C-44C93BA172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" t="8352" r="1975" b="9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9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STAKEHOLDERS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FC08F3B-6076-4CE2-974C-295C34636852}"/>
              </a:ext>
            </a:extLst>
          </p:cNvPr>
          <p:cNvSpPr txBox="1">
            <a:spLocks/>
          </p:cNvSpPr>
          <p:nvPr/>
        </p:nvSpPr>
        <p:spPr>
          <a:xfrm>
            <a:off x="2499360" y="1734184"/>
            <a:ext cx="8854440" cy="4853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3500" b="1" dirty="0">
                <a:latin typeface="Arial Rounded MT Bold" panose="020F0704030504030204" pitchFamily="34" charset="0"/>
              </a:rPr>
              <a:t>Fornecedores e Parceiros</a:t>
            </a:r>
          </a:p>
          <a:p>
            <a:pPr marL="895350" lvl="1">
              <a:lnSpc>
                <a:spcPct val="150000"/>
              </a:lnSpc>
            </a:pPr>
            <a:r>
              <a:rPr lang="pt-BR" sz="3000" b="1" dirty="0">
                <a:latin typeface="Arial Rounded MT Bold" panose="020F0704030504030204" pitchFamily="34" charset="0"/>
              </a:rPr>
              <a:t>Patrocinadores, apoiadores ou fornecedores</a:t>
            </a:r>
          </a:p>
          <a:p>
            <a:pPr>
              <a:lnSpc>
                <a:spcPct val="150000"/>
              </a:lnSpc>
            </a:pPr>
            <a:r>
              <a:rPr lang="pt-BR" sz="3500" b="1" dirty="0">
                <a:latin typeface="Arial Rounded MT Bold" panose="020F0704030504030204" pitchFamily="34" charset="0"/>
              </a:rPr>
              <a:t>Colaboradores </a:t>
            </a:r>
            <a:r>
              <a:rPr lang="pt-BR" sz="3500" b="1" dirty="0" err="1">
                <a:latin typeface="Arial Rounded MT Bold" panose="020F0704030504030204" pitchFamily="34" charset="0"/>
              </a:rPr>
              <a:t>Summit</a:t>
            </a:r>
            <a:endParaRPr lang="pt-BR" sz="3500" b="1" dirty="0">
              <a:latin typeface="Arial Rounded MT Bold" panose="020F0704030504030204" pitchFamily="34" charset="0"/>
            </a:endParaRPr>
          </a:p>
          <a:p>
            <a:pPr marL="895350" lvl="1">
              <a:lnSpc>
                <a:spcPct val="150000"/>
              </a:lnSpc>
            </a:pPr>
            <a:r>
              <a:rPr lang="pt-BR" sz="3100" b="1" dirty="0">
                <a:latin typeface="Arial Rounded MT Bold" panose="020F0704030504030204" pitchFamily="34" charset="0"/>
              </a:rPr>
              <a:t>Realizadores do evento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pt-BR" sz="3500" b="1" dirty="0">
                <a:latin typeface="Arial Rounded MT Bold" panose="020F0704030504030204" pitchFamily="34" charset="0"/>
              </a:rPr>
              <a:t>Clientes</a:t>
            </a:r>
            <a:endParaRPr lang="pt-BR" sz="3100" b="1" dirty="0">
              <a:latin typeface="Arial Rounded MT Bold" panose="020F0704030504030204" pitchFamily="34" charset="0"/>
            </a:endParaRPr>
          </a:p>
          <a:p>
            <a:pPr marL="895350" lvl="1">
              <a:lnSpc>
                <a:spcPct val="150000"/>
              </a:lnSpc>
            </a:pPr>
            <a:r>
              <a:rPr lang="pt-BR" sz="3000" b="1" dirty="0">
                <a:latin typeface="Arial Rounded MT Bold" panose="020F0704030504030204" pitchFamily="34" charset="0"/>
              </a:rPr>
              <a:t>Utilizadores da proposta de valor oferecida</a:t>
            </a:r>
          </a:p>
        </p:txBody>
      </p:sp>
    </p:spTree>
    <p:extLst>
      <p:ext uri="{BB962C8B-B14F-4D97-AF65-F5344CB8AC3E}">
        <p14:creationId xmlns:p14="http://schemas.microsoft.com/office/powerpoint/2010/main" val="22841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MODELAGEM DO PROCESSO DE NEGÓCIOS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959C83D-8646-4E76-A685-8DDFA71A4A51}"/>
              </a:ext>
            </a:extLst>
          </p:cNvPr>
          <p:cNvSpPr txBox="1">
            <a:spLocks/>
          </p:cNvSpPr>
          <p:nvPr/>
        </p:nvSpPr>
        <p:spPr>
          <a:xfrm>
            <a:off x="2499360" y="1734184"/>
            <a:ext cx="8854440" cy="485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pt-BR" sz="3500" b="1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endParaRPr lang="pt-BR" sz="3500" b="1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3500" b="1" dirty="0">
                <a:latin typeface="Arial Rounded MT Bold" panose="020F0704030504030204" pitchFamily="34" charset="0"/>
              </a:rPr>
              <a:t>Modelo </a:t>
            </a:r>
            <a:r>
              <a:rPr lang="pt-BR" sz="3500" b="1" dirty="0" err="1">
                <a:latin typeface="Arial Rounded MT Bold" panose="020F0704030504030204" pitchFamily="34" charset="0"/>
              </a:rPr>
              <a:t>As-Is</a:t>
            </a:r>
            <a:endParaRPr lang="pt-BR" sz="3500" b="1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3500" b="1" dirty="0">
                <a:latin typeface="Arial Rounded MT Bold" panose="020F0704030504030204" pitchFamily="34" charset="0"/>
              </a:rPr>
              <a:t>Modelo </a:t>
            </a:r>
            <a:r>
              <a:rPr lang="pt-BR" sz="3500" b="1" dirty="0" err="1">
                <a:latin typeface="Arial Rounded MT Bold" panose="020F0704030504030204" pitchFamily="34" charset="0"/>
              </a:rPr>
              <a:t>To</a:t>
            </a:r>
            <a:r>
              <a:rPr lang="pt-BR" sz="3500" b="1" dirty="0">
                <a:latin typeface="Arial Rounded MT Bold" panose="020F0704030504030204" pitchFamily="34" charset="0"/>
              </a:rPr>
              <a:t>-Be</a:t>
            </a:r>
            <a:endParaRPr lang="pt-BR" sz="3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6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63BCA6A-EB52-484A-8DF5-07F6AE2A49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" t="6860" r="2279" b="33934"/>
          <a:stretch/>
        </p:blipFill>
        <p:spPr bwMode="auto">
          <a:xfrm>
            <a:off x="2358012" y="2859024"/>
            <a:ext cx="8995788" cy="20513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ítulo 2">
            <a:extLst>
              <a:ext uri="{FF2B5EF4-FFF2-40B4-BE49-F238E27FC236}">
                <a16:creationId xmlns:a16="http://schemas.microsoft.com/office/drawing/2014/main" id="{360C8872-3BE7-447D-9857-46E3FD0D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MODELO AS-IS</a:t>
            </a:r>
          </a:p>
        </p:txBody>
      </p:sp>
    </p:spTree>
    <p:extLst>
      <p:ext uri="{BB962C8B-B14F-4D97-AF65-F5344CB8AC3E}">
        <p14:creationId xmlns:p14="http://schemas.microsoft.com/office/powerpoint/2010/main" val="3139396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290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Tema do Office</vt:lpstr>
      <vt:lpstr>GERENCIAMENTO DE EXCURSÕES</vt:lpstr>
      <vt:lpstr>INTRODUÇÃO</vt:lpstr>
      <vt:lpstr>INTRODUÇÃO</vt:lpstr>
      <vt:lpstr>METODOLOGIA</vt:lpstr>
      <vt:lpstr>MODELO DE  NEGÓCIOS</vt:lpstr>
      <vt:lpstr>Apresentação do PowerPoint</vt:lpstr>
      <vt:lpstr>STAKEHOLDERS</vt:lpstr>
      <vt:lpstr>MODELAGEM DO PROCESSO DE NEGÓCIOS</vt:lpstr>
      <vt:lpstr>MODELO AS-IS</vt:lpstr>
      <vt:lpstr>MODELO TO-BE</vt:lpstr>
      <vt:lpstr>MODELO TO-BE</vt:lpstr>
      <vt:lpstr>MODELO TO-BE</vt:lpstr>
      <vt:lpstr>MODELO TO-BE</vt:lpstr>
      <vt:lpstr>MODELO TO-BE</vt:lpstr>
      <vt:lpstr>INDICADORES DE DESEMPENHO</vt:lpstr>
      <vt:lpstr>REQUISITOS FUNCIONAIS</vt:lpstr>
      <vt:lpstr>DIAGRAMA DE CLASSES</vt:lpstr>
      <vt:lpstr>Apresentação do PowerPoint</vt:lpstr>
      <vt:lpstr>TECNOLOGIAS</vt:lpstr>
      <vt:lpstr>AVALIAÇÃO</vt:lpstr>
      <vt:lpstr>USO DO SOFTWARE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Organizador Financeiro</dc:title>
  <dc:creator>FIC</dc:creator>
  <cp:lastModifiedBy>Iannarelli</cp:lastModifiedBy>
  <cp:revision>58</cp:revision>
  <dcterms:created xsi:type="dcterms:W3CDTF">2018-09-19T13:47:33Z</dcterms:created>
  <dcterms:modified xsi:type="dcterms:W3CDTF">2019-06-15T00:47:49Z</dcterms:modified>
</cp:coreProperties>
</file>