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65" r:id="rId6"/>
    <p:sldId id="258" r:id="rId7"/>
    <p:sldId id="266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4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28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6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8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29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38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6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9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78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1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67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6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A8D1-3265-4079-AE2A-760A8247F465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53B-0D78-41D3-91B6-0353AB492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9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1176" y="2372215"/>
            <a:ext cx="9950824" cy="1669736"/>
          </a:xfrm>
          <a:effectLst/>
        </p:spPr>
        <p:txBody>
          <a:bodyPr anchor="ctr">
            <a:no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GERENCIAMENTO DE EXCURSÕES</a:t>
            </a:r>
            <a:endParaRPr lang="pt-BR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3104" y="5697028"/>
            <a:ext cx="5085806" cy="891005"/>
          </a:xfrm>
          <a:effectLst/>
        </p:spPr>
        <p:txBody>
          <a:bodyPr>
            <a:noAutofit/>
          </a:bodyPr>
          <a:lstStyle/>
          <a:p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Filipe </a:t>
            </a:r>
            <a:r>
              <a:rPr lang="pt-BR" sz="2500" b="1" dirty="0" err="1">
                <a:ln w="3175">
                  <a:noFill/>
                </a:ln>
                <a:latin typeface="Arial Rounded MT Bold" panose="020F0704030504030204" pitchFamily="34" charset="0"/>
              </a:rPr>
              <a:t>Iannarelli</a:t>
            </a:r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 Caldeira</a:t>
            </a:r>
          </a:p>
          <a:p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Gabriel Vinicius Ramos da Silva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35310" y="419437"/>
            <a:ext cx="7451040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pt-BR" sz="20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PONTIFÍCIA UNIVERSIDADE CATÓLICA DE MINAS GERAIS</a:t>
            </a:r>
            <a:endParaRPr lang="pt-BR" sz="2000" b="0" dirty="0">
              <a:effectLst/>
              <a:latin typeface="Arial Rounded MT Bold" panose="020F0704030504030204" pitchFamily="34" charset="0"/>
            </a:endParaRPr>
          </a:p>
          <a:p>
            <a:pPr algn="ctr"/>
            <a:r>
              <a:rPr lang="pt-BR" sz="20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INSTITUTO DE CIÊNCIAS EXATAS E INFORMÁTICA</a:t>
            </a:r>
            <a:br>
              <a:rPr lang="pt-BR" sz="20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</a:br>
            <a:r>
              <a:rPr lang="pt-BR" sz="20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UNIDADE EDUCACIONAL PRAÇA DA LIBERDADE</a:t>
            </a:r>
            <a:endParaRPr lang="pt-BR" sz="2000" b="0" dirty="0">
              <a:effectLst/>
              <a:latin typeface="Arial Rounded MT Bold" panose="020F0704030504030204" pitchFamily="34" charset="0"/>
            </a:endParaRPr>
          </a:p>
          <a:p>
            <a:pPr algn="ctr"/>
            <a:r>
              <a:rPr lang="pt-BR" sz="20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Bacharelado em Engenharia de Software</a:t>
            </a:r>
            <a:endParaRPr lang="pt-BR" sz="2000" b="0" dirty="0"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0753" y="419437"/>
            <a:ext cx="1540560" cy="1323439"/>
          </a:xfrm>
          <a:prstGeom prst="rect">
            <a:avLst/>
          </a:prstGeom>
          <a:effectLst/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D3DA2BFA-DA8C-4D8F-98B5-0790A0311383}"/>
              </a:ext>
            </a:extLst>
          </p:cNvPr>
          <p:cNvSpPr txBox="1">
            <a:spLocks/>
          </p:cNvSpPr>
          <p:nvPr/>
        </p:nvSpPr>
        <p:spPr>
          <a:xfrm>
            <a:off x="6183090" y="5697028"/>
            <a:ext cx="5085806" cy="89100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Paulo </a:t>
            </a:r>
            <a:r>
              <a:rPr lang="pt-BR" sz="2500" b="1" dirty="0" err="1">
                <a:ln w="3175">
                  <a:noFill/>
                </a:ln>
                <a:latin typeface="Arial Rounded MT Bold" panose="020F0704030504030204" pitchFamily="34" charset="0"/>
              </a:rPr>
              <a:t>Angelo</a:t>
            </a:r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 Dias Barbosa</a:t>
            </a:r>
          </a:p>
          <a:p>
            <a:r>
              <a:rPr lang="pt-BR" sz="2500" b="1" dirty="0">
                <a:ln w="3175">
                  <a:noFill/>
                </a:ln>
                <a:latin typeface="Arial Rounded MT Bold" panose="020F0704030504030204" pitchFamily="34" charset="0"/>
              </a:rPr>
              <a:t>Wesley Mouraria Pereira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A3C494-DD03-419D-9970-72514CC77F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7529" y="3836935"/>
            <a:ext cx="3701306" cy="1439154"/>
          </a:xfrm>
          <a:prstGeom prst="rect">
            <a:avLst/>
          </a:prstGeom>
          <a:effectLst>
            <a:outerShdw blurRad="101600" sx="103000" sy="103000" algn="ctr" rotWithShape="0">
              <a:schemeClr val="tx1">
                <a:alpha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83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TO-BE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1D85A1-68AA-4D06-99D7-AED1F60A99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" t="3620" r="1565" b="18946"/>
          <a:stretch/>
        </p:blipFill>
        <p:spPr>
          <a:xfrm>
            <a:off x="407625" y="2093978"/>
            <a:ext cx="11376750" cy="41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9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TO-BE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22A4DD-6F12-4305-BE23-F87D462B25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4" t="2706" r="1613" b="13062"/>
          <a:stretch/>
        </p:blipFill>
        <p:spPr>
          <a:xfrm>
            <a:off x="1451030" y="1486018"/>
            <a:ext cx="9289940" cy="52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7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TO-BE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C51741-7D33-4B72-AFCD-13F301ED0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0" t="2549" r="1740" b="13146"/>
          <a:stretch/>
        </p:blipFill>
        <p:spPr>
          <a:xfrm>
            <a:off x="2093484" y="1455971"/>
            <a:ext cx="8005032" cy="52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9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TO-BE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59DBF7-9085-4491-A92B-A120819353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" t="4798" r="1469" b="24474"/>
          <a:stretch/>
        </p:blipFill>
        <p:spPr>
          <a:xfrm>
            <a:off x="822402" y="2735959"/>
            <a:ext cx="10547196" cy="26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6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TO-BE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F91F5B-F7D5-4220-8FC0-41EA383252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3209" r="1553" b="14906"/>
          <a:stretch/>
        </p:blipFill>
        <p:spPr>
          <a:xfrm>
            <a:off x="397384" y="1499616"/>
            <a:ext cx="11397232" cy="51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INDICADORES DE DESEMPENHO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10FACF1-2CD7-4AC2-81FA-986E8E494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13279"/>
              </p:ext>
            </p:extLst>
          </p:nvPr>
        </p:nvGraphicFramePr>
        <p:xfrm>
          <a:off x="2936240" y="2998596"/>
          <a:ext cx="8128000" cy="32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632">
                  <a:extLst>
                    <a:ext uri="{9D8B030D-6E8A-4147-A177-3AD203B41FA5}">
                      <a16:colId xmlns:a16="http://schemas.microsoft.com/office/drawing/2014/main" val="1494237944"/>
                    </a:ext>
                  </a:extLst>
                </a:gridCol>
                <a:gridCol w="1801368">
                  <a:extLst>
                    <a:ext uri="{9D8B030D-6E8A-4147-A177-3AD203B41FA5}">
                      <a16:colId xmlns:a16="http://schemas.microsoft.com/office/drawing/2014/main" val="370589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500" b="1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INDICADOR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META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503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percentual de preenchimento das vagas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7577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percentual de pagamentos parciais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768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percentual de pagamentos finalizados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223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percentual de pagamentos em dinheiro ou cartão de débito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60%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48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percentual de pagamentos em cheque ou cartão de crédito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9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REQUISITOS FUNCIONAIS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10FACF1-2CD7-4AC2-81FA-986E8E494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19698"/>
              </p:ext>
            </p:extLst>
          </p:nvPr>
        </p:nvGraphicFramePr>
        <p:xfrm>
          <a:off x="2936240" y="3291204"/>
          <a:ext cx="8128000" cy="22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840">
                  <a:extLst>
                    <a:ext uri="{9D8B030D-6E8A-4147-A177-3AD203B41FA5}">
                      <a16:colId xmlns:a16="http://schemas.microsoft.com/office/drawing/2014/main" val="1494237944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70589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500" b="1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PROCESSO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REQUISITOS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503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Planejamento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7577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Convênio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768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Inscrição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2234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pt-BR" sz="2000" b="0" dirty="0">
                          <a:latin typeface="Arial Rounded MT Bold" panose="020F0704030504030204" pitchFamily="34" charset="0"/>
                        </a:rPr>
                        <a:t>Realização do Evento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4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93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208433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1CA7A0-F022-459C-B805-4105D7986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906" y="0"/>
            <a:ext cx="11397894" cy="6858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F47DA0F-4036-4CA9-B6CD-801A01292C59}"/>
              </a:ext>
            </a:extLst>
          </p:cNvPr>
          <p:cNvSpPr/>
          <p:nvPr/>
        </p:nvSpPr>
        <p:spPr>
          <a:xfrm>
            <a:off x="0" y="0"/>
            <a:ext cx="5303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9CB7DE-F9CF-40BF-9D9C-89D0E8ECBDDE}"/>
              </a:ext>
            </a:extLst>
          </p:cNvPr>
          <p:cNvSpPr/>
          <p:nvPr/>
        </p:nvSpPr>
        <p:spPr>
          <a:xfrm>
            <a:off x="11661648" y="0"/>
            <a:ext cx="5303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7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AVALIAÇÃO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450E707-44D6-4101-99B1-E06877D1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0" y="1734184"/>
            <a:ext cx="8854440" cy="4853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900" b="1" dirty="0">
                <a:latin typeface="Arial Rounded MT Bold" panose="020F0704030504030204" pitchFamily="34" charset="0"/>
              </a:rPr>
              <a:t>Por entrevista após experiência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Bem intuitivo, mas com dúvidas em algumas ocasiões específicas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Pode ser implementado no estabelecimento após alguns ajustes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Falta de botão voltar e logo da empresa</a:t>
            </a:r>
          </a:p>
        </p:txBody>
      </p:sp>
    </p:spTree>
    <p:extLst>
      <p:ext uri="{BB962C8B-B14F-4D97-AF65-F5344CB8AC3E}">
        <p14:creationId xmlns:p14="http://schemas.microsoft.com/office/powerpoint/2010/main" val="386083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INTRODUÇÃO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E94DCD-0A3C-4458-965E-77893158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0" y="1734184"/>
            <a:ext cx="8854440" cy="4853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Justificativas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Gerenciar de forma ágil, barata e precisa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Otimizar processos</a:t>
            </a:r>
          </a:p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Objetivo Geral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Software para auxiliar no gerenciamento dos processos de excursões</a:t>
            </a:r>
          </a:p>
        </p:txBody>
      </p:sp>
    </p:spTree>
    <p:extLst>
      <p:ext uri="{BB962C8B-B14F-4D97-AF65-F5344CB8AC3E}">
        <p14:creationId xmlns:p14="http://schemas.microsoft.com/office/powerpoint/2010/main" val="160145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9587EF9-22A0-4B85-8BFF-384C7389E1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253" y="4688831"/>
            <a:ext cx="900000" cy="896498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3402B3DC-24ED-4C8B-9A63-96F605A487C8}"/>
              </a:ext>
            </a:extLst>
          </p:cNvPr>
          <p:cNvSpPr/>
          <p:nvPr/>
        </p:nvSpPr>
        <p:spPr>
          <a:xfrm>
            <a:off x="8332239" y="5325656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TECNOLOGIAS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F50B96-EA48-45CA-8215-EFE78F1A2F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6620" y="1684107"/>
            <a:ext cx="1080000" cy="14395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1E5E87C-92F1-4235-BE25-51A68414FB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0548" y="1655382"/>
            <a:ext cx="1080000" cy="14287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2B6751-43CD-4DBA-A7C4-D0E73B31FF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584" y="1612288"/>
            <a:ext cx="1080000" cy="15149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3B44F8-66E4-4351-B538-818F733F11D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0371" y="4000055"/>
            <a:ext cx="843750" cy="90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0073B7-35BE-4729-AFBB-899C58B27E9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9567" y="5340863"/>
            <a:ext cx="900000" cy="8887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5F636E4-4741-4F94-AC42-5C0BFC61F9A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2345" y="4006805"/>
            <a:ext cx="900000" cy="90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97CF94E-BD65-4B4A-86B3-1CA5F788005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2345" y="5335238"/>
            <a:ext cx="900000" cy="90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6E4CC42-C26F-4487-B62A-6631F1A7BA3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455" y="4078875"/>
            <a:ext cx="900000" cy="75586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AE9DB1A-B967-4AB9-9F77-CA45AF8185D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8478" y="4111547"/>
            <a:ext cx="2372325" cy="69051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05FFEC1-727F-48C3-B574-B8A439615A3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939" y="5340863"/>
            <a:ext cx="900000" cy="9000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186C437-8C7F-4637-9E0E-02765C0BCDFE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240" y="5327363"/>
            <a:ext cx="900000" cy="900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B076F78-AC9B-4131-8C56-0C394162E7C0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9567" y="4000055"/>
            <a:ext cx="900000" cy="900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BE4C37B-A79C-40BF-8E5A-448873042E1D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240" y="4000055"/>
            <a:ext cx="900000" cy="9000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90B54692-D7F2-421A-851A-960DE60921E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2512" y="1739767"/>
            <a:ext cx="967302" cy="1260000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8357C12E-3AD2-4582-95F0-050009EBD8AE}"/>
              </a:ext>
            </a:extLst>
          </p:cNvPr>
          <p:cNvCxnSpPr/>
          <p:nvPr/>
        </p:nvCxnSpPr>
        <p:spPr>
          <a:xfrm flipH="1">
            <a:off x="1763486" y="3331029"/>
            <a:ext cx="10098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2960A01E-2823-4948-9431-F5F7B72C697C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803" y="5325656"/>
            <a:ext cx="900000" cy="90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7D67523-AC4D-4366-A137-E3D56368EAAB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5018" y="4009805"/>
            <a:ext cx="900000" cy="897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4124A64-72CB-404B-8D3E-C393592F304C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9887" y="5342963"/>
            <a:ext cx="900000" cy="9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540F18E-97C5-4047-AC66-5EECAD7A3DE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486" y="5263039"/>
            <a:ext cx="900000" cy="102523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655544D-5204-4FF7-BF72-723789C44DC4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455" y="5342963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1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USO DO</a:t>
            </a:r>
            <a:br>
              <a:rPr lang="pt-BR" sz="7500" dirty="0">
                <a:latin typeface="Arial Rounded MT Bold" panose="020F0704030504030204" pitchFamily="34" charset="0"/>
              </a:rPr>
            </a:br>
            <a:r>
              <a:rPr lang="pt-BR" sz="7500" dirty="0">
                <a:latin typeface="Arial Rounded MT Bold" panose="020F070403050403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28809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522997D-13C0-4807-A5E3-AADB2A62B4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34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F4482-7FCE-4B71-BE16-37FD657977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B012F6-BA0E-45A0-B662-25BA115D94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3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CA86DAD-22F4-4D56-AD23-707368F199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F5B4B3-60C5-4373-BB4D-2A710929E46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76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CF436EE-F800-43BA-945B-155F4672EB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B2FC0A-E555-47F8-9023-53AA6C510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05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A0B4EE-589A-4156-A127-3E6A835D5A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INTRODUÇÃO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E94DCD-0A3C-4458-965E-77893158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0" y="1734184"/>
            <a:ext cx="8854440" cy="48538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Objetivos Específicos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Software para centralização de informações de eventos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Aprendizado da estrutura de comunicação Front </a:t>
            </a:r>
            <a:r>
              <a:rPr lang="pt-BR" sz="3000" b="1" dirty="0" err="1">
                <a:latin typeface="Arial Rounded MT Bold" panose="020F0704030504030204" pitchFamily="34" charset="0"/>
              </a:rPr>
              <a:t>End</a:t>
            </a:r>
            <a:r>
              <a:rPr lang="pt-BR" sz="3000" b="1" dirty="0">
                <a:latin typeface="Arial Rounded MT Bold" panose="020F0704030504030204" pitchFamily="34" charset="0"/>
              </a:rPr>
              <a:t> - Back </a:t>
            </a:r>
            <a:r>
              <a:rPr lang="pt-BR" sz="3000" b="1" dirty="0" err="1">
                <a:latin typeface="Arial Rounded MT Bold" panose="020F0704030504030204" pitchFamily="34" charset="0"/>
              </a:rPr>
              <a:t>End</a:t>
            </a:r>
            <a:endParaRPr lang="pt-BR" sz="3000" b="1" dirty="0">
              <a:latin typeface="Arial Rounded MT Bold" panose="020F0704030504030204" pitchFamily="34" charset="0"/>
            </a:endParaRP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Aprendizado de requisições ao servidor, executável em Java</a:t>
            </a:r>
          </a:p>
        </p:txBody>
      </p:sp>
    </p:spTree>
    <p:extLst>
      <p:ext uri="{BB962C8B-B14F-4D97-AF65-F5344CB8AC3E}">
        <p14:creationId xmlns:p14="http://schemas.microsoft.com/office/powerpoint/2010/main" val="1058026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C481EB-677C-43D3-A065-325B246254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06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89802D-497E-4814-9237-266030F459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14208F-67B4-4CAD-AFAA-366FD6A45C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9A23A5D-92D7-4D09-A976-38729D4C15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96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930795D-A184-4BB5-A300-B3622576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43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855119"/>
            <a:ext cx="9144000" cy="1147762"/>
          </a:xfrm>
          <a:effectLst/>
        </p:spPr>
        <p:txBody>
          <a:bodyPr>
            <a:normAutofit/>
          </a:bodyPr>
          <a:lstStyle/>
          <a:p>
            <a:r>
              <a:rPr lang="pt-BR" sz="7500" b="1" dirty="0">
                <a:latin typeface="Arial Rounded MT Bold" panose="020F070403050403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8044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METODOLOGIA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450E707-44D6-4101-99B1-E06877D1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0" y="1734184"/>
            <a:ext cx="8854440" cy="485384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3900" b="1" dirty="0">
                <a:latin typeface="Arial Rounded MT Bold" panose="020F0704030504030204" pitchFamily="34" charset="0"/>
              </a:rPr>
              <a:t>Identificação do problema por entrevista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Como é concepção de um evento de excursão?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Qual o primeiro item a ser definido ou considerado principal para que os demais critérios sejam definidos a partir dele?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É comum ter patrocínio, apoio, ou algum tipo de relacionamento com outros estabelecimentos?</a:t>
            </a:r>
          </a:p>
          <a:p>
            <a:pPr lvl="1">
              <a:lnSpc>
                <a:spcPct val="150000"/>
              </a:lnSpc>
            </a:pPr>
            <a:r>
              <a:rPr lang="pt-BR" sz="2900" b="1" dirty="0">
                <a:latin typeface="Arial Rounded MT Bold" panose="020F0704030504030204" pitchFamily="34" charset="0"/>
              </a:rPr>
              <a:t>entre outras...</a:t>
            </a:r>
          </a:p>
        </p:txBody>
      </p:sp>
    </p:spTree>
    <p:extLst>
      <p:ext uri="{BB962C8B-B14F-4D97-AF65-F5344CB8AC3E}">
        <p14:creationId xmlns:p14="http://schemas.microsoft.com/office/powerpoint/2010/main" val="34083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DE</a:t>
            </a:r>
            <a:br>
              <a:rPr lang="pt-BR" sz="7500" dirty="0">
                <a:latin typeface="Arial Rounded MT Bold" panose="020F0704030504030204" pitchFamily="34" charset="0"/>
              </a:rPr>
            </a:br>
            <a:r>
              <a:rPr lang="pt-BR" sz="7500" dirty="0">
                <a:latin typeface="Arial Rounded MT Bold" panose="020F0704030504030204" pitchFamily="34" charset="0"/>
              </a:rPr>
              <a:t> NEGÓCIOS</a:t>
            </a:r>
          </a:p>
        </p:txBody>
      </p:sp>
    </p:spTree>
    <p:extLst>
      <p:ext uri="{BB962C8B-B14F-4D97-AF65-F5344CB8AC3E}">
        <p14:creationId xmlns:p14="http://schemas.microsoft.com/office/powerpoint/2010/main" val="198769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FBAE530-8134-4AE0-9C9C-44C93BA172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9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STAKEHOLDERS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FC08F3B-6076-4CE2-974C-295C34636852}"/>
              </a:ext>
            </a:extLst>
          </p:cNvPr>
          <p:cNvSpPr txBox="1">
            <a:spLocks/>
          </p:cNvSpPr>
          <p:nvPr/>
        </p:nvSpPr>
        <p:spPr>
          <a:xfrm>
            <a:off x="2499360" y="1734184"/>
            <a:ext cx="8854440" cy="4853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Fornecedores e Parceiros</a:t>
            </a: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Patrocinadores, apoiadores ou fornecedores</a:t>
            </a:r>
          </a:p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Colaboradores </a:t>
            </a:r>
            <a:r>
              <a:rPr lang="pt-BR" sz="3500" b="1" dirty="0" err="1">
                <a:latin typeface="Arial Rounded MT Bold" panose="020F0704030504030204" pitchFamily="34" charset="0"/>
              </a:rPr>
              <a:t>Summit</a:t>
            </a:r>
            <a:endParaRPr lang="pt-BR" sz="3500" b="1" dirty="0">
              <a:latin typeface="Arial Rounded MT Bold" panose="020F0704030504030204" pitchFamily="34" charset="0"/>
            </a:endParaRPr>
          </a:p>
          <a:p>
            <a:pPr marL="895350" lvl="1">
              <a:lnSpc>
                <a:spcPct val="150000"/>
              </a:lnSpc>
            </a:pPr>
            <a:r>
              <a:rPr lang="pt-BR" sz="3100" b="1" dirty="0">
                <a:latin typeface="Arial Rounded MT Bold" panose="020F0704030504030204" pitchFamily="34" charset="0"/>
              </a:rPr>
              <a:t>Realizadores do evento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pt-BR" sz="3500" b="1" dirty="0">
                <a:latin typeface="Arial Rounded MT Bold" panose="020F0704030504030204" pitchFamily="34" charset="0"/>
              </a:rPr>
              <a:t>Clientes</a:t>
            </a:r>
            <a:endParaRPr lang="pt-BR" sz="3100" b="1" dirty="0">
              <a:latin typeface="Arial Rounded MT Bold" panose="020F0704030504030204" pitchFamily="34" charset="0"/>
            </a:endParaRPr>
          </a:p>
          <a:p>
            <a:pPr marL="895350" lvl="1">
              <a:lnSpc>
                <a:spcPct val="150000"/>
              </a:lnSpc>
            </a:pPr>
            <a:r>
              <a:rPr lang="pt-BR" sz="3000" b="1" dirty="0">
                <a:latin typeface="Arial Rounded MT Bold" panose="020F0704030504030204" pitchFamily="34" charset="0"/>
              </a:rPr>
              <a:t>Utilizadores da proposta de valor oferecida</a:t>
            </a:r>
          </a:p>
        </p:txBody>
      </p:sp>
    </p:spTree>
    <p:extLst>
      <p:ext uri="{BB962C8B-B14F-4D97-AF65-F5344CB8AC3E}">
        <p14:creationId xmlns:p14="http://schemas.microsoft.com/office/powerpoint/2010/main" val="22841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MODELAGEM DO PROCESSO DE NEGÓCIOS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959C83D-8646-4E76-A685-8DDFA71A4A51}"/>
              </a:ext>
            </a:extLst>
          </p:cNvPr>
          <p:cNvSpPr txBox="1">
            <a:spLocks/>
          </p:cNvSpPr>
          <p:nvPr/>
        </p:nvSpPr>
        <p:spPr>
          <a:xfrm>
            <a:off x="2499360" y="1734184"/>
            <a:ext cx="8854440" cy="485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t-BR" sz="35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pt-BR" sz="35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Modelo </a:t>
            </a:r>
            <a:r>
              <a:rPr lang="pt-BR" sz="3500" b="1" dirty="0" err="1">
                <a:latin typeface="Arial Rounded MT Bold" panose="020F0704030504030204" pitchFamily="34" charset="0"/>
              </a:rPr>
              <a:t>As-Is</a:t>
            </a:r>
            <a:endParaRPr lang="pt-BR" sz="35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500" b="1" dirty="0">
                <a:latin typeface="Arial Rounded MT Bold" panose="020F0704030504030204" pitchFamily="34" charset="0"/>
              </a:rPr>
              <a:t>Modelo </a:t>
            </a:r>
            <a:r>
              <a:rPr lang="pt-BR" sz="3500" b="1" dirty="0" err="1">
                <a:latin typeface="Arial Rounded MT Bold" panose="020F0704030504030204" pitchFamily="34" charset="0"/>
              </a:rPr>
              <a:t>To</a:t>
            </a:r>
            <a:r>
              <a:rPr lang="pt-BR" sz="3500" b="1" dirty="0">
                <a:latin typeface="Arial Rounded MT Bold" panose="020F0704030504030204" pitchFamily="34" charset="0"/>
              </a:rPr>
              <a:t>-Be</a:t>
            </a:r>
            <a:endParaRPr lang="pt-BR" sz="3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6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360C8872-3BE7-447D-9857-46E3FD0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62123"/>
          </a:xfrm>
        </p:spPr>
        <p:txBody>
          <a:bodyPr anchor="t">
            <a:noAutofit/>
          </a:bodyPr>
          <a:lstStyle/>
          <a:p>
            <a:pPr algn="r"/>
            <a:r>
              <a:rPr lang="pt-BR" sz="7500" dirty="0">
                <a:latin typeface="Arial Rounded MT Bold" panose="020F0704030504030204" pitchFamily="34" charset="0"/>
              </a:rPr>
              <a:t>MODELO AS-IS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2F2326-793F-43A8-967D-AFBA39EC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85" t="7097" r="2429" b="34002"/>
          <a:stretch/>
        </p:blipFill>
        <p:spPr>
          <a:xfrm>
            <a:off x="2467740" y="2859024"/>
            <a:ext cx="9028264" cy="20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96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280</Words>
  <Application>Microsoft Office PowerPoint</Application>
  <PresentationFormat>Widescreen</PresentationFormat>
  <Paragraphs>77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Arial Rounded MT Bold</vt:lpstr>
      <vt:lpstr>Calibri</vt:lpstr>
      <vt:lpstr>Calibri Light</vt:lpstr>
      <vt:lpstr>Tema do Office</vt:lpstr>
      <vt:lpstr>GERENCIAMENTO DE EXCURSÕES</vt:lpstr>
      <vt:lpstr>INTRODUÇÃO</vt:lpstr>
      <vt:lpstr>INTRODUÇÃO</vt:lpstr>
      <vt:lpstr>METODOLOGIA</vt:lpstr>
      <vt:lpstr>MODELO DE  NEGÓCIOS</vt:lpstr>
      <vt:lpstr>Apresentação do PowerPoint</vt:lpstr>
      <vt:lpstr>STAKEHOLDERS</vt:lpstr>
      <vt:lpstr>MODELAGEM DO PROCESSO DE NEGÓCIOS</vt:lpstr>
      <vt:lpstr>MODELO AS-IS</vt:lpstr>
      <vt:lpstr>MODELO TO-BE</vt:lpstr>
      <vt:lpstr>MODELO TO-BE</vt:lpstr>
      <vt:lpstr>MODELO TO-BE</vt:lpstr>
      <vt:lpstr>MODELO TO-BE</vt:lpstr>
      <vt:lpstr>MODELO TO-BE</vt:lpstr>
      <vt:lpstr>INDICADORES DE DESEMPENHO</vt:lpstr>
      <vt:lpstr>REQUISITOS FUNCIONAIS</vt:lpstr>
      <vt:lpstr>DIAGRAMA DE CLASSES</vt:lpstr>
      <vt:lpstr>Apresentação do PowerPoint</vt:lpstr>
      <vt:lpstr>AVALIAÇÃO</vt:lpstr>
      <vt:lpstr>TECNOLOGIAS</vt:lpstr>
      <vt:lpstr>USO DO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Organizador Financeiro</dc:title>
  <dc:creator>FIC</dc:creator>
  <cp:lastModifiedBy>Iannarelli</cp:lastModifiedBy>
  <cp:revision>69</cp:revision>
  <dcterms:created xsi:type="dcterms:W3CDTF">2018-09-19T13:47:33Z</dcterms:created>
  <dcterms:modified xsi:type="dcterms:W3CDTF">2019-06-16T00:53:46Z</dcterms:modified>
</cp:coreProperties>
</file>