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sto MT" panose="02040603050505030304" pitchFamily="18" charset="0"/>
      <p:regular r:id="rId10"/>
      <p:bold r:id="rId11"/>
      <p:italic r:id="rId12"/>
      <p:boldItalic r:id="rId13"/>
    </p:embeddedFon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David" panose="020E0502060401010101" pitchFamily="34" charset="-79"/>
      <p:regular r:id="rId18"/>
      <p:bold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2sfo8FPebJ8AKZsiGtAK3qgZ1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6497928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83928289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5131861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750321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9952292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4467662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5541642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5751244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4780732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208263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34895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57901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102737961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41126275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8104477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72179533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6301733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mtClean="0"/>
              <a:t>‹#›</a:t>
            </a:fld>
            <a:endParaRPr lang="iw-IL"/>
          </a:p>
        </p:txBody>
      </p:sp>
    </p:spTree>
    <p:extLst>
      <p:ext uri="{BB962C8B-B14F-4D97-AF65-F5344CB8AC3E}">
        <p14:creationId xmlns:p14="http://schemas.microsoft.com/office/powerpoint/2010/main" val="3278459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idx="1"/>
          </p:nvPr>
        </p:nvSpPr>
        <p:spPr>
          <a:xfrm>
            <a:off x="940841" y="522519"/>
            <a:ext cx="10515600" cy="578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iw-IL" sz="4800" b="1" dirty="0">
                <a:latin typeface="David"/>
                <a:ea typeface="David"/>
                <a:cs typeface="David"/>
                <a:sym typeface="David"/>
              </a:rPr>
              <a:t>Happy Insurance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Final project in Power BI &amp; Power Query</a:t>
            </a:r>
            <a:r>
              <a:rPr lang="en-US" sz="3200" dirty="0">
                <a:latin typeface="David"/>
                <a:ea typeface="David"/>
                <a:cs typeface="David"/>
                <a:sym typeface="David"/>
              </a:rPr>
              <a:t>/</a:t>
            </a:r>
            <a:r>
              <a:rPr lang="iw-IL" sz="3200" dirty="0">
                <a:latin typeface="David"/>
                <a:ea typeface="David"/>
                <a:cs typeface="David"/>
                <a:sym typeface="David"/>
              </a:rPr>
              <a:t>Pivot</a:t>
            </a: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sz="3200" dirty="0">
              <a:latin typeface="David"/>
              <a:ea typeface="David"/>
              <a:cs typeface="David"/>
              <a:sym typeface="David"/>
            </a:endParaRPr>
          </a:p>
          <a:p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Gal Avizoor </a:t>
            </a:r>
            <a:r>
              <a:rPr lang="en-IL" sz="2800" b="1" dirty="0">
                <a:latin typeface="David" panose="020E0502060401010101" pitchFamily="34" charset="-79"/>
                <a:cs typeface="David" panose="020E0502060401010101" pitchFamily="34" charset="-79"/>
              </a:rPr>
              <a:t>- </a:t>
            </a:r>
            <a:r>
              <a:rPr lang="en-US" sz="2800" b="1" dirty="0">
                <a:latin typeface="David" panose="020E0502060401010101" pitchFamily="34" charset="-79"/>
                <a:cs typeface="David" panose="020E0502060401010101" pitchFamily="34" charset="-79"/>
              </a:rPr>
              <a:t>200866226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idx="1"/>
          </p:nvPr>
        </p:nvSpPr>
        <p:spPr>
          <a:xfrm>
            <a:off x="762702" y="382739"/>
            <a:ext cx="10061591" cy="525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iw-IL" sz="2400" b="1" u="sng" dirty="0">
                <a:latin typeface="David"/>
                <a:ea typeface="David"/>
                <a:cs typeface="David"/>
                <a:sym typeface="David"/>
              </a:rPr>
              <a:t>הנחות שנלקחו בפרויקט</a:t>
            </a:r>
            <a:r>
              <a:rPr lang="iw-IL" sz="2400" b="1" dirty="0">
                <a:latin typeface="David"/>
                <a:ea typeface="David"/>
                <a:cs typeface="David"/>
                <a:sym typeface="David"/>
              </a:rPr>
              <a:t>:</a:t>
            </a:r>
            <a:br>
              <a:rPr lang="iw-IL" sz="2400" b="1" dirty="0">
                <a:latin typeface="David"/>
                <a:ea typeface="David"/>
                <a:cs typeface="David"/>
                <a:sym typeface="David"/>
              </a:rPr>
            </a:br>
            <a:endParaRPr sz="2400" b="1" dirty="0">
              <a:latin typeface="David"/>
              <a:ea typeface="David"/>
              <a:cs typeface="David"/>
              <a:sym typeface="David"/>
            </a:endParaRP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גורם ההוצאו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בחברה הינו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תביעות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של המבוטחים שאותן צריכה החברה לשלם.</a:t>
            </a: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מטרתה של כל חברה היא מקסום רווחיה, בחירת מדדי הביצועים נעשתה על מנת לקבל מידע רב יותר על ביצועיה הפיננים.</a:t>
            </a: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כל חברה ובעיקר חברות ביטוח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אשר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חשופות לתביעות נדרשות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לעקוב אחר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רווחי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החברה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ומאזן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החברה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בכל תקופה,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בעקבות זאת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ניתחנו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מצבה הפיננסי של החברה.</a:t>
            </a:r>
            <a:endParaRPr sz="2400" dirty="0">
              <a:latin typeface="David"/>
              <a:ea typeface="David"/>
              <a:cs typeface="David"/>
              <a:sym typeface="David"/>
            </a:endParaRP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ביטוח הוא לרוב לשנה אחת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,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מכאן שהניתוחים צריכים להתייחס בעיקר לשנה בשילוב עם הרבעונים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.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endParaRPr sz="24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David"/>
              <a:ea typeface="David"/>
              <a:cs typeface="David"/>
              <a:sym typeface="David"/>
            </a:endParaRPr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dirty="0">
              <a:latin typeface="David"/>
              <a:ea typeface="David"/>
              <a:cs typeface="David"/>
              <a:sym typeface="Davi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/>
        </p:nvSpPr>
        <p:spPr>
          <a:xfrm>
            <a:off x="7952472" y="139958"/>
            <a:ext cx="17588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vid"/>
              <a:buNone/>
            </a:pPr>
            <a:r>
              <a:rPr lang="iw-IL" sz="2400" b="1" i="0" u="sng" strike="noStrike" cap="none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סכמת הכוכב</a:t>
            </a:r>
            <a:r>
              <a:rPr lang="iw-IL" sz="2400" b="1" i="0" u="none" strike="noStrike" cap="none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3B37EAF-26D1-7866-2DEB-A8A69F63D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40" y="601623"/>
            <a:ext cx="9340945" cy="60225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>
            <a:spLocks noGrp="1"/>
          </p:cNvSpPr>
          <p:nvPr>
            <p:ph idx="1"/>
          </p:nvPr>
        </p:nvSpPr>
        <p:spPr>
          <a:xfrm>
            <a:off x="905069" y="476044"/>
            <a:ext cx="10507053" cy="611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iw-IL" sz="2400" b="1" u="sng" dirty="0">
                <a:latin typeface="David"/>
                <a:ea typeface="David"/>
                <a:cs typeface="David"/>
                <a:sym typeface="David"/>
              </a:rPr>
              <a:t>שלבי פיתוח הפרויקט</a:t>
            </a:r>
            <a:r>
              <a:rPr lang="iw-IL" sz="2400" b="1" dirty="0">
                <a:latin typeface="David"/>
                <a:ea typeface="David"/>
                <a:cs typeface="David"/>
                <a:sym typeface="David"/>
              </a:rPr>
              <a:t>:</a:t>
            </a:r>
            <a:br>
              <a:rPr lang="iw-IL" sz="2400" b="1" dirty="0">
                <a:latin typeface="David"/>
                <a:ea typeface="David"/>
                <a:cs typeface="David"/>
                <a:sym typeface="David"/>
              </a:rPr>
            </a:br>
            <a:endParaRPr sz="2400" dirty="0">
              <a:latin typeface="David"/>
              <a:ea typeface="David"/>
              <a:cs typeface="David"/>
              <a:sym typeface="David"/>
            </a:endParaRPr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בתחילת הפרויקט הכנסנו את הנתונים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אל -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SQ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L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ע"י סקריפט שבנה את הנתונים בטבלאות, ומתוך 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PBI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שאבנו את הנתונים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הנ"ל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יחד עם קובץ 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CSV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נוסף שהכיל את טבלת האזורים.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בשלב השני חיברנו ושילבנו את הטבלאות בקשרי גומלין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עם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יצירת</a:t>
            </a:r>
            <a:r>
              <a:rPr lang="en-US" sz="2400" dirty="0" err="1">
                <a:latin typeface="David"/>
                <a:ea typeface="David"/>
                <a:cs typeface="David"/>
                <a:sym typeface="David"/>
              </a:rPr>
              <a:t>Surrgate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 Keys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לבניית מודל ב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תצורת סכמת הכוכב.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לאחר מכן, ניתחנו את נתונים שקיבלנו בשילוב בין הטבלאו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ת ובחרנו כיצד לפלח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ולהציג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 את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מידע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בצורה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שיעזור לפתח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ולייעל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את החברה.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בהמשך הוספנו חישובים שיתמכו בניתוחים המתוכננים.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בחירת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KPI</a:t>
            </a:r>
            <a:r>
              <a:rPr lang="en-US" sz="2400" dirty="0">
                <a:latin typeface="David"/>
                <a:ea typeface="David"/>
                <a:cs typeface="David"/>
                <a:sym typeface="David"/>
              </a:rPr>
              <a:t>’s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מתאי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מים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לכל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לשונית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.</a:t>
            </a:r>
            <a:endParaRPr sz="2400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entury Gothic"/>
              <a:buAutoNum type="arabicPeriod"/>
            </a:pP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לסיום הצגנו את תוצאות הניתוחים בטבלאות וגרפים אשר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לקבל מידע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מצב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ה של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החברה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כמו 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מגמות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על פני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 תקופות ו\או </a:t>
            </a:r>
            <a:r>
              <a:rPr lang="he-IL" sz="2400" dirty="0">
                <a:latin typeface="David"/>
                <a:ea typeface="David"/>
                <a:cs typeface="David"/>
                <a:sym typeface="David"/>
              </a:rPr>
              <a:t>ב</a:t>
            </a:r>
            <a:r>
              <a:rPr lang="iw-IL" sz="2400" dirty="0">
                <a:latin typeface="David"/>
                <a:ea typeface="David"/>
                <a:cs typeface="David"/>
                <a:sym typeface="David"/>
              </a:rPr>
              <a:t>סוג ביטוח ו\או מיקום גאוגרפי.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 flipH="1">
            <a:off x="9032054" y="66611"/>
            <a:ext cx="2942436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600" b="1" i="0" u="sng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מסקנות לפי בורד נוכחי</a:t>
            </a:r>
            <a:r>
              <a:rPr lang="iw-IL" sz="1600" b="1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:</a:t>
            </a:r>
            <a:br>
              <a:rPr lang="iw-IL" sz="1600" b="1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</a:b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1. </a:t>
            </a: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ניתן לראות מדוח נתונים זה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כי באופן כללי קיימת מגמת עלייה ברווחי החברה</a:t>
            </a:r>
          </a:p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בשנת 2012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</a:t>
            </a:r>
            <a:r>
              <a:rPr lang="iw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ישנה מגמת עליה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בצמיחה ההכנסות לעומת 2011 וב2013 ישנה ירידה בצמיחה לעומת 2012</a:t>
            </a: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</p:txBody>
      </p:sp>
      <p:sp>
        <p:nvSpPr>
          <p:cNvPr id="3" name="Google Shape;166;p5">
            <a:extLst>
              <a:ext uri="{FF2B5EF4-FFF2-40B4-BE49-F238E27FC236}">
                <a16:creationId xmlns:a16="http://schemas.microsoft.com/office/drawing/2014/main" id="{E56B34E9-2DB5-137D-A18E-0829B38BBB60}"/>
              </a:ext>
            </a:extLst>
          </p:cNvPr>
          <p:cNvSpPr txBox="1"/>
          <p:nvPr/>
        </p:nvSpPr>
        <p:spPr>
          <a:xfrm flipH="1">
            <a:off x="9032054" y="2477204"/>
            <a:ext cx="2942436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rtl="1"/>
            <a:r>
              <a:rPr lang="he-IL" sz="1600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2.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התפתחות החברה היא במגמות מעורבות, ניתן לראות זאת בעזרת טבלת ה –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KPI’s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כי ברבעונים מסוימים היעד שקבענו הוא ירוק (מעל ליעד או שווה לו), לאחר מכן אדום וצהוב - ללא מגמה ברורה.</a:t>
            </a:r>
          </a:p>
          <a:p>
            <a:pPr algn="r" rtl="1"/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יעד המטרה של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Avg Rev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KPI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היא </a:t>
            </a:r>
            <a:r>
              <a:rPr lang="he-IL" sz="1600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עליה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 panose="020E0502060401010101" pitchFamily="34" charset="-79"/>
                <a:ea typeface="David"/>
                <a:cs typeface="David" panose="020E0502060401010101" pitchFamily="34" charset="-79"/>
                <a:sym typeface="David"/>
              </a:rPr>
              <a:t> של 30% בכל תקופה באופן יחסי לתקופה קודמת).</a:t>
            </a:r>
            <a:endParaRPr lang="he-IL" sz="16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lt1"/>
              </a:solidFill>
              <a:latin typeface="David" panose="020E0502060401010101" pitchFamily="34" charset="-79"/>
              <a:ea typeface="David"/>
              <a:cs typeface="David" panose="020E0502060401010101" pitchFamily="34" charset="-79"/>
              <a:sym typeface="Davi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A8168E-21DE-278D-E007-E3A49D8FE2EA}"/>
              </a:ext>
            </a:extLst>
          </p:cNvPr>
          <p:cNvSpPr txBox="1"/>
          <p:nvPr/>
        </p:nvSpPr>
        <p:spPr>
          <a:xfrm>
            <a:off x="9152118" y="4932849"/>
            <a:ext cx="28223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</a:pP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3. </a:t>
            </a:r>
            <a:r>
              <a:rPr lang="he-IL" sz="1600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ניתן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לראות מהמפה כי סין וארה"ב הן המקומות הרווחיים ביותר, בדגש על הלקוחות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Debra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מארה"ב ו –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Jacquli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6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מסין – אשר מהווים את נתח ההכנסות העיקרי של החברה.</a:t>
            </a:r>
            <a:endParaRPr lang="he-IL" sz="16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B3CD7F2-F68C-2DE2-477E-C8D7F2996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" y="391350"/>
            <a:ext cx="8967007" cy="56894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399328" y="90693"/>
            <a:ext cx="11393341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sng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מסקנות לפי בורד נוכחי</a:t>
            </a:r>
            <a:r>
              <a:rPr lang="iw-IL" sz="1800" b="1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 lang="he-IL" sz="1800" b="1" i="0" u="none" strike="noStrike" cap="none" dirty="0">
              <a:solidFill>
                <a:schemeClr val="lt1"/>
              </a:solidFill>
              <a:latin typeface="David"/>
              <a:ea typeface="David"/>
              <a:cs typeface="David"/>
              <a:sym typeface="David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מדוח נתונים זה ניתן לראות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כי 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כמות הלקוחות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איננה בעלת מגמה משמעותית, מכאן ניתן להסיק כי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יחס 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עוזבים ללקוחות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חדשים 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הוא </a:t>
            </a:r>
            <a:r>
              <a:rPr lang="iw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קשי</a:t>
            </a:r>
            <a:r>
              <a:rPr lang="he-IL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ח.</a:t>
            </a: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כמו כן, ניתן לראות שביטוח החיים בכל הרמות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הינו הביטוח 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בעל יחס התביעות הגדול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ביות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ר,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מספר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תביעות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ביחס לכמות 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הלקוחות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.</a:t>
            </a:r>
            <a:endParaRPr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בנוסף כפי שרואים יחס ההכנסה הממוצ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ע</a:t>
            </a:r>
            <a:r>
              <a:rPr lang="iw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ללקוח לא משפיע על ההכנסה הממוצעת באותה תקופה.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F473101-8C4A-A14D-BFA9-9AC15E43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02" y="1567980"/>
            <a:ext cx="10524195" cy="51245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/>
        </p:nvSpPr>
        <p:spPr>
          <a:xfrm>
            <a:off x="202843" y="170010"/>
            <a:ext cx="1162594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1" i="0" u="sng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מסקנות לפי בורד נוכחי</a:t>
            </a:r>
            <a:r>
              <a:rPr lang="iw-IL" sz="1800" b="1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:</a:t>
            </a:r>
            <a:endParaRPr lang="he-IL"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מדוח נתונים זה ניתן לראות שמצרים ומולדובה מובילות ביחס התביעה להכנסה, עם דגש על כך שבמצרים כמעט לא רווחיים.</a:t>
            </a:r>
            <a:endParaRPr lang="he-IL" dirty="0"/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לא ניתן לראות מגמה כלשהי ביחס ההפסד בסוגי ביטוח שונים על פני זמן. ייחס ההפסד בטבלת ה – 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KP</a:t>
            </a:r>
            <a:r>
              <a:rPr lang="en-US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I</a:t>
            </a:r>
            <a:r>
              <a:rPr lang="he-IL" dirty="0">
                <a:solidFill>
                  <a:schemeClr val="lt1"/>
                </a:solidFill>
                <a:latin typeface="David"/>
                <a:ea typeface="David"/>
                <a:cs typeface="David"/>
                <a:sym typeface="David"/>
              </a:rPr>
              <a:t> איננו עומד ביעד חוץ משני רבעונים ב – 2012.</a:t>
            </a:r>
            <a:endParaRPr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C460622-6265-867E-3085-96BE4BF8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1" y="1179290"/>
            <a:ext cx="9647085" cy="540811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71</TotalTime>
  <Words>486</Words>
  <Application>Microsoft Office PowerPoint</Application>
  <PresentationFormat>מסך רחב</PresentationFormat>
  <Paragraphs>35</Paragraphs>
  <Slides>7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Century Gothic</vt:lpstr>
      <vt:lpstr>Calisto MT</vt:lpstr>
      <vt:lpstr>Arial</vt:lpstr>
      <vt:lpstr>David</vt:lpstr>
      <vt:lpstr>Wingdings 2</vt:lpstr>
      <vt:lpstr>Slate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 Avizoor</dc:creator>
  <cp:lastModifiedBy>Gal Avizoor</cp:lastModifiedBy>
  <cp:revision>9</cp:revision>
  <dcterms:created xsi:type="dcterms:W3CDTF">2022-08-31T13:54:03Z</dcterms:created>
  <dcterms:modified xsi:type="dcterms:W3CDTF">2022-11-04T13:37:27Z</dcterms:modified>
</cp:coreProperties>
</file>