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8" r:id="rId2"/>
    <p:sldId id="257" r:id="rId3"/>
    <p:sldId id="260" r:id="rId4"/>
    <p:sldId id="263" r:id="rId5"/>
    <p:sldId id="261" r:id="rId6"/>
  </p:sldIdLst>
  <p:sldSz cx="9144000" cy="5143500" type="screen16x9"/>
  <p:notesSz cx="6858000" cy="9144000"/>
  <p:embeddedFontLst>
    <p:embeddedFont>
      <p:font typeface="Amatic SC" panose="00000500000000000000" pitchFamily="2" charset="-79"/>
      <p:regular r:id="rId8"/>
      <p:bold r:id="rId9"/>
    </p:embeddedFont>
    <p:embeddedFont>
      <p:font typeface="Merriweather"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vizoor.gal@gmail.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408545" y="471055"/>
            <a:ext cx="6020205" cy="181488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solidFill>
                  <a:srgbClr val="F55D4B"/>
                </a:solidFill>
              </a:rPr>
              <a:t>Big Data Project– Spark &amp; Tableau</a:t>
            </a:r>
            <a:endParaRPr sz="4800" dirty="0">
              <a:solidFill>
                <a:srgbClr val="F55D4B"/>
              </a:solidFill>
            </a:endParaRPr>
          </a:p>
        </p:txBody>
      </p:sp>
      <p:sp>
        <p:nvSpPr>
          <p:cNvPr id="1906" name="Google Shape;1906;p15"/>
          <p:cNvSpPr txBox="1">
            <a:spLocks noGrp="1"/>
          </p:cNvSpPr>
          <p:nvPr>
            <p:ph type="subTitle" idx="4294967295"/>
          </p:nvPr>
        </p:nvSpPr>
        <p:spPr>
          <a:xfrm>
            <a:off x="1715250" y="2315558"/>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dirty="0"/>
              <a:t>Books Rating Data</a:t>
            </a:r>
            <a:endParaRPr b="1" dirty="0"/>
          </a:p>
        </p:txBody>
      </p:sp>
      <p:sp>
        <p:nvSpPr>
          <p:cNvPr id="1907" name="Google Shape;1907;p15"/>
          <p:cNvSpPr txBox="1">
            <a:spLocks noGrp="1"/>
          </p:cNvSpPr>
          <p:nvPr>
            <p:ph type="body" idx="4294967295"/>
          </p:nvPr>
        </p:nvSpPr>
        <p:spPr>
          <a:xfrm>
            <a:off x="1047272" y="3129972"/>
            <a:ext cx="3971109" cy="1611237"/>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endParaRPr sz="1800" dirty="0"/>
          </a:p>
          <a:p>
            <a:pPr marL="0" indent="0">
              <a:buNone/>
            </a:pPr>
            <a:r>
              <a:rPr lang="en-US" sz="1800" b="1" dirty="0"/>
              <a:t>Gal Avizoor – 200866226</a:t>
            </a:r>
          </a:p>
          <a:p>
            <a:pPr marL="0" indent="0">
              <a:buNone/>
            </a:pPr>
            <a:r>
              <a:rPr lang="en-US" sz="1800" b="1" dirty="0">
                <a:latin typeface="Merriweather" panose="00000500000000000000" pitchFamily="2" charset="0"/>
                <a:cs typeface="David" panose="020E0502060401010101" pitchFamily="34" charset="-79"/>
              </a:rPr>
              <a:t>Email – </a:t>
            </a:r>
            <a:r>
              <a:rPr lang="en-US" sz="1800" b="1" dirty="0">
                <a:latin typeface="Merriweather" panose="00000500000000000000" pitchFamily="2" charset="0"/>
                <a:cs typeface="David" panose="020E0502060401010101" pitchFamily="34" charset="-79"/>
                <a:hlinkClick r:id="rId3"/>
              </a:rPr>
              <a:t>Avizoor.gal@gmail.com</a:t>
            </a:r>
            <a:endParaRPr lang="en-US" sz="1800" b="1" dirty="0">
              <a:latin typeface="Merriweather" panose="00000500000000000000" pitchFamily="2" charset="0"/>
              <a:cs typeface="David" panose="020E0502060401010101" pitchFamily="34" charset="-79"/>
            </a:endParaRPr>
          </a:p>
        </p:txBody>
      </p:sp>
      <p:pic>
        <p:nvPicPr>
          <p:cNvPr id="2050" name="Picture 2">
            <a:extLst>
              <a:ext uri="{FF2B5EF4-FFF2-40B4-BE49-F238E27FC236}">
                <a16:creationId xmlns:a16="http://schemas.microsoft.com/office/drawing/2014/main" id="{AB258DDF-A6B0-4DCD-DBC9-DD31326F3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85" y="149364"/>
            <a:ext cx="862587" cy="4481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ableau Logo, symbol, meaning, history, PNG">
            <a:extLst>
              <a:ext uri="{FF2B5EF4-FFF2-40B4-BE49-F238E27FC236}">
                <a16:creationId xmlns:a16="http://schemas.microsoft.com/office/drawing/2014/main" id="{051B60F9-EC7C-9E42-A901-CBD38E272D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684" y="685954"/>
            <a:ext cx="862588" cy="4852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preperation - Saprk</a:t>
            </a:r>
            <a:endParaRPr lang="en-US" dirty="0"/>
          </a:p>
        </p:txBody>
      </p:sp>
      <p:sp>
        <p:nvSpPr>
          <p:cNvPr id="1897" name="Google Shape;1897;p14"/>
          <p:cNvSpPr txBox="1"/>
          <p:nvPr/>
        </p:nvSpPr>
        <p:spPr>
          <a:xfrm>
            <a:off x="1607128" y="1512658"/>
            <a:ext cx="5638800" cy="280996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 received 3 CSV files:</a:t>
            </a:r>
          </a:p>
          <a:p>
            <a:pPr marL="171450" lvl="0" indent="-171450" algn="l" rtl="0">
              <a:spcBef>
                <a:spcPts val="600"/>
              </a:spcBef>
              <a:spcAft>
                <a:spcPts val="0"/>
              </a:spcAft>
              <a:buClr>
                <a:schemeClr val="accent1"/>
              </a:buClr>
              <a:buFont typeface="Wingdings" panose="05000000000000000000" pitchFamily="2" charset="2"/>
              <a:buChar char="v"/>
            </a:pPr>
            <a:r>
              <a:rPr lang="en-US" sz="1200" dirty="0">
                <a:solidFill>
                  <a:srgbClr val="2C3E50"/>
                </a:solidFill>
                <a:latin typeface="Merriweather"/>
                <a:ea typeface="Merriweather"/>
                <a:cs typeface="Merriweather"/>
                <a:sym typeface="Merriweather"/>
              </a:rPr>
              <a:t>BX-Users</a:t>
            </a:r>
          </a:p>
          <a:p>
            <a:pPr marL="171450" lvl="0" indent="-171450" algn="l" rtl="0">
              <a:spcBef>
                <a:spcPts val="600"/>
              </a:spcBef>
              <a:spcAft>
                <a:spcPts val="0"/>
              </a:spcAft>
              <a:buClr>
                <a:schemeClr val="accent1"/>
              </a:buClr>
              <a:buFont typeface="Wingdings" panose="05000000000000000000" pitchFamily="2" charset="2"/>
              <a:buChar char="v"/>
            </a:pPr>
            <a:r>
              <a:rPr lang="en-US" sz="1200" dirty="0">
                <a:solidFill>
                  <a:srgbClr val="2C3E50"/>
                </a:solidFill>
                <a:latin typeface="Merriweather"/>
                <a:ea typeface="Merriweather"/>
                <a:cs typeface="Merriweather"/>
                <a:sym typeface="Merriweather"/>
              </a:rPr>
              <a:t>BX-Book-Ratings</a:t>
            </a:r>
          </a:p>
          <a:p>
            <a:pPr marL="171450" lvl="0" indent="-171450" algn="l" rtl="0">
              <a:spcBef>
                <a:spcPts val="600"/>
              </a:spcBef>
              <a:spcAft>
                <a:spcPts val="0"/>
              </a:spcAft>
              <a:buClr>
                <a:schemeClr val="accent1"/>
              </a:buClr>
              <a:buFont typeface="Wingdings" panose="05000000000000000000" pitchFamily="2" charset="2"/>
              <a:buChar char="v"/>
            </a:pPr>
            <a:r>
              <a:rPr lang="en-US" sz="1200" dirty="0">
                <a:solidFill>
                  <a:srgbClr val="2C3E50"/>
                </a:solidFill>
                <a:latin typeface="Merriweather"/>
                <a:ea typeface="Merriweather"/>
                <a:cs typeface="Merriweather"/>
                <a:sym typeface="Merriweather"/>
              </a:rPr>
              <a:t>BX-Books</a:t>
            </a: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In order to fix all the messy data, I deleted all the unnecessary apostrophes and then split each file with its specific delimiter via Spark.</a:t>
            </a: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Each file transformation was placed in different variable (3 variables for 3 csv files) as follows:</a:t>
            </a:r>
          </a:p>
          <a:p>
            <a:pPr marL="0" lvl="0" indent="0" algn="l" rtl="0">
              <a:spcBef>
                <a:spcPts val="600"/>
              </a:spcBef>
              <a:spcAft>
                <a:spcPts val="0"/>
              </a:spcAft>
              <a:buNone/>
            </a:pPr>
            <a:r>
              <a:rPr lang="en-US" sz="1200" dirty="0" err="1">
                <a:solidFill>
                  <a:srgbClr val="2C3E50"/>
                </a:solidFill>
                <a:latin typeface="Merriweather"/>
                <a:ea typeface="Merriweather"/>
                <a:cs typeface="Merriweather"/>
                <a:sym typeface="Merriweather"/>
              </a:rPr>
              <a:t>DimUsers</a:t>
            </a:r>
            <a:r>
              <a:rPr lang="en-US" sz="1200" dirty="0">
                <a:solidFill>
                  <a:srgbClr val="2C3E50"/>
                </a:solidFill>
                <a:latin typeface="Merriweather"/>
                <a:ea typeface="Merriweather"/>
                <a:cs typeface="Merriweather"/>
                <a:sym typeface="Merriweather"/>
              </a:rPr>
              <a:t> -&gt; BX-Users</a:t>
            </a:r>
          </a:p>
          <a:p>
            <a:pPr marL="0" lvl="0" indent="0" algn="l" rtl="0">
              <a:spcBef>
                <a:spcPts val="600"/>
              </a:spcBef>
              <a:spcAft>
                <a:spcPts val="0"/>
              </a:spcAft>
              <a:buNone/>
            </a:pPr>
            <a:r>
              <a:rPr lang="en-US" sz="1200" dirty="0" err="1">
                <a:solidFill>
                  <a:srgbClr val="2C3E50"/>
                </a:solidFill>
                <a:latin typeface="Merriweather"/>
                <a:ea typeface="Merriweather"/>
                <a:cs typeface="Merriweather"/>
                <a:sym typeface="Merriweather"/>
              </a:rPr>
              <a:t>FactRating</a:t>
            </a:r>
            <a:r>
              <a:rPr lang="en-US" sz="1200" dirty="0">
                <a:solidFill>
                  <a:srgbClr val="2C3E50"/>
                </a:solidFill>
                <a:latin typeface="Merriweather"/>
                <a:ea typeface="Merriweather"/>
                <a:cs typeface="Merriweather"/>
                <a:sym typeface="Merriweather"/>
              </a:rPr>
              <a:t> –&gt; BX-Book-Rating</a:t>
            </a:r>
          </a:p>
          <a:p>
            <a:pPr marL="0" lvl="0" indent="0" algn="l" rtl="0">
              <a:spcBef>
                <a:spcPts val="600"/>
              </a:spcBef>
              <a:spcAft>
                <a:spcPts val="0"/>
              </a:spcAft>
              <a:buNone/>
            </a:pPr>
            <a:r>
              <a:rPr lang="en-US" sz="1200" dirty="0" err="1">
                <a:solidFill>
                  <a:srgbClr val="2C3E50"/>
                </a:solidFill>
                <a:latin typeface="Merriweather"/>
                <a:ea typeface="Merriweather"/>
                <a:cs typeface="Merriweather"/>
                <a:sym typeface="Merriweather"/>
              </a:rPr>
              <a:t>DimBooks</a:t>
            </a:r>
            <a:r>
              <a:rPr lang="en-US" sz="1200" dirty="0">
                <a:solidFill>
                  <a:srgbClr val="2C3E50"/>
                </a:solidFill>
                <a:latin typeface="Merriweather"/>
                <a:ea typeface="Merriweather"/>
                <a:cs typeface="Merriweather"/>
                <a:sym typeface="Merriweather"/>
              </a:rPr>
              <a:t> -&gt; BX-Books</a:t>
            </a: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Google Shape;1898;p14">
            <a:extLst>
              <a:ext uri="{FF2B5EF4-FFF2-40B4-BE49-F238E27FC236}">
                <a16:creationId xmlns:a16="http://schemas.microsoft.com/office/drawing/2014/main" id="{C8775AE8-4A62-1421-4810-A92E38EFF4A4}"/>
              </a:ext>
            </a:extLst>
          </p:cNvPr>
          <p:cNvSpPr txBox="1"/>
          <p:nvPr/>
        </p:nvSpPr>
        <p:spPr>
          <a:xfrm>
            <a:off x="1867558" y="1205925"/>
            <a:ext cx="5900221" cy="241258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 noticed that many of the rows from the Users CSV at the Country Column were wrong with many gibberish letters.</a:t>
            </a: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Hence the approach I decided to take is to use pycountry library which contains all the countries and with it I created a distinct list of all the countries. With that list I checked for each row if the country is in that list and if not Unknown was placed instead.</a:t>
            </a:r>
            <a:endParaRPr lang="he-IL" sz="1200" dirty="0">
              <a:solidFill>
                <a:srgbClr val="2C3E50"/>
              </a:solidFill>
              <a:latin typeface="Merriweather"/>
              <a:ea typeface="Merriweather"/>
              <a:cs typeface="Merriweather"/>
              <a:sym typeface="Merriweather"/>
            </a:endParaRPr>
          </a:p>
          <a:p>
            <a:pPr marL="0" lvl="0" indent="0" algn="l" rtl="0">
              <a:spcBef>
                <a:spcPts val="600"/>
              </a:spcBef>
              <a:spcAft>
                <a:spcPts val="0"/>
              </a:spcAft>
              <a:buNone/>
            </a:pPr>
            <a:r>
              <a:rPr lang="en-US" sz="1200" dirty="0">
                <a:solidFill>
                  <a:srgbClr val="2C3E50"/>
                </a:solidFill>
                <a:latin typeface="Merriweather"/>
                <a:ea typeface="Merriweather"/>
                <a:cs typeface="Merriweather"/>
                <a:sym typeface="Merriweather"/>
              </a:rPr>
              <a:t>In addition, I filtered away all the null/‘n/a’/blank values from each column and dropped the unnecessary columns (City, District) by using </a:t>
            </a:r>
            <a:r>
              <a:rPr lang="en-US" sz="1200" dirty="0" err="1">
                <a:solidFill>
                  <a:srgbClr val="2C3E50"/>
                </a:solidFill>
                <a:latin typeface="Merriweather"/>
                <a:ea typeface="Merriweather"/>
                <a:cs typeface="Merriweather"/>
                <a:sym typeface="Merriweather"/>
              </a:rPr>
              <a:t>Pyspark</a:t>
            </a:r>
            <a:r>
              <a:rPr lang="en-US" sz="1200" dirty="0">
                <a:solidFill>
                  <a:srgbClr val="2C3E50"/>
                </a:solidFill>
                <a:latin typeface="Merriweather"/>
                <a:ea typeface="Merriweather"/>
                <a:cs typeface="Merriweather"/>
                <a:sym typeface="Merriweather"/>
              </a:rPr>
              <a:t>. </a:t>
            </a:r>
          </a:p>
        </p:txBody>
      </p:sp>
      <p:sp>
        <p:nvSpPr>
          <p:cNvPr id="6" name="Google Shape;1896;p14">
            <a:extLst>
              <a:ext uri="{FF2B5EF4-FFF2-40B4-BE49-F238E27FC236}">
                <a16:creationId xmlns:a16="http://schemas.microsoft.com/office/drawing/2014/main" id="{2C6A98A9-BC6E-7ECC-C6DB-91FAB98CF84E}"/>
              </a:ext>
            </a:extLst>
          </p:cNvPr>
          <p:cNvSpPr txBox="1">
            <a:spLocks/>
          </p:cNvSpPr>
          <p:nvPr/>
        </p:nvSpPr>
        <p:spPr>
          <a:xfrm>
            <a:off x="1131750" y="623025"/>
            <a:ext cx="6880500" cy="58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800" dirty="0"/>
              <a:t> </a:t>
            </a:r>
            <a:r>
              <a:rPr lang="en" sz="2600" b="1" dirty="0">
                <a:solidFill>
                  <a:schemeClr val="accent1"/>
                </a:solidFill>
                <a:latin typeface="Amatic SC"/>
                <a:cs typeface="Amatic SC"/>
                <a:sym typeface="Amatic SC"/>
              </a:rPr>
              <a:t>Data Preperation - Spark</a:t>
            </a:r>
            <a:endParaRPr lang="en-US" sz="2600" dirty="0">
              <a:latin typeface="Amatic SC" panose="00000500000000000000" pitchFamily="2" charset="-79"/>
              <a:cs typeface="Amatic SC" panose="00000500000000000000"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4" name="Google Shape;1944;p20"/>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preperation - Saprk</a:t>
            </a:r>
            <a:endParaRPr dirty="0"/>
          </a:p>
        </p:txBody>
      </p:sp>
      <p:sp>
        <p:nvSpPr>
          <p:cNvPr id="1946" name="Google Shape;1946;p2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1915;p16">
            <a:extLst>
              <a:ext uri="{FF2B5EF4-FFF2-40B4-BE49-F238E27FC236}">
                <a16:creationId xmlns:a16="http://schemas.microsoft.com/office/drawing/2014/main" id="{466D1694-616E-23A5-3066-6B59E7368348}"/>
              </a:ext>
            </a:extLst>
          </p:cNvPr>
          <p:cNvSpPr txBox="1">
            <a:spLocks/>
          </p:cNvSpPr>
          <p:nvPr/>
        </p:nvSpPr>
        <p:spPr>
          <a:xfrm>
            <a:off x="1456530" y="1576679"/>
            <a:ext cx="6028200" cy="1427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1pPr>
            <a:lvl2pPr marL="914400" marR="0" lvl="1"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2pPr>
            <a:lvl3pPr marL="1371600" marR="0" lvl="2"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3pPr>
            <a:lvl4pPr marL="1828800" marR="0" lvl="3"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4pPr>
            <a:lvl5pPr marL="2286000" marR="0" lvl="4"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5pPr>
            <a:lvl6pPr marL="2743200" marR="0" lvl="5"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6pPr>
            <a:lvl7pPr marL="3200400" marR="0" lvl="6"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7pPr>
            <a:lvl8pPr marL="3657600" marR="0" lvl="7"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8pPr>
            <a:lvl9pPr marL="4114800" marR="0" lvl="8"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9pPr>
          </a:lstStyle>
          <a:p>
            <a:pPr marL="0" indent="0">
              <a:spcBef>
                <a:spcPts val="0"/>
              </a:spcBef>
              <a:buFont typeface="Merriweather"/>
              <a:buNone/>
            </a:pPr>
            <a:r>
              <a:rPr lang="en-US" sz="1200" dirty="0"/>
              <a:t>Regarding the other variables (Books and Rating) I also cleared all the unnecessary null/’n/a’/blank and all the gibberish values by filtering them out with </a:t>
            </a:r>
            <a:r>
              <a:rPr lang="en-US" sz="1200" dirty="0" err="1"/>
              <a:t>Pyspark</a:t>
            </a:r>
            <a:r>
              <a:rPr lang="en-US" sz="1200" dirty="0"/>
              <a:t>.</a:t>
            </a:r>
          </a:p>
          <a:p>
            <a:pPr marL="0" indent="0">
              <a:spcBef>
                <a:spcPts val="0"/>
              </a:spcBef>
              <a:buFont typeface="Merriweather"/>
              <a:buNone/>
            </a:pPr>
            <a:endParaRPr lang="en-US" sz="1200" dirty="0"/>
          </a:p>
          <a:p>
            <a:pPr marL="0" indent="0">
              <a:spcBef>
                <a:spcPts val="0"/>
              </a:spcBef>
              <a:buNone/>
            </a:pPr>
            <a:r>
              <a:rPr lang="en-US" sz="1200" dirty="0"/>
              <a:t>For the Rating Variable I also created two lists for the ISBN (ID for each Book) Valid and Invalid and appended each one to its corresponding list in order to filter out the Invalid ISBNs in the data. Moreover I filtered away all the ISBNs which their characters length is different than 10 with Spark SQL.</a:t>
            </a:r>
          </a:p>
          <a:p>
            <a:pPr marL="0" indent="0">
              <a:spcBef>
                <a:spcPts val="0"/>
              </a:spcBef>
              <a:buFont typeface="Merriweather"/>
              <a:buNone/>
            </a:pPr>
            <a:endParaRPr lang="en-US" sz="1200" dirty="0"/>
          </a:p>
          <a:p>
            <a:pPr marL="0" indent="0">
              <a:spcBef>
                <a:spcPts val="0"/>
              </a:spcBef>
              <a:buFont typeface="Merriweather"/>
              <a:buNone/>
            </a:pPr>
            <a:r>
              <a:rPr lang="en-US" sz="1200" dirty="0"/>
              <a:t>For the last step I used Tableau Prep to join the 3 csv files and dynamically  loading it with it to Tableau Desktop where the data is visualized.</a:t>
            </a:r>
          </a:p>
          <a:p>
            <a:pPr marL="0" indent="0">
              <a:spcBef>
                <a:spcPts val="0"/>
              </a:spcBef>
              <a:buFont typeface="Merriweather"/>
              <a:buNone/>
            </a:pPr>
            <a:endParaRPr lang="en-US" sz="1200" dirty="0"/>
          </a:p>
          <a:p>
            <a:pPr marL="0" indent="0">
              <a:spcBef>
                <a:spcPts val="0"/>
              </a:spcBef>
              <a:buFont typeface="Merriweather"/>
              <a:buNone/>
            </a:pPr>
            <a:endParaRPr lang="en-US" sz="1200" dirty="0"/>
          </a:p>
          <a:p>
            <a:pPr marL="0" indent="0">
              <a:spcBef>
                <a:spcPts val="0"/>
              </a:spcBef>
              <a:buFont typeface="Merriweather"/>
              <a:buNone/>
            </a:pPr>
            <a:endParaRPr lang="en-US" sz="1200" dirty="0"/>
          </a:p>
          <a:p>
            <a:pPr marL="0" indent="0">
              <a:spcBef>
                <a:spcPts val="0"/>
              </a:spcBef>
              <a:buFont typeface="Merriweather"/>
              <a:buNone/>
            </a:pP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pic>
        <p:nvPicPr>
          <p:cNvPr id="4" name="תמונה 3">
            <a:extLst>
              <a:ext uri="{FF2B5EF4-FFF2-40B4-BE49-F238E27FC236}">
                <a16:creationId xmlns:a16="http://schemas.microsoft.com/office/drawing/2014/main" id="{12E78863-25B6-0780-B1B3-E4B3B6895577}"/>
              </a:ext>
            </a:extLst>
          </p:cNvPr>
          <p:cNvPicPr>
            <a:picLocks noChangeAspect="1"/>
          </p:cNvPicPr>
          <p:nvPr/>
        </p:nvPicPr>
        <p:blipFill>
          <a:blip r:embed="rId3"/>
          <a:stretch>
            <a:fillRect/>
          </a:stretch>
        </p:blipFill>
        <p:spPr>
          <a:xfrm>
            <a:off x="122971" y="889260"/>
            <a:ext cx="6689309" cy="4121021"/>
          </a:xfrm>
          <a:prstGeom prst="rect">
            <a:avLst/>
          </a:prstGeom>
        </p:spPr>
      </p:pic>
      <p:sp>
        <p:nvSpPr>
          <p:cNvPr id="1927" name="Google Shape;1927;p18"/>
          <p:cNvSpPr txBox="1">
            <a:spLocks noGrp="1"/>
          </p:cNvSpPr>
          <p:nvPr>
            <p:ph type="title"/>
          </p:nvPr>
        </p:nvSpPr>
        <p:spPr>
          <a:xfrm>
            <a:off x="1093912" y="256518"/>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Visualization – Tableau Dashboard</a:t>
            </a:r>
            <a:endParaRPr dirty="0"/>
          </a:p>
        </p:txBody>
      </p:sp>
      <p:sp>
        <p:nvSpPr>
          <p:cNvPr id="1928" name="Google Shape;1928;p18"/>
          <p:cNvSpPr txBox="1">
            <a:spLocks noGrp="1"/>
          </p:cNvSpPr>
          <p:nvPr>
            <p:ph type="body" idx="1"/>
          </p:nvPr>
        </p:nvSpPr>
        <p:spPr>
          <a:xfrm>
            <a:off x="6703499" y="813501"/>
            <a:ext cx="2317530" cy="4196780"/>
          </a:xfrm>
          <a:prstGeom prst="rect">
            <a:avLst/>
          </a:prstGeom>
        </p:spPr>
        <p:txBody>
          <a:bodyPr spcFirstLastPara="1" wrap="square" lIns="91425" tIns="91425" rIns="91425" bIns="91425" anchor="t" anchorCtr="0">
            <a:noAutofit/>
          </a:bodyPr>
          <a:lstStyle/>
          <a:p>
            <a:pPr lvl="0" algn="l" rtl="0">
              <a:spcBef>
                <a:spcPts val="600"/>
              </a:spcBef>
              <a:spcAft>
                <a:spcPts val="0"/>
              </a:spcAft>
              <a:buSzPct val="100000"/>
              <a:buFont typeface="Wingdings" panose="05000000000000000000" pitchFamily="2" charset="2"/>
              <a:buChar char="v"/>
            </a:pPr>
            <a:r>
              <a:rPr lang="en" sz="800" dirty="0"/>
              <a:t>As seen on the left, ‘</a:t>
            </a:r>
            <a:r>
              <a:rPr lang="en" sz="800" dirty="0">
                <a:solidFill>
                  <a:schemeClr val="accent1"/>
                </a:solidFill>
              </a:rPr>
              <a:t>Wild</a:t>
            </a:r>
            <a:r>
              <a:rPr lang="en" sz="800" dirty="0"/>
              <a:t> </a:t>
            </a:r>
            <a:r>
              <a:rPr lang="en" sz="800" dirty="0">
                <a:solidFill>
                  <a:schemeClr val="accent1"/>
                </a:solidFill>
              </a:rPr>
              <a:t>Animus</a:t>
            </a:r>
            <a:r>
              <a:rPr lang="en" sz="800" dirty="0"/>
              <a:t>’ is the most readed book in this data.</a:t>
            </a:r>
          </a:p>
          <a:p>
            <a:pPr lvl="0" algn="l" rtl="0">
              <a:spcBef>
                <a:spcPts val="600"/>
              </a:spcBef>
              <a:spcAft>
                <a:spcPts val="0"/>
              </a:spcAft>
              <a:buSzPct val="100000"/>
              <a:buFont typeface="Wingdings" panose="05000000000000000000" pitchFamily="2" charset="2"/>
              <a:buChar char="v"/>
            </a:pPr>
            <a:r>
              <a:rPr lang="en" sz="800" dirty="0"/>
              <a:t>‘</a:t>
            </a:r>
            <a:r>
              <a:rPr lang="en" sz="800" dirty="0">
                <a:solidFill>
                  <a:schemeClr val="accent1"/>
                </a:solidFill>
              </a:rPr>
              <a:t>Harry Potter and the Chamber of Secrets Postcard Book</a:t>
            </a:r>
            <a:r>
              <a:rPr lang="en" sz="800" dirty="0"/>
              <a:t>’ has the highest rating in the data with above 9.8 raiting.</a:t>
            </a:r>
          </a:p>
          <a:p>
            <a:pPr lvl="0" algn="l" rtl="0">
              <a:spcBef>
                <a:spcPts val="600"/>
              </a:spcBef>
              <a:spcAft>
                <a:spcPts val="0"/>
              </a:spcAft>
              <a:buSzPct val="100000"/>
              <a:buFont typeface="Wingdings" panose="05000000000000000000" pitchFamily="2" charset="2"/>
              <a:buChar char="v"/>
            </a:pPr>
            <a:r>
              <a:rPr lang="en" sz="800" dirty="0">
                <a:solidFill>
                  <a:schemeClr val="accent1"/>
                </a:solidFill>
              </a:rPr>
              <a:t>Helene siegel </a:t>
            </a:r>
            <a:r>
              <a:rPr lang="en" sz="800" dirty="0"/>
              <a:t>is the highest rated Author with in the data.</a:t>
            </a:r>
          </a:p>
          <a:p>
            <a:pPr lvl="0" algn="l" rtl="0">
              <a:spcBef>
                <a:spcPts val="600"/>
              </a:spcBef>
              <a:spcAft>
                <a:spcPts val="0"/>
              </a:spcAft>
              <a:buSzPct val="100000"/>
              <a:buFont typeface="Wingdings" panose="05000000000000000000" pitchFamily="2" charset="2"/>
              <a:buChar char="v"/>
            </a:pPr>
            <a:r>
              <a:rPr lang="en" sz="800" dirty="0"/>
              <a:t>The </a:t>
            </a:r>
            <a:r>
              <a:rPr lang="en" sz="800" dirty="0">
                <a:solidFill>
                  <a:schemeClr val="accent1"/>
                </a:solidFill>
              </a:rPr>
              <a:t>Age Distribution </a:t>
            </a:r>
            <a:r>
              <a:rPr lang="en" sz="800" dirty="0"/>
              <a:t>seems to follow the normal distribution with some skew to the right</a:t>
            </a:r>
          </a:p>
          <a:p>
            <a:pPr lvl="0" algn="l" rtl="0">
              <a:spcBef>
                <a:spcPts val="600"/>
              </a:spcBef>
              <a:spcAft>
                <a:spcPts val="0"/>
              </a:spcAft>
              <a:buSzPct val="100000"/>
              <a:buFont typeface="Wingdings" panose="05000000000000000000" pitchFamily="2" charset="2"/>
              <a:buChar char="v"/>
            </a:pPr>
            <a:r>
              <a:rPr lang="en" sz="800" dirty="0">
                <a:solidFill>
                  <a:schemeClr val="accent1"/>
                </a:solidFill>
              </a:rPr>
              <a:t>The United States</a:t>
            </a:r>
            <a:r>
              <a:rPr lang="en" sz="800" dirty="0"/>
              <a:t> is the most active country with the most unique users (52,788), number of book references of 681,013, Average age is 38.7 and the Average Rating is  7.7 . The highest rated book in the United States is ‘</a:t>
            </a:r>
            <a:r>
              <a:rPr lang="en" sz="800" dirty="0">
                <a:solidFill>
                  <a:schemeClr val="accent1"/>
                </a:solidFill>
              </a:rPr>
              <a:t>The Giving Tree</a:t>
            </a:r>
            <a:r>
              <a:rPr lang="en" sz="800" dirty="0"/>
              <a:t>’ with average rating of 9.65</a:t>
            </a:r>
          </a:p>
          <a:p>
            <a:pPr lvl="0" algn="l" rtl="0">
              <a:spcBef>
                <a:spcPts val="600"/>
              </a:spcBef>
              <a:spcAft>
                <a:spcPts val="0"/>
              </a:spcAft>
              <a:buSzPct val="100000"/>
              <a:buFont typeface="Wingdings" panose="05000000000000000000" pitchFamily="2" charset="2"/>
              <a:buChar char="v"/>
            </a:pPr>
            <a:r>
              <a:rPr lang="en" sz="800" dirty="0"/>
              <a:t>We can see that the number of books that publishes every year within the data is growing </a:t>
            </a:r>
            <a:r>
              <a:rPr lang="en-US" sz="800" dirty="0"/>
              <a:t>each year and the trend changed to downward trend drastically approximately in 2004</a:t>
            </a:r>
            <a:endParaRPr lang="en" sz="800" dirty="0"/>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13" name="Google Shape;2011;p27">
            <a:extLst>
              <a:ext uri="{FF2B5EF4-FFF2-40B4-BE49-F238E27FC236}">
                <a16:creationId xmlns:a16="http://schemas.microsoft.com/office/drawing/2014/main" id="{F3CE78D3-6406-BB1E-F340-1D054038E565}"/>
              </a:ext>
            </a:extLst>
          </p:cNvPr>
          <p:cNvSpPr/>
          <p:nvPr/>
        </p:nvSpPr>
        <p:spPr>
          <a:xfrm>
            <a:off x="5100285" y="2137664"/>
            <a:ext cx="392421" cy="231174"/>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dirty="0">
                <a:solidFill>
                  <a:schemeClr val="lt1"/>
                </a:solidFill>
                <a:latin typeface="Amatic SC"/>
                <a:ea typeface="Amatic SC"/>
                <a:cs typeface="Amatic SC"/>
                <a:sym typeface="Amatic SC"/>
              </a:rPr>
              <a:t>United States</a:t>
            </a:r>
            <a:endParaRPr sz="800" b="1" dirty="0">
              <a:solidFill>
                <a:schemeClr val="lt1"/>
              </a:solidFill>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1915</TotalTime>
  <Words>494</Words>
  <Application>Microsoft Office PowerPoint</Application>
  <PresentationFormat>‫הצגה על המסך (16:9)</PresentationFormat>
  <Paragraphs>39</Paragraphs>
  <Slides>5</Slides>
  <Notes>5</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Arial</vt:lpstr>
      <vt:lpstr>Amatic SC</vt:lpstr>
      <vt:lpstr>Merriweather</vt:lpstr>
      <vt:lpstr>Wingdings</vt:lpstr>
      <vt:lpstr>Nathaniel template</vt:lpstr>
      <vt:lpstr>Big Data Project– Spark &amp; Tableau</vt:lpstr>
      <vt:lpstr>Data preperation - Saprk</vt:lpstr>
      <vt:lpstr>מצגת של PowerPoint‏</vt:lpstr>
      <vt:lpstr>Data preperation - Saprk</vt:lpstr>
      <vt:lpstr>Data Visualization – Tableau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 Spark &amp; Tableau</dc:title>
  <cp:lastModifiedBy>Gal Avizoor</cp:lastModifiedBy>
  <cp:revision>11</cp:revision>
  <dcterms:modified xsi:type="dcterms:W3CDTF">2022-12-01T15:24:42Z</dcterms:modified>
</cp:coreProperties>
</file>