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72" r:id="rId5"/>
    <p:sldId id="269" r:id="rId6"/>
    <p:sldId id="271" r:id="rId7"/>
    <p:sldId id="279" r:id="rId8"/>
    <p:sldId id="265" r:id="rId9"/>
    <p:sldId id="267" r:id="rId10"/>
    <p:sldId id="277" r:id="rId11"/>
    <p:sldId id="27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A6"/>
    <a:srgbClr val="0CA0A3"/>
    <a:srgbClr val="A9B2BD"/>
    <a:srgbClr val="646D78"/>
    <a:srgbClr val="4FC1E9"/>
    <a:srgbClr val="F6F7FA"/>
    <a:srgbClr val="AD92ED"/>
    <a:srgbClr val="C4C7CE"/>
    <a:srgbClr val="CDD0DA"/>
    <a:srgbClr val="FA8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 autoAdjust="0"/>
    <p:restoredTop sz="95669" autoAdjust="0"/>
  </p:normalViewPr>
  <p:slideViewPr>
    <p:cSldViewPr>
      <p:cViewPr varScale="1">
        <p:scale>
          <a:sx n="104" d="100"/>
          <a:sy n="104" d="100"/>
        </p:scale>
        <p:origin x="60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vizoor.ga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1779662"/>
            <a:ext cx="3920299" cy="857250"/>
          </a:xfrm>
        </p:spPr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32040" y="2427734"/>
            <a:ext cx="3764488" cy="452437"/>
          </a:xfrm>
        </p:spPr>
        <p:txBody>
          <a:bodyPr/>
          <a:lstStyle/>
          <a:p>
            <a:r>
              <a:rPr lang="en-US" sz="2000" b="1" dirty="0"/>
              <a:t>Predicting - Churn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99585-366B-D34E-B34B-B570AA4704BE}"/>
              </a:ext>
            </a:extLst>
          </p:cNvPr>
          <p:cNvSpPr txBox="1"/>
          <p:nvPr/>
        </p:nvSpPr>
        <p:spPr>
          <a:xfrm>
            <a:off x="107504" y="417726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Gal Avizoor </a:t>
            </a:r>
            <a:r>
              <a:rPr lang="en-IL" b="1" dirty="0"/>
              <a:t>– </a:t>
            </a:r>
            <a:r>
              <a:rPr lang="en-US" b="1" dirty="0"/>
              <a:t>200866226</a:t>
            </a:r>
          </a:p>
          <a:p>
            <a:r>
              <a:rPr lang="en-US" sz="1800" b="1">
                <a:latin typeface="David" panose="020E0502060401010101" pitchFamily="34" charset="-79"/>
                <a:cs typeface="David" panose="020E0502060401010101" pitchFamily="34" charset="-79"/>
              </a:rPr>
              <a:t>Email – </a:t>
            </a:r>
            <a:r>
              <a:rPr lang="en-US" sz="1800" b="1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Avizoor.gal@gmail.com</a:t>
            </a:r>
            <a:endParaRPr lang="en-US" sz="1800" b="1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4162253-821E-A744-AD0C-9C506DE85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546600"/>
            <a:ext cx="1371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68245"/>
            <a:ext cx="5472608" cy="857250"/>
          </a:xfrm>
        </p:spPr>
        <p:txBody>
          <a:bodyPr/>
          <a:lstStyle/>
          <a:p>
            <a:pPr algn="ctr"/>
            <a:r>
              <a:rPr lang="en-US" b="1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850580" y="1480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9301AD-A3FC-5D4F-BFCB-E11BBDD24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3478"/>
            <a:ext cx="1001200" cy="122971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CEF70D-6F8D-D623-F986-281EEA9602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91680" y="3291830"/>
            <a:ext cx="2171253" cy="1424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100" b="1" dirty="0"/>
              <a:t>Random Forest – best max _depth for testing accuracy is 9, and for overfitting perspective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 max _depth = 10, 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test accuracy = 0.797	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E3BD3-DA4A-C6E2-801A-028DCAA77089}"/>
              </a:ext>
            </a:extLst>
          </p:cNvPr>
          <p:cNvSpPr txBox="1">
            <a:spLocks/>
          </p:cNvSpPr>
          <p:nvPr/>
        </p:nvSpPr>
        <p:spPr>
          <a:xfrm>
            <a:off x="1691679" y="1275606"/>
            <a:ext cx="2171253" cy="1437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Decision Tree – best max _depth for testing accuracy is 5, and for overfitting perspective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max _depth = 5, 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test accuracy = 0.7842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60C2C-CC52-E85A-6901-5D18C61D3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114874"/>
            <a:ext cx="3384376" cy="1914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C6966-2809-0D62-02B7-461AF806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122287"/>
            <a:ext cx="3384376" cy="19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632668" y="1497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37021F-5D7C-334F-B775-9CB5C302AE3B}"/>
              </a:ext>
            </a:extLst>
          </p:cNvPr>
          <p:cNvSpPr/>
          <p:nvPr/>
        </p:nvSpPr>
        <p:spPr>
          <a:xfrm>
            <a:off x="-1620688" y="4546689"/>
            <a:ext cx="193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Hyperparameters: 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45441D-F1AA-583C-FEA6-2FDFA666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097" y="3066058"/>
            <a:ext cx="2520280" cy="195450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DFCF7E-E808-16DB-7AD8-341FD0E22CFD}"/>
              </a:ext>
            </a:extLst>
          </p:cNvPr>
          <p:cNvSpPr txBox="1">
            <a:spLocks/>
          </p:cNvSpPr>
          <p:nvPr/>
        </p:nvSpPr>
        <p:spPr>
          <a:xfrm>
            <a:off x="4716016" y="3728415"/>
            <a:ext cx="3137855" cy="629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Top 3 important features of the algorithm are: tenure, totalcharges &amp; </a:t>
            </a:r>
            <a:r>
              <a:rPr lang="en-US" sz="1100" b="1" dirty="0" err="1"/>
              <a:t>monthlycharges</a:t>
            </a:r>
            <a:r>
              <a:rPr lang="en-US" sz="1100" b="1" dirty="0"/>
              <a:t>.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19" name="Picture 18" descr="Timeline&#10;&#10;Description automatically generated">
            <a:extLst>
              <a:ext uri="{FF2B5EF4-FFF2-40B4-BE49-F238E27FC236}">
                <a16:creationId xmlns:a16="http://schemas.microsoft.com/office/drawing/2014/main" id="{BD501FA3-CA2C-691A-58B2-7D73866BC1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" y="555526"/>
            <a:ext cx="8950549" cy="2448272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3D34CE4-EE4E-0950-F68A-C68C0FB88B80}"/>
              </a:ext>
            </a:extLst>
          </p:cNvPr>
          <p:cNvSpPr txBox="1">
            <a:spLocks/>
          </p:cNvSpPr>
          <p:nvPr/>
        </p:nvSpPr>
        <p:spPr>
          <a:xfrm>
            <a:off x="4572000" y="3435846"/>
            <a:ext cx="2880320" cy="292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Random Forest Important Feature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764938"/>
          </a:xfrm>
        </p:spPr>
        <p:txBody>
          <a:bodyPr>
            <a:normAutofit/>
          </a:bodyPr>
          <a:lstStyle/>
          <a:p>
            <a:r>
              <a:rPr lang="en-US" b="1" dirty="0"/>
              <a:t>Algorithms introspection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119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84789"/>
            <a:ext cx="6829002" cy="857250"/>
          </a:xfrm>
        </p:spPr>
        <p:txBody>
          <a:bodyPr>
            <a:normAutofit/>
          </a:bodyPr>
          <a:lstStyle/>
          <a:p>
            <a:r>
              <a:rPr lang="en-US" sz="3200" b="1" dirty="0"/>
              <a:t>The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758804" y="1242038"/>
            <a:ext cx="6829002" cy="3633967"/>
          </a:xfrm>
        </p:spPr>
        <p:txBody>
          <a:bodyPr/>
          <a:lstStyle/>
          <a:p>
            <a:endParaRPr lang="en-US" sz="1800" dirty="0">
              <a:solidFill>
                <a:schemeClr val="accent5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Prediction: </a:t>
            </a:r>
            <a:r>
              <a:rPr lang="en-US" sz="1800" dirty="0">
                <a:solidFill>
                  <a:schemeClr val="tx2"/>
                </a:solidFill>
              </a:rPr>
              <a:t>We are trying to predict whether a customer will churn or not (classify each new customer).</a:t>
            </a:r>
          </a:p>
          <a:p>
            <a:endParaRPr lang="en-US" sz="1800" dirty="0"/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Available Dataset: </a:t>
            </a:r>
            <a:r>
              <a:rPr lang="en-US" sz="1800" dirty="0"/>
              <a:t>Historical churn data which include number of features i.e. contract types, charges (total and monthly), tenure, payment methods, services and more.</a:t>
            </a: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Motivation / Application: </a:t>
            </a:r>
            <a:r>
              <a:rPr lang="en-US" sz="1800" dirty="0"/>
              <a:t>To minimize the number of churned customers. In essence , classify customers whether they will churn or not and see what features most influence this action.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43551A-12AF-0047-ADD9-E0E63C89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20" y="195486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4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Data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921261" y="1501752"/>
            <a:ext cx="3744416" cy="215924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Number Of Observations - 7043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Training Set Observations – 5634 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Test Set Observations – 1409</a:t>
            </a:r>
            <a:r>
              <a:rPr lang="en-IL" sz="1400" b="1" dirty="0">
                <a:solidFill>
                  <a:schemeClr val="tx2"/>
                </a:solidFill>
              </a:rPr>
              <a:t> </a:t>
            </a:r>
            <a:endParaRPr lang="en-US" sz="1400" b="1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Number of Features – 34 (after get dummies &amp; feature engineering) - 1 of them is the label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Missing values - 11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5D3E5-DB04-BC4B-986B-8358C85D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45" y="205978"/>
            <a:ext cx="2491032" cy="1430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55FA6-BFC0-DAB2-7B99-1C1566556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78469"/>
            <a:ext cx="4392488" cy="2753827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865367A-7E10-69C5-52A7-3258AE077688}"/>
              </a:ext>
            </a:extLst>
          </p:cNvPr>
          <p:cNvSpPr txBox="1">
            <a:spLocks/>
          </p:cNvSpPr>
          <p:nvPr/>
        </p:nvSpPr>
        <p:spPr>
          <a:xfrm>
            <a:off x="251520" y="4056657"/>
            <a:ext cx="309634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1400" b="1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641D0C-688C-E06C-E63B-8AC3CCE785F7}"/>
              </a:ext>
            </a:extLst>
          </p:cNvPr>
          <p:cNvSpPr txBox="1">
            <a:spLocks/>
          </p:cNvSpPr>
          <p:nvPr/>
        </p:nvSpPr>
        <p:spPr>
          <a:xfrm>
            <a:off x="179512" y="3941311"/>
            <a:ext cx="8784976" cy="735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Highest 3 positive correlation – contract_Month-to-month , tenure_Low_internetservce_Yes, </a:t>
            </a:r>
            <a:r>
              <a:rPr lang="en-US" sz="1200" b="1" dirty="0" err="1">
                <a:solidFill>
                  <a:schemeClr val="tx2"/>
                </a:solidFill>
              </a:rPr>
              <a:t>tenure_distribution_Low</a:t>
            </a:r>
            <a:endParaRPr lang="en-US" sz="1200" b="1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Highest 3 negative correlation – tenure, contract_Two year, tenure_distribution_High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11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509-2108-A94C-98FA-27F9DEE9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978"/>
            <a:ext cx="8435280" cy="857250"/>
          </a:xfrm>
        </p:spPr>
        <p:txBody>
          <a:bodyPr>
            <a:normAutofit/>
          </a:bodyPr>
          <a:lstStyle/>
          <a:p>
            <a:r>
              <a:rPr lang="en-US" sz="3200" b="1" dirty="0"/>
              <a:t>Churn &amp; tenure distribution by tenure categories</a:t>
            </a:r>
            <a:endParaRPr lang="en-IL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55BC-9D15-6348-9A22-245F0A4A72F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60032" y="2669292"/>
            <a:ext cx="3168352" cy="1232786"/>
          </a:xfrm>
        </p:spPr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/>
              <a:t>Most tenure distribution is at the low category and then at the high category.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/>
              <a:t>Highest churn distribution is at the low category and after at the mid.</a:t>
            </a:r>
            <a:endParaRPr lang="en-IL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E67C8-3EA7-0AC3-1180-F8E153F7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93296"/>
            <a:ext cx="4256959" cy="290664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CE5237-2D35-DBE0-09ED-DF1AB64433BE}"/>
              </a:ext>
            </a:extLst>
          </p:cNvPr>
          <p:cNvSpPr txBox="1">
            <a:spLocks/>
          </p:cNvSpPr>
          <p:nvPr/>
        </p:nvSpPr>
        <p:spPr>
          <a:xfrm>
            <a:off x="4952862" y="1393296"/>
            <a:ext cx="2592288" cy="1116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Tenure distribution in months</a:t>
            </a:r>
          </a:p>
          <a:p>
            <a:r>
              <a:rPr lang="en-US" sz="1400" b="1" dirty="0"/>
              <a:t>Low : 0 - 24</a:t>
            </a:r>
          </a:p>
          <a:p>
            <a:r>
              <a:rPr lang="en-US" sz="1400" b="1" dirty="0"/>
              <a:t>Mid : 24 - 48</a:t>
            </a:r>
          </a:p>
          <a:p>
            <a:r>
              <a:rPr lang="en-US" sz="1400" b="1" dirty="0"/>
              <a:t>High : 48 + </a:t>
            </a:r>
            <a:endParaRPr lang="en-IL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5946D-EADA-01E5-B3FC-EE454BB3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91629"/>
            <a:ext cx="884918" cy="36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C770C0-2ED2-9DF0-D21D-6E93C603C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47" y="1491629"/>
            <a:ext cx="890454" cy="3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128-E180-B54E-B1CC-618FC853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Churn &amp; number of customers by contract type</a:t>
            </a:r>
            <a:endParaRPr lang="en-IL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0C425-6BE6-680F-3611-A48EAD12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1491630"/>
            <a:ext cx="5616624" cy="254773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5EAEC3-0BB3-90DF-5697-348817C165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67" y="1485496"/>
            <a:ext cx="1613647" cy="202235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1" dirty="0"/>
              <a:t>Highest churned customers have month to month contract - 88.55% of churned customers.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0300DB0-2E77-9407-6DD2-76A91B90F921}"/>
              </a:ext>
            </a:extLst>
          </p:cNvPr>
          <p:cNvSpPr txBox="1">
            <a:spLocks/>
          </p:cNvSpPr>
          <p:nvPr/>
        </p:nvSpPr>
        <p:spPr>
          <a:xfrm>
            <a:off x="7478353" y="1485496"/>
            <a:ext cx="1613647" cy="2664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The most popular contact is month to month contract 55.02% of customers has it</a:t>
            </a:r>
          </a:p>
          <a:p>
            <a:pPr algn="l">
              <a:lnSpc>
                <a:spcPct val="150000"/>
              </a:lnSpc>
            </a:pPr>
            <a:r>
              <a:rPr lang="en-US" sz="1400" b="1" dirty="0"/>
              <a:t>Then Contract 1 year with 24.07% of customers.</a:t>
            </a:r>
          </a:p>
        </p:txBody>
      </p:sp>
    </p:spTree>
    <p:extLst>
      <p:ext uri="{BB962C8B-B14F-4D97-AF65-F5344CB8AC3E}">
        <p14:creationId xmlns:p14="http://schemas.microsoft.com/office/powerpoint/2010/main" val="373440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5102-75DF-4944-86EC-EA7CEFAF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0" y="195486"/>
            <a:ext cx="9001000" cy="857250"/>
          </a:xfrm>
        </p:spPr>
        <p:txBody>
          <a:bodyPr>
            <a:noAutofit/>
          </a:bodyPr>
          <a:lstStyle/>
          <a:p>
            <a:r>
              <a:rPr lang="en-IL" sz="3200" b="1" dirty="0"/>
              <a:t>Number of </a:t>
            </a:r>
            <a:r>
              <a:rPr lang="en-US" sz="3200" b="1" dirty="0"/>
              <a:t>Churned Customers</a:t>
            </a:r>
            <a:r>
              <a:rPr lang="en-IL" sz="3200" b="1" dirty="0"/>
              <a:t> By </a:t>
            </a:r>
            <a:r>
              <a:rPr lang="en-US" sz="3200" b="1" dirty="0"/>
              <a:t>Payment Method</a:t>
            </a:r>
            <a:endParaRPr lang="en-IL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33F17-A947-CD46-BE54-AC36F134D50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436096" y="1347614"/>
            <a:ext cx="2318111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As we can see the payment method with the highest churned customers is payment by electronic check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47958-EFD8-595A-918C-A9A197D4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7614"/>
            <a:ext cx="4852923" cy="301125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7D3BF44-E50B-49F1-C6B9-4311B7D88FDF}"/>
              </a:ext>
            </a:extLst>
          </p:cNvPr>
          <p:cNvSpPr txBox="1">
            <a:spLocks/>
          </p:cNvSpPr>
          <p:nvPr/>
        </p:nvSpPr>
        <p:spPr>
          <a:xfrm>
            <a:off x="5436095" y="2787774"/>
            <a:ext cx="2318111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/>
              <a:t>The second highest which is close to the rest of the methods is payment by mailed check (automatic payments have less churn)</a:t>
            </a:r>
          </a:p>
        </p:txBody>
      </p:sp>
    </p:spTree>
    <p:extLst>
      <p:ext uri="{BB962C8B-B14F-4D97-AF65-F5344CB8AC3E}">
        <p14:creationId xmlns:p14="http://schemas.microsoft.com/office/powerpoint/2010/main" val="258939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128-E180-B54E-B1CC-618FC853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sz="3200" b="1" dirty="0"/>
              <a:t>Number of </a:t>
            </a:r>
            <a:r>
              <a:rPr lang="en-US" sz="3200" b="1" dirty="0"/>
              <a:t>Churned Customers</a:t>
            </a:r>
            <a:r>
              <a:rPr lang="en-IL" sz="3200" b="1" dirty="0"/>
              <a:t> By </a:t>
            </a:r>
            <a:r>
              <a:rPr lang="en-US" sz="3200" b="1" dirty="0"/>
              <a:t>Internet Service</a:t>
            </a:r>
            <a:endParaRPr lang="en-IL" sz="3200" b="1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A7A18E0-7F58-5D09-1183-304311A884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12160" y="1347614"/>
            <a:ext cx="2318111" cy="2016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Customers with internet service fiber optic are most likely to churn, and customers with DSL internet service are in second place of most churned customers.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F32246-CF54-CBA2-B110-A79BDD26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03598"/>
            <a:ext cx="5400600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6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Data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5580112" y="1717365"/>
            <a:ext cx="1800200" cy="580303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chemeClr val="tx2"/>
                </a:solidFill>
              </a:rPr>
              <a:t>Features Removed: </a:t>
            </a:r>
            <a:r>
              <a:rPr lang="en-US" sz="1400" b="1" dirty="0" err="1">
                <a:solidFill>
                  <a:srgbClr val="00C3A6"/>
                </a:solidFill>
              </a:rPr>
              <a:t>customerid</a:t>
            </a:r>
            <a:endParaRPr lang="en-US" sz="1400" dirty="0">
              <a:solidFill>
                <a:srgbClr val="00C3A6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C747-1C16-B545-ADA2-13D03900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7893"/>
            <a:ext cx="1779662" cy="177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59062-8BE0-88BF-BAF9-63E6C4762C23}"/>
              </a:ext>
            </a:extLst>
          </p:cNvPr>
          <p:cNvSpPr txBox="1"/>
          <p:nvPr/>
        </p:nvSpPr>
        <p:spPr>
          <a:xfrm>
            <a:off x="323528" y="1131590"/>
            <a:ext cx="489654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chemeClr val="tx2"/>
                </a:solidFill>
              </a:rPr>
              <a:t>Features added</a:t>
            </a:r>
            <a:r>
              <a:rPr lang="en-US" sz="1400" b="1" dirty="0">
                <a:solidFill>
                  <a:schemeClr val="tx2"/>
                </a:solidFill>
              </a:rPr>
              <a:t>:</a:t>
            </a:r>
            <a:r>
              <a:rPr lang="en-US" sz="1400" b="1" u="sng" dirty="0">
                <a:solidFill>
                  <a:schemeClr val="tx2"/>
                </a:solidFill>
              </a:rPr>
              <a:t> </a:t>
            </a: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Categorial Features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gender split to -&gt; </a:t>
            </a:r>
            <a:r>
              <a:rPr lang="en-US" sz="1200" b="1" dirty="0">
                <a:solidFill>
                  <a:srgbClr val="00C3A6"/>
                </a:solidFill>
              </a:rPr>
              <a:t>gender_Male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gender_Female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internetservice split to -&gt; </a:t>
            </a:r>
            <a:r>
              <a:rPr lang="en-US" sz="1200" b="1" dirty="0">
                <a:solidFill>
                  <a:srgbClr val="00C3A6"/>
                </a:solidFill>
              </a:rPr>
              <a:t>internetservice_Fiber optic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rgbClr val="00C3A6"/>
                </a:solidFill>
              </a:rPr>
              <a:t>internetservice_DSL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internetservice_No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contract split to -&gt; </a:t>
            </a:r>
            <a:r>
              <a:rPr lang="en-US" sz="1200" b="1" dirty="0">
                <a:solidFill>
                  <a:srgbClr val="00C3A6"/>
                </a:solidFill>
              </a:rPr>
              <a:t>contract_Month-to-month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contract_One</a:t>
            </a:r>
            <a:r>
              <a:rPr lang="en-US" sz="1200" b="1" dirty="0">
                <a:solidFill>
                  <a:srgbClr val="00C3A6"/>
                </a:solidFill>
              </a:rPr>
              <a:t> year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contract_Two</a:t>
            </a:r>
            <a:r>
              <a:rPr lang="en-US" sz="1200" b="1" dirty="0">
                <a:solidFill>
                  <a:srgbClr val="00C3A6"/>
                </a:solidFill>
              </a:rPr>
              <a:t> year.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payment method split to -&gt; </a:t>
            </a:r>
            <a:r>
              <a:rPr lang="en-US" sz="1200" b="1" dirty="0" err="1">
                <a:solidFill>
                  <a:srgbClr val="00C3A6"/>
                </a:solidFill>
              </a:rPr>
              <a:t>paymentmethod_Bank</a:t>
            </a:r>
            <a:r>
              <a:rPr lang="en-US" sz="1200" b="1" dirty="0">
                <a:solidFill>
                  <a:srgbClr val="00C3A6"/>
                </a:solidFill>
              </a:rPr>
              <a:t> transfer (automatic), </a:t>
            </a:r>
            <a:r>
              <a:rPr lang="en-US" sz="1200" b="1" dirty="0" err="1">
                <a:solidFill>
                  <a:srgbClr val="00C3A6"/>
                </a:solidFill>
              </a:rPr>
              <a:t>paymentmethod_Credit</a:t>
            </a:r>
            <a:r>
              <a:rPr lang="en-US" sz="1200" b="1" dirty="0">
                <a:solidFill>
                  <a:srgbClr val="00C3A6"/>
                </a:solidFill>
              </a:rPr>
              <a:t> card (automatic), </a:t>
            </a:r>
            <a:r>
              <a:rPr lang="en-US" sz="1200" b="1" dirty="0" err="1">
                <a:solidFill>
                  <a:srgbClr val="00C3A6"/>
                </a:solidFill>
              </a:rPr>
              <a:t>paymentmethod_Electronic</a:t>
            </a:r>
            <a:r>
              <a:rPr lang="en-US" sz="1200" b="1" dirty="0">
                <a:solidFill>
                  <a:srgbClr val="00C3A6"/>
                </a:solidFill>
              </a:rPr>
              <a:t> check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paymentmethod_Mailed</a:t>
            </a:r>
            <a:r>
              <a:rPr lang="en-US" sz="1200" b="1" dirty="0">
                <a:solidFill>
                  <a:srgbClr val="00C3A6"/>
                </a:solidFill>
              </a:rPr>
              <a:t> check.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tenure distribution split to -&gt; </a:t>
            </a:r>
            <a:r>
              <a:rPr lang="en-US" sz="1200" b="1" dirty="0">
                <a:solidFill>
                  <a:srgbClr val="00C3A6"/>
                </a:solidFill>
              </a:rPr>
              <a:t>tenure_distribution_Low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rgbClr val="00C3A6"/>
                </a:solidFill>
              </a:rPr>
              <a:t>tenure_distribution_Mid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tenure_distribution_High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endParaRPr lang="en-US" sz="1400" b="1" dirty="0">
              <a:solidFill>
                <a:srgbClr val="00C3A6"/>
              </a:solidFill>
            </a:endParaRPr>
          </a:p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Feature engineering added</a:t>
            </a:r>
          </a:p>
          <a:p>
            <a:pPr algn="l"/>
            <a:r>
              <a:rPr lang="en-US" sz="1200" b="1" dirty="0" err="1">
                <a:solidFill>
                  <a:srgbClr val="00C3A6"/>
                </a:solidFill>
              </a:rPr>
              <a:t>not_seniorcitizen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internetservice_Yes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tenure_high_internetservice_Yes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tenure_low_internetservice_Yes</a:t>
            </a:r>
            <a:r>
              <a:rPr lang="en-US" sz="1200" b="1" dirty="0">
                <a:solidFill>
                  <a:srgbClr val="00C3A6"/>
                </a:solidFill>
              </a:rPr>
              <a:t> .</a:t>
            </a:r>
            <a:r>
              <a:rPr lang="en-US" sz="1200" b="1" dirty="0">
                <a:solidFill>
                  <a:schemeClr val="tx2"/>
                </a:solidFill>
              </a:rPr>
              <a:t>	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27EFF-7A83-7023-3B15-B7FB785431DB}"/>
              </a:ext>
            </a:extLst>
          </p:cNvPr>
          <p:cNvSpPr txBox="1"/>
          <p:nvPr/>
        </p:nvSpPr>
        <p:spPr>
          <a:xfrm>
            <a:off x="5580112" y="2715766"/>
            <a:ext cx="18722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There were </a:t>
            </a:r>
            <a:r>
              <a:rPr lang="en-US" sz="1400" b="1" dirty="0">
                <a:solidFill>
                  <a:srgbClr val="00C3A6"/>
                </a:solidFill>
              </a:rPr>
              <a:t>11</a:t>
            </a:r>
            <a:r>
              <a:rPr lang="en-US" sz="1400" b="1" dirty="0">
                <a:solidFill>
                  <a:schemeClr val="tx2"/>
                </a:solidFill>
              </a:rPr>
              <a:t> missing values in </a:t>
            </a:r>
            <a:r>
              <a:rPr lang="en-US" sz="1400" b="1" dirty="0">
                <a:solidFill>
                  <a:srgbClr val="00C3A6"/>
                </a:solidFill>
              </a:rPr>
              <a:t>totalcharges</a:t>
            </a:r>
            <a:r>
              <a:rPr lang="en-US" sz="1400" b="1" dirty="0">
                <a:solidFill>
                  <a:schemeClr val="tx2"/>
                </a:solidFill>
              </a:rPr>
              <a:t> column. We replaced them with the </a:t>
            </a:r>
            <a:r>
              <a:rPr kumimoji="0" lang="en-IL" altLang="en-IL" sz="1400" b="1" i="0" u="none" strike="noStrike" cap="none" normalizeH="0" baseline="0" dirty="0" err="1">
                <a:ln>
                  <a:noFill/>
                </a:ln>
                <a:solidFill>
                  <a:srgbClr val="00C3A6"/>
                </a:solidFill>
                <a:effectLst/>
              </a:rPr>
              <a:t>monthlycharge</a:t>
            </a:r>
            <a:r>
              <a:rPr kumimoji="0" lang="en-US" altLang="en-IL" sz="1400" b="1" i="0" u="none" strike="noStrike" cap="none" normalizeH="0" baseline="0" dirty="0">
                <a:ln>
                  <a:noFill/>
                </a:ln>
                <a:solidFill>
                  <a:srgbClr val="00C3A6"/>
                </a:solidFill>
                <a:effectLst/>
              </a:rPr>
              <a:t>s</a:t>
            </a:r>
            <a:r>
              <a:rPr kumimoji="0" lang="en-IL" altLang="en-IL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value respectively</a:t>
            </a:r>
            <a:r>
              <a:rPr kumimoji="0" lang="en-US" altLang="en-IL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n-IL" altLang="en-IL" sz="3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3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68245"/>
            <a:ext cx="5472608" cy="857250"/>
          </a:xfrm>
        </p:spPr>
        <p:txBody>
          <a:bodyPr/>
          <a:lstStyle/>
          <a:p>
            <a:pPr algn="ctr"/>
            <a:r>
              <a:rPr lang="en-US" b="1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850580" y="1480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9301AD-A3FC-5D4F-BFCB-E11BBDD24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3478"/>
            <a:ext cx="1001200" cy="1229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15DA6-4B45-2C11-9683-EFEDB8D56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042962"/>
            <a:ext cx="3384376" cy="19148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CEF70D-6F8D-D623-F986-281EEA9602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53107" y="3291830"/>
            <a:ext cx="2011090" cy="1424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100" b="1" dirty="0"/>
              <a:t>Scaled KNN – best K for testing accuracy is 10 (neighbors),and for overfitting perspective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 K = 10 , test accuracy = 0.7849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	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E3BD3-DA4A-C6E2-801A-028DCAA77089}"/>
              </a:ext>
            </a:extLst>
          </p:cNvPr>
          <p:cNvSpPr txBox="1">
            <a:spLocks/>
          </p:cNvSpPr>
          <p:nvPr/>
        </p:nvSpPr>
        <p:spPr>
          <a:xfrm>
            <a:off x="1691680" y="1277830"/>
            <a:ext cx="1933945" cy="1221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KNN - best K for testing accuracy is 23 (neighbors),and for overfitting perspective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K = 23 , test accuracy = 0.7842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655E6C-DF19-E8C3-1720-C67DB237E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3107577"/>
            <a:ext cx="3384376" cy="18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5211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1985</Template>
  <TotalTime>1256</TotalTime>
  <Words>752</Words>
  <Application>Microsoft Office PowerPoint</Application>
  <PresentationFormat>‫הצגה על המסך (16:9)</PresentationFormat>
  <Paragraphs>76</Paragraphs>
  <Slides>11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David</vt:lpstr>
      <vt:lpstr>1985</vt:lpstr>
      <vt:lpstr>Machine Learning</vt:lpstr>
      <vt:lpstr>The Problem</vt:lpstr>
      <vt:lpstr>Data Description</vt:lpstr>
      <vt:lpstr>Churn &amp; tenure distribution by tenure categories</vt:lpstr>
      <vt:lpstr>Churn &amp; number of customers by contract type</vt:lpstr>
      <vt:lpstr>Number of Churned Customers By Payment Method</vt:lpstr>
      <vt:lpstr>Number of Churned Customers By Internet Service</vt:lpstr>
      <vt:lpstr>Data Engineering</vt:lpstr>
      <vt:lpstr>ML Algorithms</vt:lpstr>
      <vt:lpstr>ML Algorithms</vt:lpstr>
      <vt:lpstr>Algorithms introspection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Yarden Dekel</dc:creator>
  <cp:lastModifiedBy>Gal Avizoor</cp:lastModifiedBy>
  <cp:revision>59</cp:revision>
  <dcterms:created xsi:type="dcterms:W3CDTF">2020-07-03T10:06:28Z</dcterms:created>
  <dcterms:modified xsi:type="dcterms:W3CDTF">2022-11-13T11:22:39Z</dcterms:modified>
</cp:coreProperties>
</file>