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62" r:id="rId3"/>
    <p:sldId id="263" r:id="rId4"/>
    <p:sldId id="272" r:id="rId5"/>
    <p:sldId id="269" r:id="rId6"/>
    <p:sldId id="271" r:id="rId7"/>
    <p:sldId id="279" r:id="rId8"/>
    <p:sldId id="265" r:id="rId9"/>
    <p:sldId id="267" r:id="rId10"/>
    <p:sldId id="277" r:id="rId11"/>
    <p:sldId id="278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3A6"/>
    <a:srgbClr val="0CA0A3"/>
    <a:srgbClr val="A9B2BD"/>
    <a:srgbClr val="646D78"/>
    <a:srgbClr val="4FC1E9"/>
    <a:srgbClr val="F6F7FA"/>
    <a:srgbClr val="AD92ED"/>
    <a:srgbClr val="C4C7CE"/>
    <a:srgbClr val="CDD0DA"/>
    <a:srgbClr val="FA8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45" autoAdjust="0"/>
    <p:restoredTop sz="95669" autoAdjust="0"/>
  </p:normalViewPr>
  <p:slideViewPr>
    <p:cSldViewPr>
      <p:cViewPr varScale="1">
        <p:scale>
          <a:sx n="140" d="100"/>
          <a:sy n="140" d="100"/>
        </p:scale>
        <p:origin x="462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7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7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i.e. avoiding the risk of wastage from extra inventory and the risk of being out of stock and lose potential costumers as a result.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40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i.e. avoiding the risk of wastage from extra inventory and the risk of being out of stock and lose potential costumers as a result.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40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i.e. avoiding the risk of wastage from extra inventory and the risk of being out of stock and lose potential costumers as a result.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9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Machine Learning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5B0F5B-1F51-4F07-9BC5-565764121C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9144000" cy="5142971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id="{3D5F88F3-6355-4E24-ACCB-8680BE8B0C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8F0D60C6-8501-4D6D-8057-7CDBF8F5453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60032" y="1779662"/>
            <a:ext cx="3848291" cy="857250"/>
          </a:xfrm>
        </p:spPr>
        <p:txBody>
          <a:bodyPr>
            <a:noAutofit/>
          </a:bodyPr>
          <a:lstStyle>
            <a:lvl1pPr algn="l">
              <a:defRPr sz="39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Machine Learning</a:t>
            </a:r>
            <a:endParaRPr lang="en-US" noProof="0" dirty="0"/>
          </a:p>
        </p:txBody>
      </p:sp>
      <p:sp>
        <p:nvSpPr>
          <p:cNvPr id="129" name="Text Placeholder 4">
            <a:extLst>
              <a:ext uri="{FF2B5EF4-FFF2-40B4-BE49-F238E27FC236}">
                <a16:creationId xmlns:a16="http://schemas.microsoft.com/office/drawing/2014/main" id="{8EC25800-91F8-45D6-87F4-8C499CA81027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EFE17CA-9B2C-4214-86AB-24D59D14F4A9}"/>
              </a:ext>
            </a:extLst>
          </p:cNvPr>
          <p:cNvGrpSpPr/>
          <p:nvPr userDrawn="1"/>
        </p:nvGrpSpPr>
        <p:grpSpPr>
          <a:xfrm>
            <a:off x="6958036" y="2967073"/>
            <a:ext cx="808040" cy="808047"/>
            <a:chOff x="6958036" y="2967073"/>
            <a:chExt cx="808040" cy="808047"/>
          </a:xfrm>
        </p:grpSpPr>
        <p:sp>
          <p:nvSpPr>
            <p:cNvPr id="312" name="Freeform 209">
              <a:extLst>
                <a:ext uri="{FF2B5EF4-FFF2-40B4-BE49-F238E27FC236}">
                  <a16:creationId xmlns:a16="http://schemas.microsoft.com/office/drawing/2014/main" id="{B7EDEA35-2645-47DB-BCDF-9C7C266461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210">
              <a:extLst>
                <a:ext uri="{FF2B5EF4-FFF2-40B4-BE49-F238E27FC236}">
                  <a16:creationId xmlns:a16="http://schemas.microsoft.com/office/drawing/2014/main" id="{3A131A28-A969-430F-AF64-5E0F21D646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E9CB719-72BE-45F6-99B3-6D38E7DF4C0C}"/>
              </a:ext>
            </a:extLst>
          </p:cNvPr>
          <p:cNvGrpSpPr/>
          <p:nvPr userDrawn="1"/>
        </p:nvGrpSpPr>
        <p:grpSpPr>
          <a:xfrm>
            <a:off x="5967433" y="2967073"/>
            <a:ext cx="808040" cy="808047"/>
            <a:chOff x="5967433" y="2967073"/>
            <a:chExt cx="808040" cy="808047"/>
          </a:xfrm>
        </p:grpSpPr>
        <p:sp>
          <p:nvSpPr>
            <p:cNvPr id="311" name="Freeform 208">
              <a:extLst>
                <a:ext uri="{FF2B5EF4-FFF2-40B4-BE49-F238E27FC236}">
                  <a16:creationId xmlns:a16="http://schemas.microsoft.com/office/drawing/2014/main" id="{05EFCEF5-D342-47DF-AA10-72E4E33E5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12">
              <a:extLst>
                <a:ext uri="{FF2B5EF4-FFF2-40B4-BE49-F238E27FC236}">
                  <a16:creationId xmlns:a16="http://schemas.microsoft.com/office/drawing/2014/main" id="{8E9BEAC3-3E89-4520-8E85-50E0807546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13">
              <a:extLst>
                <a:ext uri="{FF2B5EF4-FFF2-40B4-BE49-F238E27FC236}">
                  <a16:creationId xmlns:a16="http://schemas.microsoft.com/office/drawing/2014/main" id="{97769BBC-F8FB-4337-A318-F36F27E0EF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14">
              <a:extLst>
                <a:ext uri="{FF2B5EF4-FFF2-40B4-BE49-F238E27FC236}">
                  <a16:creationId xmlns:a16="http://schemas.microsoft.com/office/drawing/2014/main" id="{937F110C-8A75-40CF-B8FB-49996C676B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15">
              <a:extLst>
                <a:ext uri="{FF2B5EF4-FFF2-40B4-BE49-F238E27FC236}">
                  <a16:creationId xmlns:a16="http://schemas.microsoft.com/office/drawing/2014/main" id="{C7AFF641-B25A-43C0-995A-3F7277C33A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16">
              <a:extLst>
                <a:ext uri="{FF2B5EF4-FFF2-40B4-BE49-F238E27FC236}">
                  <a16:creationId xmlns:a16="http://schemas.microsoft.com/office/drawing/2014/main" id="{3E7F35EF-D1DE-42A9-82FC-EEC44FB1A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17">
              <a:extLst>
                <a:ext uri="{FF2B5EF4-FFF2-40B4-BE49-F238E27FC236}">
                  <a16:creationId xmlns:a16="http://schemas.microsoft.com/office/drawing/2014/main" id="{CF5A6E20-C256-469C-AC32-FBFF14564A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218">
              <a:extLst>
                <a:ext uri="{FF2B5EF4-FFF2-40B4-BE49-F238E27FC236}">
                  <a16:creationId xmlns:a16="http://schemas.microsoft.com/office/drawing/2014/main" id="{E1E2EDD4-5E96-4056-8797-9A5C942F2C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219">
              <a:extLst>
                <a:ext uri="{FF2B5EF4-FFF2-40B4-BE49-F238E27FC236}">
                  <a16:creationId xmlns:a16="http://schemas.microsoft.com/office/drawing/2014/main" id="{9B8F6332-58D5-4C77-88F8-F8CB19179C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220">
              <a:extLst>
                <a:ext uri="{FF2B5EF4-FFF2-40B4-BE49-F238E27FC236}">
                  <a16:creationId xmlns:a16="http://schemas.microsoft.com/office/drawing/2014/main" id="{C2317824-232E-4367-9685-8B76F7D868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221">
              <a:extLst>
                <a:ext uri="{FF2B5EF4-FFF2-40B4-BE49-F238E27FC236}">
                  <a16:creationId xmlns:a16="http://schemas.microsoft.com/office/drawing/2014/main" id="{E32A2936-192F-4AE3-9D23-A6456292F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222">
              <a:extLst>
                <a:ext uri="{FF2B5EF4-FFF2-40B4-BE49-F238E27FC236}">
                  <a16:creationId xmlns:a16="http://schemas.microsoft.com/office/drawing/2014/main" id="{FF2AAED4-6FE3-4C8D-A2AF-8B2F54FE30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223">
              <a:extLst>
                <a:ext uri="{FF2B5EF4-FFF2-40B4-BE49-F238E27FC236}">
                  <a16:creationId xmlns:a16="http://schemas.microsoft.com/office/drawing/2014/main" id="{9B8D8A00-1ED8-4BCD-A28A-09C27082E0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224">
              <a:extLst>
                <a:ext uri="{FF2B5EF4-FFF2-40B4-BE49-F238E27FC236}">
                  <a16:creationId xmlns:a16="http://schemas.microsoft.com/office/drawing/2014/main" id="{B4C12122-4997-43FB-B20C-896D0CD7A8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225">
              <a:extLst>
                <a:ext uri="{FF2B5EF4-FFF2-40B4-BE49-F238E27FC236}">
                  <a16:creationId xmlns:a16="http://schemas.microsoft.com/office/drawing/2014/main" id="{C3FC627A-31A5-4149-B3B1-3FAE68F762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226">
              <a:extLst>
                <a:ext uri="{FF2B5EF4-FFF2-40B4-BE49-F238E27FC236}">
                  <a16:creationId xmlns:a16="http://schemas.microsoft.com/office/drawing/2014/main" id="{8F4A4E8B-D9D9-4578-8122-67D1F2231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227">
              <a:extLst>
                <a:ext uri="{FF2B5EF4-FFF2-40B4-BE49-F238E27FC236}">
                  <a16:creationId xmlns:a16="http://schemas.microsoft.com/office/drawing/2014/main" id="{F5722369-6715-44E5-8539-7C46F9029E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228">
              <a:extLst>
                <a:ext uri="{FF2B5EF4-FFF2-40B4-BE49-F238E27FC236}">
                  <a16:creationId xmlns:a16="http://schemas.microsoft.com/office/drawing/2014/main" id="{F9F871AE-C94A-4169-B4FD-80D46EB4C5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229">
              <a:extLst>
                <a:ext uri="{FF2B5EF4-FFF2-40B4-BE49-F238E27FC236}">
                  <a16:creationId xmlns:a16="http://schemas.microsoft.com/office/drawing/2014/main" id="{A10189DC-D7AE-41EC-A7CB-A01DE58AF5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230">
              <a:extLst>
                <a:ext uri="{FF2B5EF4-FFF2-40B4-BE49-F238E27FC236}">
                  <a16:creationId xmlns:a16="http://schemas.microsoft.com/office/drawing/2014/main" id="{2C30EAE7-954D-4821-B120-8AB1410F7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231">
              <a:extLst>
                <a:ext uri="{FF2B5EF4-FFF2-40B4-BE49-F238E27FC236}">
                  <a16:creationId xmlns:a16="http://schemas.microsoft.com/office/drawing/2014/main" id="{78967020-CEC9-44DB-97B5-56393E8B2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32">
              <a:extLst>
                <a:ext uri="{FF2B5EF4-FFF2-40B4-BE49-F238E27FC236}">
                  <a16:creationId xmlns:a16="http://schemas.microsoft.com/office/drawing/2014/main" id="{06AA2F9B-532A-48F4-BE94-A578EF618E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233">
              <a:extLst>
                <a:ext uri="{FF2B5EF4-FFF2-40B4-BE49-F238E27FC236}">
                  <a16:creationId xmlns:a16="http://schemas.microsoft.com/office/drawing/2014/main" id="{B4BAA03E-7506-44D3-B7BB-8231541E86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234">
              <a:extLst>
                <a:ext uri="{FF2B5EF4-FFF2-40B4-BE49-F238E27FC236}">
                  <a16:creationId xmlns:a16="http://schemas.microsoft.com/office/drawing/2014/main" id="{4495226A-D4C6-46B2-B779-25CE0DE0BE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235">
              <a:extLst>
                <a:ext uri="{FF2B5EF4-FFF2-40B4-BE49-F238E27FC236}">
                  <a16:creationId xmlns:a16="http://schemas.microsoft.com/office/drawing/2014/main" id="{34BAC1E5-2C0F-46BF-BAE4-7C62671DB4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236">
              <a:extLst>
                <a:ext uri="{FF2B5EF4-FFF2-40B4-BE49-F238E27FC236}">
                  <a16:creationId xmlns:a16="http://schemas.microsoft.com/office/drawing/2014/main" id="{BA91F17B-FABA-4DBF-B7E1-BEEE9196A3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237">
              <a:extLst>
                <a:ext uri="{FF2B5EF4-FFF2-40B4-BE49-F238E27FC236}">
                  <a16:creationId xmlns:a16="http://schemas.microsoft.com/office/drawing/2014/main" id="{EDD73D04-31D4-4567-8D6C-24B0501A4E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238">
              <a:extLst>
                <a:ext uri="{FF2B5EF4-FFF2-40B4-BE49-F238E27FC236}">
                  <a16:creationId xmlns:a16="http://schemas.microsoft.com/office/drawing/2014/main" id="{258D139F-A952-4BFB-A8C8-F8BE5D4F8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239">
              <a:extLst>
                <a:ext uri="{FF2B5EF4-FFF2-40B4-BE49-F238E27FC236}">
                  <a16:creationId xmlns:a16="http://schemas.microsoft.com/office/drawing/2014/main" id="{6A29198C-48B2-498E-9AED-E93CD67064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40">
              <a:extLst>
                <a:ext uri="{FF2B5EF4-FFF2-40B4-BE49-F238E27FC236}">
                  <a16:creationId xmlns:a16="http://schemas.microsoft.com/office/drawing/2014/main" id="{A1820CF0-26AF-4C4F-A207-CF660A6DA0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241">
              <a:extLst>
                <a:ext uri="{FF2B5EF4-FFF2-40B4-BE49-F238E27FC236}">
                  <a16:creationId xmlns:a16="http://schemas.microsoft.com/office/drawing/2014/main" id="{E0CC82B2-4AAB-4F8C-B7D0-A3035CA11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242">
              <a:extLst>
                <a:ext uri="{FF2B5EF4-FFF2-40B4-BE49-F238E27FC236}">
                  <a16:creationId xmlns:a16="http://schemas.microsoft.com/office/drawing/2014/main" id="{6FCB1B0A-F8FD-4085-AD9C-0981CFB212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243">
              <a:extLst>
                <a:ext uri="{FF2B5EF4-FFF2-40B4-BE49-F238E27FC236}">
                  <a16:creationId xmlns:a16="http://schemas.microsoft.com/office/drawing/2014/main" id="{7E6FED05-0B15-4BDD-B359-F6B2E29B8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244">
              <a:extLst>
                <a:ext uri="{FF2B5EF4-FFF2-40B4-BE49-F238E27FC236}">
                  <a16:creationId xmlns:a16="http://schemas.microsoft.com/office/drawing/2014/main" id="{27B7B5A3-3FB0-4BFA-8F52-6847FBB68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245">
              <a:extLst>
                <a:ext uri="{FF2B5EF4-FFF2-40B4-BE49-F238E27FC236}">
                  <a16:creationId xmlns:a16="http://schemas.microsoft.com/office/drawing/2014/main" id="{35326841-DC53-438F-B032-D29EC4877D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246">
              <a:extLst>
                <a:ext uri="{FF2B5EF4-FFF2-40B4-BE49-F238E27FC236}">
                  <a16:creationId xmlns:a16="http://schemas.microsoft.com/office/drawing/2014/main" id="{EAB9169E-5402-4689-AB24-02A606114C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47">
              <a:extLst>
                <a:ext uri="{FF2B5EF4-FFF2-40B4-BE49-F238E27FC236}">
                  <a16:creationId xmlns:a16="http://schemas.microsoft.com/office/drawing/2014/main" id="{B13E59DD-8939-4CE4-A2F3-EC53B2EC3A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48">
              <a:extLst>
                <a:ext uri="{FF2B5EF4-FFF2-40B4-BE49-F238E27FC236}">
                  <a16:creationId xmlns:a16="http://schemas.microsoft.com/office/drawing/2014/main" id="{B19E6561-2E25-4C3E-AB5C-9F3AAADCF6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49">
              <a:extLst>
                <a:ext uri="{FF2B5EF4-FFF2-40B4-BE49-F238E27FC236}">
                  <a16:creationId xmlns:a16="http://schemas.microsoft.com/office/drawing/2014/main" id="{F9DB65A3-380E-442E-BA78-88BA9EAE3C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50">
              <a:extLst>
                <a:ext uri="{FF2B5EF4-FFF2-40B4-BE49-F238E27FC236}">
                  <a16:creationId xmlns:a16="http://schemas.microsoft.com/office/drawing/2014/main" id="{5CB7BC7B-EFBA-4B26-B0C4-0D62B1AB9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51">
              <a:extLst>
                <a:ext uri="{FF2B5EF4-FFF2-40B4-BE49-F238E27FC236}">
                  <a16:creationId xmlns:a16="http://schemas.microsoft.com/office/drawing/2014/main" id="{1E9538DD-5BAA-4EF3-8156-92998A3559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252">
              <a:extLst>
                <a:ext uri="{FF2B5EF4-FFF2-40B4-BE49-F238E27FC236}">
                  <a16:creationId xmlns:a16="http://schemas.microsoft.com/office/drawing/2014/main" id="{2F6995FC-BE45-4BEC-AE8D-2AFA16E79D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1A909330-67FB-4AA2-A1D6-918C768AAFA9}"/>
              </a:ext>
            </a:extLst>
          </p:cNvPr>
          <p:cNvGrpSpPr/>
          <p:nvPr userDrawn="1"/>
        </p:nvGrpSpPr>
        <p:grpSpPr>
          <a:xfrm>
            <a:off x="4978417" y="2967073"/>
            <a:ext cx="808040" cy="808047"/>
            <a:chOff x="4978417" y="2967073"/>
            <a:chExt cx="808040" cy="808047"/>
          </a:xfrm>
        </p:grpSpPr>
        <p:sp>
          <p:nvSpPr>
            <p:cNvPr id="314" name="Freeform 211">
              <a:extLst>
                <a:ext uri="{FF2B5EF4-FFF2-40B4-BE49-F238E27FC236}">
                  <a16:creationId xmlns:a16="http://schemas.microsoft.com/office/drawing/2014/main" id="{703FF4DA-DE81-465F-8819-1BA5B7D2A7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253">
              <a:extLst>
                <a:ext uri="{FF2B5EF4-FFF2-40B4-BE49-F238E27FC236}">
                  <a16:creationId xmlns:a16="http://schemas.microsoft.com/office/drawing/2014/main" id="{0DCEB80E-6578-4215-BE93-740814AA69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254">
              <a:extLst>
                <a:ext uri="{FF2B5EF4-FFF2-40B4-BE49-F238E27FC236}">
                  <a16:creationId xmlns:a16="http://schemas.microsoft.com/office/drawing/2014/main" id="{0D85F58C-72F1-42DA-B2CB-2A60BE257F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255">
              <a:extLst>
                <a:ext uri="{FF2B5EF4-FFF2-40B4-BE49-F238E27FC236}">
                  <a16:creationId xmlns:a16="http://schemas.microsoft.com/office/drawing/2014/main" id="{042AFE8B-CDA2-4E2B-A24D-7BDDDA5ED1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256">
              <a:extLst>
                <a:ext uri="{FF2B5EF4-FFF2-40B4-BE49-F238E27FC236}">
                  <a16:creationId xmlns:a16="http://schemas.microsoft.com/office/drawing/2014/main" id="{BF9276E7-0431-4086-869C-940EFA28F0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257">
              <a:extLst>
                <a:ext uri="{FF2B5EF4-FFF2-40B4-BE49-F238E27FC236}">
                  <a16:creationId xmlns:a16="http://schemas.microsoft.com/office/drawing/2014/main" id="{51A4F7EB-B16D-4352-BFAB-53EEE0392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94A0A30-C664-4A7B-9DF0-4D0D46AF0D88}"/>
              </a:ext>
            </a:extLst>
          </p:cNvPr>
          <p:cNvGrpSpPr/>
          <p:nvPr userDrawn="1"/>
        </p:nvGrpSpPr>
        <p:grpSpPr>
          <a:xfrm>
            <a:off x="6625641" y="1529963"/>
            <a:ext cx="1266206" cy="1266218"/>
            <a:chOff x="6958036" y="2967073"/>
            <a:chExt cx="808040" cy="808047"/>
          </a:xfrm>
        </p:grpSpPr>
        <p:sp>
          <p:nvSpPr>
            <p:cNvPr id="149" name="Freeform 209">
              <a:extLst>
                <a:ext uri="{FF2B5EF4-FFF2-40B4-BE49-F238E27FC236}">
                  <a16:creationId xmlns:a16="http://schemas.microsoft.com/office/drawing/2014/main" id="{D5F9CD2F-3415-407E-8B43-364BC4FBD5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10">
              <a:extLst>
                <a:ext uri="{FF2B5EF4-FFF2-40B4-BE49-F238E27FC236}">
                  <a16:creationId xmlns:a16="http://schemas.microsoft.com/office/drawing/2014/main" id="{2D236453-01DB-4DA5-9787-E3DBB21266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C85A1A7-6DCA-4903-9CD5-BAA0D8CB59BE}"/>
              </a:ext>
            </a:extLst>
          </p:cNvPr>
          <p:cNvGrpSpPr/>
          <p:nvPr userDrawn="1"/>
        </p:nvGrpSpPr>
        <p:grpSpPr>
          <a:xfrm>
            <a:off x="3929507" y="1529963"/>
            <a:ext cx="1266206" cy="1266218"/>
            <a:chOff x="5967433" y="2967073"/>
            <a:chExt cx="808040" cy="808047"/>
          </a:xfrm>
        </p:grpSpPr>
        <p:sp>
          <p:nvSpPr>
            <p:cNvPr id="152" name="Freeform 208">
              <a:extLst>
                <a:ext uri="{FF2B5EF4-FFF2-40B4-BE49-F238E27FC236}">
                  <a16:creationId xmlns:a16="http://schemas.microsoft.com/office/drawing/2014/main" id="{4A1C6B0F-16BE-4552-808A-6E3FF9EE42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12">
              <a:extLst>
                <a:ext uri="{FF2B5EF4-FFF2-40B4-BE49-F238E27FC236}">
                  <a16:creationId xmlns:a16="http://schemas.microsoft.com/office/drawing/2014/main" id="{1E68706D-B270-496B-A63C-54C6E1C7ED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3">
              <a:extLst>
                <a:ext uri="{FF2B5EF4-FFF2-40B4-BE49-F238E27FC236}">
                  <a16:creationId xmlns:a16="http://schemas.microsoft.com/office/drawing/2014/main" id="{D9406B8B-DFBB-4FA0-87E9-F51404D81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4">
              <a:extLst>
                <a:ext uri="{FF2B5EF4-FFF2-40B4-BE49-F238E27FC236}">
                  <a16:creationId xmlns:a16="http://schemas.microsoft.com/office/drawing/2014/main" id="{48DFE147-BE91-4C5A-8AEF-8ACB673F4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5">
              <a:extLst>
                <a:ext uri="{FF2B5EF4-FFF2-40B4-BE49-F238E27FC236}">
                  <a16:creationId xmlns:a16="http://schemas.microsoft.com/office/drawing/2014/main" id="{79FC0CEF-8A50-47B4-9C5F-819E6F58F0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16">
              <a:extLst>
                <a:ext uri="{FF2B5EF4-FFF2-40B4-BE49-F238E27FC236}">
                  <a16:creationId xmlns:a16="http://schemas.microsoft.com/office/drawing/2014/main" id="{DF03ED6A-7101-40A0-B321-93FE646746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17">
              <a:extLst>
                <a:ext uri="{FF2B5EF4-FFF2-40B4-BE49-F238E27FC236}">
                  <a16:creationId xmlns:a16="http://schemas.microsoft.com/office/drawing/2014/main" id="{5718941F-6E12-43D9-A6D7-8DEC6C6D55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8">
              <a:extLst>
                <a:ext uri="{FF2B5EF4-FFF2-40B4-BE49-F238E27FC236}">
                  <a16:creationId xmlns:a16="http://schemas.microsoft.com/office/drawing/2014/main" id="{D84D0B2C-CB7D-43CE-BCD8-E3643F7543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19">
              <a:extLst>
                <a:ext uri="{FF2B5EF4-FFF2-40B4-BE49-F238E27FC236}">
                  <a16:creationId xmlns:a16="http://schemas.microsoft.com/office/drawing/2014/main" id="{3E4BB7C4-14F4-43AE-8150-B2541C6F94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20">
              <a:extLst>
                <a:ext uri="{FF2B5EF4-FFF2-40B4-BE49-F238E27FC236}">
                  <a16:creationId xmlns:a16="http://schemas.microsoft.com/office/drawing/2014/main" id="{D79FDA04-E3BE-4350-965E-8EC7E3FEC1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21">
              <a:extLst>
                <a:ext uri="{FF2B5EF4-FFF2-40B4-BE49-F238E27FC236}">
                  <a16:creationId xmlns:a16="http://schemas.microsoft.com/office/drawing/2014/main" id="{686A4D42-953B-43FB-9DEE-65BD7E5C5B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2">
              <a:extLst>
                <a:ext uri="{FF2B5EF4-FFF2-40B4-BE49-F238E27FC236}">
                  <a16:creationId xmlns:a16="http://schemas.microsoft.com/office/drawing/2014/main" id="{35198ED2-468F-4014-B746-627C17301D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3">
              <a:extLst>
                <a:ext uri="{FF2B5EF4-FFF2-40B4-BE49-F238E27FC236}">
                  <a16:creationId xmlns:a16="http://schemas.microsoft.com/office/drawing/2014/main" id="{4509E093-A0C5-45E8-BA97-2141FCF70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24">
              <a:extLst>
                <a:ext uri="{FF2B5EF4-FFF2-40B4-BE49-F238E27FC236}">
                  <a16:creationId xmlns:a16="http://schemas.microsoft.com/office/drawing/2014/main" id="{AFF8CB61-601A-4767-99CE-D9ACBEB6D6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25">
              <a:extLst>
                <a:ext uri="{FF2B5EF4-FFF2-40B4-BE49-F238E27FC236}">
                  <a16:creationId xmlns:a16="http://schemas.microsoft.com/office/drawing/2014/main" id="{F7E2AB8B-4384-4318-AE3B-2BD13788D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6">
              <a:extLst>
                <a:ext uri="{FF2B5EF4-FFF2-40B4-BE49-F238E27FC236}">
                  <a16:creationId xmlns:a16="http://schemas.microsoft.com/office/drawing/2014/main" id="{871B9DA1-8B72-411E-A856-3449E2CD8F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7">
              <a:extLst>
                <a:ext uri="{FF2B5EF4-FFF2-40B4-BE49-F238E27FC236}">
                  <a16:creationId xmlns:a16="http://schemas.microsoft.com/office/drawing/2014/main" id="{D52F04E9-868A-46E4-89C0-8F9B5A2716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8">
              <a:extLst>
                <a:ext uri="{FF2B5EF4-FFF2-40B4-BE49-F238E27FC236}">
                  <a16:creationId xmlns:a16="http://schemas.microsoft.com/office/drawing/2014/main" id="{EB0D5DDF-8E43-4D28-BD67-D555624384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9">
              <a:extLst>
                <a:ext uri="{FF2B5EF4-FFF2-40B4-BE49-F238E27FC236}">
                  <a16:creationId xmlns:a16="http://schemas.microsoft.com/office/drawing/2014/main" id="{D95D7660-916D-4F00-A43A-3828634451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30">
              <a:extLst>
                <a:ext uri="{FF2B5EF4-FFF2-40B4-BE49-F238E27FC236}">
                  <a16:creationId xmlns:a16="http://schemas.microsoft.com/office/drawing/2014/main" id="{94409655-4FAC-4F45-B589-B9A3B44435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31">
              <a:extLst>
                <a:ext uri="{FF2B5EF4-FFF2-40B4-BE49-F238E27FC236}">
                  <a16:creationId xmlns:a16="http://schemas.microsoft.com/office/drawing/2014/main" id="{37906DFF-92B9-44EF-A054-A12790760A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32">
              <a:extLst>
                <a:ext uri="{FF2B5EF4-FFF2-40B4-BE49-F238E27FC236}">
                  <a16:creationId xmlns:a16="http://schemas.microsoft.com/office/drawing/2014/main" id="{7D5501A2-9A19-4A2D-A352-C7EA3A20C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33">
              <a:extLst>
                <a:ext uri="{FF2B5EF4-FFF2-40B4-BE49-F238E27FC236}">
                  <a16:creationId xmlns:a16="http://schemas.microsoft.com/office/drawing/2014/main" id="{26E68B0A-19FA-4BB9-AD26-C0163D008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34">
              <a:extLst>
                <a:ext uri="{FF2B5EF4-FFF2-40B4-BE49-F238E27FC236}">
                  <a16:creationId xmlns:a16="http://schemas.microsoft.com/office/drawing/2014/main" id="{F0872902-5AF3-47E9-9164-850C8B1D0E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35">
              <a:extLst>
                <a:ext uri="{FF2B5EF4-FFF2-40B4-BE49-F238E27FC236}">
                  <a16:creationId xmlns:a16="http://schemas.microsoft.com/office/drawing/2014/main" id="{502EDE89-C697-4CAD-B51A-D398DAC09F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36">
              <a:extLst>
                <a:ext uri="{FF2B5EF4-FFF2-40B4-BE49-F238E27FC236}">
                  <a16:creationId xmlns:a16="http://schemas.microsoft.com/office/drawing/2014/main" id="{DCFE4D00-392B-43CE-BACB-0CD6287B49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37">
              <a:extLst>
                <a:ext uri="{FF2B5EF4-FFF2-40B4-BE49-F238E27FC236}">
                  <a16:creationId xmlns:a16="http://schemas.microsoft.com/office/drawing/2014/main" id="{9873F800-E038-4620-B284-9F397741C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38">
              <a:extLst>
                <a:ext uri="{FF2B5EF4-FFF2-40B4-BE49-F238E27FC236}">
                  <a16:creationId xmlns:a16="http://schemas.microsoft.com/office/drawing/2014/main" id="{C524F82A-FC39-4530-8738-879EB85CE6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39">
              <a:extLst>
                <a:ext uri="{FF2B5EF4-FFF2-40B4-BE49-F238E27FC236}">
                  <a16:creationId xmlns:a16="http://schemas.microsoft.com/office/drawing/2014/main" id="{7389E4C1-03EE-4709-A9AA-5E629545CE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40">
              <a:extLst>
                <a:ext uri="{FF2B5EF4-FFF2-40B4-BE49-F238E27FC236}">
                  <a16:creationId xmlns:a16="http://schemas.microsoft.com/office/drawing/2014/main" id="{5E0AD0ED-8726-4480-B2A9-FB0FDA1995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41">
              <a:extLst>
                <a:ext uri="{FF2B5EF4-FFF2-40B4-BE49-F238E27FC236}">
                  <a16:creationId xmlns:a16="http://schemas.microsoft.com/office/drawing/2014/main" id="{0B1DB695-1D7A-4C84-AA86-7D045AF53A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42">
              <a:extLst>
                <a:ext uri="{FF2B5EF4-FFF2-40B4-BE49-F238E27FC236}">
                  <a16:creationId xmlns:a16="http://schemas.microsoft.com/office/drawing/2014/main" id="{6AE87875-E4E5-440B-9BE9-C2A66CA120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43">
              <a:extLst>
                <a:ext uri="{FF2B5EF4-FFF2-40B4-BE49-F238E27FC236}">
                  <a16:creationId xmlns:a16="http://schemas.microsoft.com/office/drawing/2014/main" id="{FB5C89D2-47DE-4474-8F8F-F985204E09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44">
              <a:extLst>
                <a:ext uri="{FF2B5EF4-FFF2-40B4-BE49-F238E27FC236}">
                  <a16:creationId xmlns:a16="http://schemas.microsoft.com/office/drawing/2014/main" id="{0DE3A1F0-D9EE-4E46-A275-BB86A57511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45">
              <a:extLst>
                <a:ext uri="{FF2B5EF4-FFF2-40B4-BE49-F238E27FC236}">
                  <a16:creationId xmlns:a16="http://schemas.microsoft.com/office/drawing/2014/main" id="{BE5448AF-D9CD-4FE9-B2D5-22F376C062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46">
              <a:extLst>
                <a:ext uri="{FF2B5EF4-FFF2-40B4-BE49-F238E27FC236}">
                  <a16:creationId xmlns:a16="http://schemas.microsoft.com/office/drawing/2014/main" id="{34FE5BC6-5D82-48EF-8BEF-C063DDD24C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47">
              <a:extLst>
                <a:ext uri="{FF2B5EF4-FFF2-40B4-BE49-F238E27FC236}">
                  <a16:creationId xmlns:a16="http://schemas.microsoft.com/office/drawing/2014/main" id="{59B42F3D-40A1-4F4A-BD9A-F9A3A3002C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48">
              <a:extLst>
                <a:ext uri="{FF2B5EF4-FFF2-40B4-BE49-F238E27FC236}">
                  <a16:creationId xmlns:a16="http://schemas.microsoft.com/office/drawing/2014/main" id="{908CE878-5D52-4C5A-B0E0-622304D9A8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49">
              <a:extLst>
                <a:ext uri="{FF2B5EF4-FFF2-40B4-BE49-F238E27FC236}">
                  <a16:creationId xmlns:a16="http://schemas.microsoft.com/office/drawing/2014/main" id="{7E647BB8-5FD1-4011-BD10-61006B416A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50">
              <a:extLst>
                <a:ext uri="{FF2B5EF4-FFF2-40B4-BE49-F238E27FC236}">
                  <a16:creationId xmlns:a16="http://schemas.microsoft.com/office/drawing/2014/main" id="{18E907E3-4FCD-4204-AB00-6605B3B110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51">
              <a:extLst>
                <a:ext uri="{FF2B5EF4-FFF2-40B4-BE49-F238E27FC236}">
                  <a16:creationId xmlns:a16="http://schemas.microsoft.com/office/drawing/2014/main" id="{98902307-152C-469C-9C4D-B39833354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52">
              <a:extLst>
                <a:ext uri="{FF2B5EF4-FFF2-40B4-BE49-F238E27FC236}">
                  <a16:creationId xmlns:a16="http://schemas.microsoft.com/office/drawing/2014/main" id="{EAE75CBB-ABA4-4C48-9237-B4783FBA75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8D4092C-FCF0-4032-A283-A78BB289F884}"/>
              </a:ext>
            </a:extLst>
          </p:cNvPr>
          <p:cNvGrpSpPr/>
          <p:nvPr userDrawn="1"/>
        </p:nvGrpSpPr>
        <p:grpSpPr>
          <a:xfrm>
            <a:off x="1233373" y="1529963"/>
            <a:ext cx="1266206" cy="1266218"/>
            <a:chOff x="4978417" y="2967073"/>
            <a:chExt cx="808040" cy="808047"/>
          </a:xfrm>
        </p:grpSpPr>
        <p:sp>
          <p:nvSpPr>
            <p:cNvPr id="195" name="Freeform 211">
              <a:extLst>
                <a:ext uri="{FF2B5EF4-FFF2-40B4-BE49-F238E27FC236}">
                  <a16:creationId xmlns:a16="http://schemas.microsoft.com/office/drawing/2014/main" id="{04526D32-E13D-4E2E-AAE2-270AA9F952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53">
              <a:extLst>
                <a:ext uri="{FF2B5EF4-FFF2-40B4-BE49-F238E27FC236}">
                  <a16:creationId xmlns:a16="http://schemas.microsoft.com/office/drawing/2014/main" id="{2CF53438-8348-4F0B-BAC3-5E68B546AD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54">
              <a:extLst>
                <a:ext uri="{FF2B5EF4-FFF2-40B4-BE49-F238E27FC236}">
                  <a16:creationId xmlns:a16="http://schemas.microsoft.com/office/drawing/2014/main" id="{8C7701A4-DA55-4D75-82FC-0131A0ECB9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55">
              <a:extLst>
                <a:ext uri="{FF2B5EF4-FFF2-40B4-BE49-F238E27FC236}">
                  <a16:creationId xmlns:a16="http://schemas.microsoft.com/office/drawing/2014/main" id="{3871790A-CC20-4F4B-B2E8-76C084DFCC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56">
              <a:extLst>
                <a:ext uri="{FF2B5EF4-FFF2-40B4-BE49-F238E27FC236}">
                  <a16:creationId xmlns:a16="http://schemas.microsoft.com/office/drawing/2014/main" id="{CB4DC264-E8E6-41C6-9E9C-E8ABAD46B6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57">
              <a:extLst>
                <a:ext uri="{FF2B5EF4-FFF2-40B4-BE49-F238E27FC236}">
                  <a16:creationId xmlns:a16="http://schemas.microsoft.com/office/drawing/2014/main" id="{090A6583-7376-40DC-967C-76C02AA3F1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0B2E6F-6FDA-46D2-BC57-8BE8E00104F2}"/>
              </a:ext>
            </a:extLst>
          </p:cNvPr>
          <p:cNvGrpSpPr/>
          <p:nvPr userDrawn="1"/>
        </p:nvGrpSpPr>
        <p:grpSpPr>
          <a:xfrm>
            <a:off x="769526" y="1498605"/>
            <a:ext cx="2866370" cy="2866370"/>
            <a:chOff x="769526" y="1498605"/>
            <a:chExt cx="2866370" cy="2866370"/>
          </a:xfrm>
        </p:grpSpPr>
        <p:sp>
          <p:nvSpPr>
            <p:cNvPr id="11" name="Oval 10"/>
            <p:cNvSpPr/>
            <p:nvPr userDrawn="1"/>
          </p:nvSpPr>
          <p:spPr>
            <a:xfrm>
              <a:off x="769526" y="1498605"/>
              <a:ext cx="2866370" cy="2866370"/>
            </a:xfrm>
            <a:prstGeom prst="ellipse">
              <a:avLst/>
            </a:prstGeom>
            <a:solidFill>
              <a:srgbClr val="646D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A3E500-A74F-4C20-84A6-8EC81ADA2D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71" y="1827527"/>
              <a:ext cx="2733632" cy="2203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Avizoor.gal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7C5B-A9BA-45D4-AB6C-21E22D7C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1779662"/>
            <a:ext cx="3920299" cy="857250"/>
          </a:xfrm>
        </p:spPr>
        <p:txBody>
          <a:bodyPr/>
          <a:lstStyle/>
          <a:p>
            <a:r>
              <a:rPr lang="en-US" b="1" dirty="0"/>
              <a:t>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BE9DB-4CC8-4CBE-BDFA-C332A5F9EA6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932040" y="2427734"/>
            <a:ext cx="3764488" cy="452437"/>
          </a:xfrm>
        </p:spPr>
        <p:txBody>
          <a:bodyPr/>
          <a:lstStyle/>
          <a:p>
            <a:r>
              <a:rPr lang="en-US" sz="2000" b="1" dirty="0"/>
              <a:t>Predicting - Churn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99585-366B-D34E-B34B-B570AA4704BE}"/>
              </a:ext>
            </a:extLst>
          </p:cNvPr>
          <p:cNvSpPr txBox="1"/>
          <p:nvPr/>
        </p:nvSpPr>
        <p:spPr>
          <a:xfrm>
            <a:off x="107504" y="4177268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Gal Avizoor </a:t>
            </a:r>
            <a:r>
              <a:rPr lang="en-IL" b="1" dirty="0"/>
              <a:t>– </a:t>
            </a:r>
            <a:r>
              <a:rPr lang="en-US" b="1" dirty="0"/>
              <a:t>200866226</a:t>
            </a:r>
          </a:p>
          <a:p>
            <a:r>
              <a:rPr lang="en-US" sz="1800" b="1">
                <a:latin typeface="David" panose="020E0502060401010101" pitchFamily="34" charset="-79"/>
                <a:cs typeface="David" panose="020E0502060401010101" pitchFamily="34" charset="-79"/>
              </a:rPr>
              <a:t>Email – </a:t>
            </a:r>
            <a:r>
              <a:rPr lang="en-US" sz="1800" b="1">
                <a:latin typeface="David" panose="020E0502060401010101" pitchFamily="34" charset="-79"/>
                <a:cs typeface="David" panose="020E0502060401010101" pitchFamily="34" charset="-79"/>
                <a:hlinkClick r:id="rId2"/>
              </a:rPr>
              <a:t>Avizoor.gal@gmail.com</a:t>
            </a:r>
            <a:endParaRPr lang="en-US" sz="1800" b="1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4162253-821E-A744-AD0C-9C506DE85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546600"/>
            <a:ext cx="1371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47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68245"/>
            <a:ext cx="5472608" cy="857250"/>
          </a:xfrm>
        </p:spPr>
        <p:txBody>
          <a:bodyPr/>
          <a:lstStyle/>
          <a:p>
            <a:pPr algn="ctr"/>
            <a:r>
              <a:rPr lang="en-US" b="1" dirty="0"/>
              <a:t>ML 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A03D6-702D-A24D-8F50-6790EBEAB4E3}"/>
              </a:ext>
            </a:extLst>
          </p:cNvPr>
          <p:cNvSpPr txBox="1"/>
          <p:nvPr/>
        </p:nvSpPr>
        <p:spPr>
          <a:xfrm>
            <a:off x="2850580" y="14805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pic>
        <p:nvPicPr>
          <p:cNvPr id="13" name="Picture 1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09301AD-A3FC-5D4F-BFCB-E11BBDD244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23478"/>
            <a:ext cx="1001200" cy="122971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5CEF70D-6F8D-D623-F986-281EEA96025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91680" y="3291830"/>
            <a:ext cx="2171253" cy="142475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100" b="1" dirty="0"/>
              <a:t>Random Forest – best max _depth for testing accuracy is 9, and for overfitting perspective</a:t>
            </a:r>
          </a:p>
          <a:p>
            <a:pPr algn="l">
              <a:lnSpc>
                <a:spcPct val="150000"/>
              </a:lnSpc>
            </a:pPr>
            <a:r>
              <a:rPr lang="en-US" sz="1100" b="1" dirty="0"/>
              <a:t> max _depth = 10, </a:t>
            </a:r>
          </a:p>
          <a:p>
            <a:pPr algn="l">
              <a:lnSpc>
                <a:spcPct val="150000"/>
              </a:lnSpc>
            </a:pPr>
            <a:r>
              <a:rPr lang="en-US" sz="1100" b="1" dirty="0"/>
              <a:t>test accuracy = 0.797	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28E3BD3-DA4A-C6E2-801A-028DCAA77089}"/>
              </a:ext>
            </a:extLst>
          </p:cNvPr>
          <p:cNvSpPr txBox="1">
            <a:spLocks/>
          </p:cNvSpPr>
          <p:nvPr/>
        </p:nvSpPr>
        <p:spPr>
          <a:xfrm>
            <a:off x="1691679" y="1275606"/>
            <a:ext cx="2171253" cy="1437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100" b="1" dirty="0"/>
              <a:t>Decision Tree – best max _depth for testing accuracy is 5, and for overfitting perspective</a:t>
            </a:r>
          </a:p>
          <a:p>
            <a:pPr>
              <a:lnSpc>
                <a:spcPct val="150000"/>
              </a:lnSpc>
            </a:pPr>
            <a:r>
              <a:rPr lang="en-US" sz="1100" b="1" dirty="0"/>
              <a:t>max _depth = 5, </a:t>
            </a:r>
          </a:p>
          <a:p>
            <a:pPr>
              <a:lnSpc>
                <a:spcPct val="150000"/>
              </a:lnSpc>
            </a:pPr>
            <a:r>
              <a:rPr lang="en-US" sz="1100" b="1" dirty="0"/>
              <a:t>test accuracy = 0.7842</a:t>
            </a:r>
          </a:p>
          <a:p>
            <a:pPr>
              <a:lnSpc>
                <a:spcPct val="150000"/>
              </a:lnSpc>
            </a:pPr>
            <a:endParaRPr lang="en-US" sz="11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60C2C-CC52-E85A-6901-5D18C61D3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114874"/>
            <a:ext cx="3384376" cy="1914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6C6966-2809-0D62-02B7-461AF8061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3122287"/>
            <a:ext cx="3384376" cy="191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6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0A03D6-702D-A24D-8F50-6790EBEAB4E3}"/>
              </a:ext>
            </a:extLst>
          </p:cNvPr>
          <p:cNvSpPr txBox="1"/>
          <p:nvPr/>
        </p:nvSpPr>
        <p:spPr>
          <a:xfrm>
            <a:off x="2632668" y="1497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37021F-5D7C-334F-B775-9CB5C302AE3B}"/>
              </a:ext>
            </a:extLst>
          </p:cNvPr>
          <p:cNvSpPr/>
          <p:nvPr/>
        </p:nvSpPr>
        <p:spPr>
          <a:xfrm>
            <a:off x="-1620688" y="4546689"/>
            <a:ext cx="1938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Hyperparameters: 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45441D-F1AA-583C-FEA6-2FDFA666A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097" y="3066058"/>
            <a:ext cx="2520280" cy="1954505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DFCF7E-E808-16DB-7AD8-341FD0E22CFD}"/>
              </a:ext>
            </a:extLst>
          </p:cNvPr>
          <p:cNvSpPr txBox="1">
            <a:spLocks/>
          </p:cNvSpPr>
          <p:nvPr/>
        </p:nvSpPr>
        <p:spPr>
          <a:xfrm>
            <a:off x="4716016" y="3728415"/>
            <a:ext cx="3137855" cy="6297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100" b="1" dirty="0"/>
              <a:t>Top 3 important features of the algorithm are: tenure, totalcharges &amp; </a:t>
            </a:r>
            <a:r>
              <a:rPr lang="en-US" sz="1100" b="1" dirty="0" err="1"/>
              <a:t>monthlycharges</a:t>
            </a:r>
            <a:r>
              <a:rPr lang="en-US" sz="1100" b="1" dirty="0"/>
              <a:t>.</a:t>
            </a:r>
          </a:p>
          <a:p>
            <a:pPr>
              <a:lnSpc>
                <a:spcPct val="150000"/>
              </a:lnSpc>
            </a:pPr>
            <a:endParaRPr lang="en-US" sz="1100" b="1" dirty="0"/>
          </a:p>
        </p:txBody>
      </p:sp>
      <p:pic>
        <p:nvPicPr>
          <p:cNvPr id="19" name="Picture 18" descr="Timeline&#10;&#10;Description automatically generated">
            <a:extLst>
              <a:ext uri="{FF2B5EF4-FFF2-40B4-BE49-F238E27FC236}">
                <a16:creationId xmlns:a16="http://schemas.microsoft.com/office/drawing/2014/main" id="{BD501FA3-CA2C-691A-58B2-7D73866BC1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0" y="555526"/>
            <a:ext cx="8950549" cy="2448272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3D34CE4-EE4E-0950-F68A-C68C0FB88B80}"/>
              </a:ext>
            </a:extLst>
          </p:cNvPr>
          <p:cNvSpPr txBox="1">
            <a:spLocks/>
          </p:cNvSpPr>
          <p:nvPr/>
        </p:nvSpPr>
        <p:spPr>
          <a:xfrm>
            <a:off x="4572000" y="3435846"/>
            <a:ext cx="2880320" cy="2925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Random Forest Important Feature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-20538"/>
            <a:ext cx="7272808" cy="764938"/>
          </a:xfrm>
        </p:spPr>
        <p:txBody>
          <a:bodyPr>
            <a:normAutofit/>
          </a:bodyPr>
          <a:lstStyle/>
          <a:p>
            <a:r>
              <a:rPr lang="en-US" b="1" dirty="0"/>
              <a:t>Algorithms introspection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1191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384789"/>
            <a:ext cx="6829002" cy="857250"/>
          </a:xfrm>
        </p:spPr>
        <p:txBody>
          <a:bodyPr>
            <a:normAutofit/>
          </a:bodyPr>
          <a:lstStyle/>
          <a:p>
            <a:r>
              <a:rPr lang="en-US" sz="3200" b="1" dirty="0"/>
              <a:t>The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758804" y="1242038"/>
            <a:ext cx="6829002" cy="3633967"/>
          </a:xfrm>
        </p:spPr>
        <p:txBody>
          <a:bodyPr/>
          <a:lstStyle/>
          <a:p>
            <a:endParaRPr lang="en-US" sz="1800" dirty="0">
              <a:solidFill>
                <a:schemeClr val="accent5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Prediction: </a:t>
            </a:r>
            <a:r>
              <a:rPr lang="en-US" sz="1800" dirty="0">
                <a:solidFill>
                  <a:schemeClr val="tx2"/>
                </a:solidFill>
              </a:rPr>
              <a:t>I was trying to predict whether a customer will churn or not (classify each new customer).</a:t>
            </a:r>
          </a:p>
          <a:p>
            <a:endParaRPr lang="en-US" sz="1800" dirty="0"/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Available Dataset: </a:t>
            </a:r>
            <a:r>
              <a:rPr lang="en-US" sz="1800" dirty="0"/>
              <a:t>Historical churn data which include number of features i.e. contract types, charges (total and monthly), tenure, payment methods, services and more.</a:t>
            </a:r>
          </a:p>
          <a:p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Motivation / Application: </a:t>
            </a:r>
            <a:r>
              <a:rPr lang="en-US" sz="1800" dirty="0"/>
              <a:t>To minimize the number of churned customers. In essence , classify customers whether they will churn or not and see what features most influence this action.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43551A-12AF-0047-ADD9-E0E63C89D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520" y="195486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4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Data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921261" y="1501752"/>
            <a:ext cx="3744416" cy="215924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Number Of Observations - 7043</a:t>
            </a:r>
          </a:p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Training Set Observations – 5634 </a:t>
            </a:r>
          </a:p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Test Set Observations – 1409</a:t>
            </a:r>
            <a:r>
              <a:rPr lang="en-IL" sz="1400" b="1" dirty="0">
                <a:solidFill>
                  <a:schemeClr val="tx2"/>
                </a:solidFill>
              </a:rPr>
              <a:t> </a:t>
            </a:r>
            <a:endParaRPr lang="en-US" sz="1400" b="1" dirty="0">
              <a:solidFill>
                <a:schemeClr val="tx2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Number of Features – 34 (after get dummies &amp; feature engineering) - 1 of them is the label</a:t>
            </a:r>
          </a:p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Missing values - 11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5D3E5-DB04-BC4B-986B-8358C85DE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645" y="205978"/>
            <a:ext cx="2491032" cy="1430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755FA6-BFC0-DAB2-7B99-1C1566556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178469"/>
            <a:ext cx="4392488" cy="2753827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865367A-7E10-69C5-52A7-3258AE077688}"/>
              </a:ext>
            </a:extLst>
          </p:cNvPr>
          <p:cNvSpPr txBox="1">
            <a:spLocks/>
          </p:cNvSpPr>
          <p:nvPr/>
        </p:nvSpPr>
        <p:spPr>
          <a:xfrm>
            <a:off x="251520" y="4056657"/>
            <a:ext cx="3096344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sz="1400" b="1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4641D0C-688C-E06C-E63B-8AC3CCE785F7}"/>
              </a:ext>
            </a:extLst>
          </p:cNvPr>
          <p:cNvSpPr txBox="1">
            <a:spLocks/>
          </p:cNvSpPr>
          <p:nvPr/>
        </p:nvSpPr>
        <p:spPr>
          <a:xfrm>
            <a:off x="179512" y="3941311"/>
            <a:ext cx="8784976" cy="7355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2"/>
                </a:solidFill>
              </a:rPr>
              <a:t>Highest 3 positive correlation – contract_Month-to-month , tenure_Low_internetservce_Yes, </a:t>
            </a:r>
            <a:r>
              <a:rPr lang="en-US" sz="1200" b="1" dirty="0" err="1">
                <a:solidFill>
                  <a:schemeClr val="tx2"/>
                </a:solidFill>
              </a:rPr>
              <a:t>tenure_distribution_Low</a:t>
            </a:r>
            <a:endParaRPr lang="en-US" sz="1200" b="1" dirty="0">
              <a:solidFill>
                <a:schemeClr val="tx2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2"/>
                </a:solidFill>
              </a:rPr>
              <a:t>Highest 3 negative correlation – tenure, contract_Two year, tenure_distribution_High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411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509-2108-A94C-98FA-27F9DEE9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978"/>
            <a:ext cx="8435280" cy="857250"/>
          </a:xfrm>
        </p:spPr>
        <p:txBody>
          <a:bodyPr>
            <a:normAutofit/>
          </a:bodyPr>
          <a:lstStyle/>
          <a:p>
            <a:r>
              <a:rPr lang="en-US" sz="3200" b="1" dirty="0"/>
              <a:t>Churn &amp; tenure distribution by tenure categories</a:t>
            </a:r>
            <a:endParaRPr lang="en-IL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B55BC-9D15-6348-9A22-245F0A4A72F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860032" y="2669292"/>
            <a:ext cx="3168352" cy="1232786"/>
          </a:xfrm>
        </p:spPr>
        <p:txBody>
          <a:bodyPr/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b="1" dirty="0"/>
              <a:t>Most tenure distribution is at the low category and then at the high category.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b="1" dirty="0"/>
              <a:t>Highest churn distribution is at the low category and after at the mid.</a:t>
            </a:r>
            <a:endParaRPr lang="en-IL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E67C8-3EA7-0AC3-1180-F8E153F72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93296"/>
            <a:ext cx="4256959" cy="2906646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7CE5237-2D35-DBE0-09ED-DF1AB64433BE}"/>
              </a:ext>
            </a:extLst>
          </p:cNvPr>
          <p:cNvSpPr txBox="1">
            <a:spLocks/>
          </p:cNvSpPr>
          <p:nvPr/>
        </p:nvSpPr>
        <p:spPr>
          <a:xfrm>
            <a:off x="4952862" y="1393296"/>
            <a:ext cx="2592288" cy="1116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Tenure distribution in months</a:t>
            </a:r>
          </a:p>
          <a:p>
            <a:r>
              <a:rPr lang="en-US" sz="1400" b="1" dirty="0"/>
              <a:t>Low : 0 - 24</a:t>
            </a:r>
          </a:p>
          <a:p>
            <a:r>
              <a:rPr lang="en-US" sz="1400" b="1" dirty="0"/>
              <a:t>Mid : 24 - 48</a:t>
            </a:r>
          </a:p>
          <a:p>
            <a:r>
              <a:rPr lang="en-US" sz="1400" b="1" dirty="0"/>
              <a:t>High : 48 + </a:t>
            </a:r>
            <a:endParaRPr lang="en-IL" sz="1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85946D-EADA-01E5-B3FC-EE454BB36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491629"/>
            <a:ext cx="884918" cy="360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C770C0-2ED2-9DF0-D21D-6E93C603C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047" y="1491629"/>
            <a:ext cx="890454" cy="3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7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B128-E180-B54E-B1CC-618FC853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Churn &amp; number of customers by contract type</a:t>
            </a:r>
            <a:endParaRPr lang="en-IL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80C425-6BE6-680F-3611-A48EAD120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1" y="1491630"/>
            <a:ext cx="5616624" cy="254773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5EAEC3-0BB3-90DF-5697-348817C1656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667" y="1485496"/>
            <a:ext cx="1613647" cy="202235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400" b="1" dirty="0"/>
              <a:t>Highest churned customers have month to month contract - 88.55% of churned customers.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0300DB0-2E77-9407-6DD2-76A91B90F921}"/>
              </a:ext>
            </a:extLst>
          </p:cNvPr>
          <p:cNvSpPr txBox="1">
            <a:spLocks/>
          </p:cNvSpPr>
          <p:nvPr/>
        </p:nvSpPr>
        <p:spPr>
          <a:xfrm>
            <a:off x="7478353" y="1485496"/>
            <a:ext cx="1613647" cy="26642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b="1" dirty="0"/>
              <a:t>The most popular contact is month to month contract 55.02% of customers has it</a:t>
            </a:r>
          </a:p>
          <a:p>
            <a:pPr algn="l">
              <a:lnSpc>
                <a:spcPct val="150000"/>
              </a:lnSpc>
            </a:pPr>
            <a:r>
              <a:rPr lang="en-US" sz="1400" b="1" dirty="0"/>
              <a:t>Then Contract 1 year with 24.07% of customers.</a:t>
            </a:r>
          </a:p>
        </p:txBody>
      </p:sp>
    </p:spTree>
    <p:extLst>
      <p:ext uri="{BB962C8B-B14F-4D97-AF65-F5344CB8AC3E}">
        <p14:creationId xmlns:p14="http://schemas.microsoft.com/office/powerpoint/2010/main" val="373440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5102-75DF-4944-86EC-EA7CEFAF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0" y="195486"/>
            <a:ext cx="9001000" cy="857250"/>
          </a:xfrm>
        </p:spPr>
        <p:txBody>
          <a:bodyPr>
            <a:noAutofit/>
          </a:bodyPr>
          <a:lstStyle/>
          <a:p>
            <a:r>
              <a:rPr lang="en-IL" sz="3200" b="1" dirty="0"/>
              <a:t>Number of </a:t>
            </a:r>
            <a:r>
              <a:rPr lang="en-US" sz="3200" b="1" dirty="0"/>
              <a:t>Churned Customers</a:t>
            </a:r>
            <a:r>
              <a:rPr lang="en-IL" sz="3200" b="1" dirty="0"/>
              <a:t> By </a:t>
            </a:r>
            <a:r>
              <a:rPr lang="en-US" sz="3200" b="1" dirty="0"/>
              <a:t>Payment Method</a:t>
            </a:r>
            <a:endParaRPr lang="en-IL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33F17-A947-CD46-BE54-AC36F134D50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436096" y="1347614"/>
            <a:ext cx="2318111" cy="13681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b="1" dirty="0"/>
              <a:t>As we can see the payment method with the highest churned customers is payment by electronic check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47958-EFD8-595A-918C-A9A197D4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47614"/>
            <a:ext cx="4852923" cy="301125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7D3BF44-E50B-49F1-C6B9-4311B7D88FDF}"/>
              </a:ext>
            </a:extLst>
          </p:cNvPr>
          <p:cNvSpPr txBox="1">
            <a:spLocks/>
          </p:cNvSpPr>
          <p:nvPr/>
        </p:nvSpPr>
        <p:spPr>
          <a:xfrm>
            <a:off x="5436095" y="2787774"/>
            <a:ext cx="2318111" cy="16561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/>
              <a:t>The second highest which is close to the rest of the methods is payment by mailed check (automatic payments have less churn)</a:t>
            </a:r>
          </a:p>
        </p:txBody>
      </p:sp>
    </p:spTree>
    <p:extLst>
      <p:ext uri="{BB962C8B-B14F-4D97-AF65-F5344CB8AC3E}">
        <p14:creationId xmlns:p14="http://schemas.microsoft.com/office/powerpoint/2010/main" val="258939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B128-E180-B54E-B1CC-618FC853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sz="3200" b="1" dirty="0"/>
              <a:t>Number of </a:t>
            </a:r>
            <a:r>
              <a:rPr lang="en-US" sz="3200" b="1" dirty="0"/>
              <a:t>Churned Customers</a:t>
            </a:r>
            <a:r>
              <a:rPr lang="en-IL" sz="3200" b="1" dirty="0"/>
              <a:t> By </a:t>
            </a:r>
            <a:r>
              <a:rPr lang="en-US" sz="3200" b="1" dirty="0"/>
              <a:t>Internet Service</a:t>
            </a:r>
            <a:endParaRPr lang="en-IL" sz="3200" b="1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A7A18E0-7F58-5D09-1183-304311A8842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012160" y="1347614"/>
            <a:ext cx="2318111" cy="20162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b="1" dirty="0"/>
              <a:t>Customers with internet service fiber optic are most likely to churn, and customers with DSL internet service are in second place of most churned customers.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9F32246-CF54-CBA2-B110-A79BDD26F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03598"/>
            <a:ext cx="5400600" cy="29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6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Data Engineering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5580112" y="1717365"/>
            <a:ext cx="1800200" cy="580303"/>
          </a:xfrm>
        </p:spPr>
        <p:txBody>
          <a:bodyPr/>
          <a:lstStyle/>
          <a:p>
            <a:pPr algn="l"/>
            <a:r>
              <a:rPr lang="en-US" sz="1400" b="1" dirty="0">
                <a:solidFill>
                  <a:schemeClr val="tx2"/>
                </a:solidFill>
              </a:rPr>
              <a:t>Features Removed: </a:t>
            </a:r>
            <a:r>
              <a:rPr lang="en-US" sz="1400" b="1" dirty="0" err="1">
                <a:solidFill>
                  <a:srgbClr val="00C3A6"/>
                </a:solidFill>
              </a:rPr>
              <a:t>customerid</a:t>
            </a:r>
            <a:endParaRPr lang="en-US" sz="1400" dirty="0">
              <a:solidFill>
                <a:srgbClr val="00C3A6"/>
              </a:solidFill>
            </a:endParaRPr>
          </a:p>
          <a:p>
            <a:pPr algn="l"/>
            <a:endParaRPr lang="en-US" sz="1600" dirty="0">
              <a:solidFill>
                <a:schemeClr val="tx2"/>
              </a:solidFill>
            </a:endParaRPr>
          </a:p>
          <a:p>
            <a:pPr algn="l"/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7C747-1C16-B545-ADA2-13D03900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17893"/>
            <a:ext cx="1779662" cy="1779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59062-8BE0-88BF-BAF9-63E6C4762C23}"/>
              </a:ext>
            </a:extLst>
          </p:cNvPr>
          <p:cNvSpPr txBox="1"/>
          <p:nvPr/>
        </p:nvSpPr>
        <p:spPr>
          <a:xfrm>
            <a:off x="323528" y="1131590"/>
            <a:ext cx="4896544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u="sng" dirty="0">
                <a:solidFill>
                  <a:schemeClr val="tx2"/>
                </a:solidFill>
              </a:rPr>
              <a:t>Features added</a:t>
            </a:r>
            <a:r>
              <a:rPr lang="en-US" sz="1400" b="1" dirty="0">
                <a:solidFill>
                  <a:schemeClr val="tx2"/>
                </a:solidFill>
              </a:rPr>
              <a:t>:</a:t>
            </a:r>
            <a:r>
              <a:rPr lang="en-US" sz="1400" b="1" u="sng" dirty="0">
                <a:solidFill>
                  <a:schemeClr val="tx2"/>
                </a:solidFill>
              </a:rPr>
              <a:t> </a:t>
            </a:r>
          </a:p>
          <a:p>
            <a:pPr algn="l"/>
            <a:endParaRPr lang="en-US" sz="1400" b="1" dirty="0">
              <a:solidFill>
                <a:schemeClr val="tx2"/>
              </a:solidFill>
            </a:endParaRPr>
          </a:p>
          <a:p>
            <a:pPr algn="l"/>
            <a:r>
              <a:rPr lang="en-US" sz="1200" b="1" u="sng" dirty="0">
                <a:solidFill>
                  <a:schemeClr val="tx2"/>
                </a:solidFill>
              </a:rPr>
              <a:t>Categorial Features</a:t>
            </a:r>
          </a:p>
          <a:p>
            <a:pPr algn="l"/>
            <a:r>
              <a:rPr lang="en-US" sz="1200" b="1" dirty="0">
                <a:solidFill>
                  <a:schemeClr val="tx2"/>
                </a:solidFill>
              </a:rPr>
              <a:t>gender split to -&gt; </a:t>
            </a:r>
            <a:r>
              <a:rPr lang="en-US" sz="1200" b="1" dirty="0">
                <a:solidFill>
                  <a:srgbClr val="00C3A6"/>
                </a:solidFill>
              </a:rPr>
              <a:t>gender_Male </a:t>
            </a:r>
            <a:r>
              <a:rPr lang="en-US" sz="1200" b="1" dirty="0">
                <a:solidFill>
                  <a:schemeClr val="tx2"/>
                </a:solidFill>
              </a:rPr>
              <a:t>&amp; </a:t>
            </a:r>
            <a:r>
              <a:rPr lang="en-US" sz="1200" b="1" dirty="0" err="1">
                <a:solidFill>
                  <a:srgbClr val="00C3A6"/>
                </a:solidFill>
              </a:rPr>
              <a:t>gender_Female</a:t>
            </a:r>
            <a:r>
              <a:rPr lang="en-US" sz="1200" b="1" dirty="0">
                <a:solidFill>
                  <a:srgbClr val="00C3A6"/>
                </a:solidFill>
              </a:rPr>
              <a:t>.</a:t>
            </a:r>
          </a:p>
          <a:p>
            <a:pPr algn="l"/>
            <a:r>
              <a:rPr lang="en-US" sz="1200" b="1" dirty="0">
                <a:solidFill>
                  <a:schemeClr val="tx2"/>
                </a:solidFill>
              </a:rPr>
              <a:t>internetservice split to -&gt; </a:t>
            </a:r>
            <a:r>
              <a:rPr lang="en-US" sz="1200" b="1" dirty="0">
                <a:solidFill>
                  <a:srgbClr val="00C3A6"/>
                </a:solidFill>
              </a:rPr>
              <a:t>internetservice_Fiber optic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>
                <a:solidFill>
                  <a:srgbClr val="00C3A6"/>
                </a:solidFill>
              </a:rPr>
              <a:t>internetservice_DSL</a:t>
            </a:r>
            <a:r>
              <a:rPr lang="en-US" sz="1200" b="1" dirty="0">
                <a:solidFill>
                  <a:schemeClr val="tx2"/>
                </a:solidFill>
              </a:rPr>
              <a:t> &amp; </a:t>
            </a:r>
            <a:r>
              <a:rPr lang="en-US" sz="1200" b="1" dirty="0" err="1">
                <a:solidFill>
                  <a:srgbClr val="00C3A6"/>
                </a:solidFill>
              </a:rPr>
              <a:t>internetservice_No</a:t>
            </a:r>
            <a:r>
              <a:rPr lang="en-US" sz="1200" b="1" dirty="0">
                <a:solidFill>
                  <a:srgbClr val="00C3A6"/>
                </a:solidFill>
              </a:rPr>
              <a:t>.</a:t>
            </a:r>
          </a:p>
          <a:p>
            <a:pPr algn="l"/>
            <a:r>
              <a:rPr lang="en-US" sz="1200" b="1" dirty="0">
                <a:solidFill>
                  <a:schemeClr val="tx2"/>
                </a:solidFill>
              </a:rPr>
              <a:t>contract split to -&gt; </a:t>
            </a:r>
            <a:r>
              <a:rPr lang="en-US" sz="1200" b="1" dirty="0">
                <a:solidFill>
                  <a:srgbClr val="00C3A6"/>
                </a:solidFill>
              </a:rPr>
              <a:t>contract_Month-to-month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 err="1">
                <a:solidFill>
                  <a:srgbClr val="00C3A6"/>
                </a:solidFill>
              </a:rPr>
              <a:t>contract_One</a:t>
            </a:r>
            <a:r>
              <a:rPr lang="en-US" sz="1200" b="1" dirty="0">
                <a:solidFill>
                  <a:srgbClr val="00C3A6"/>
                </a:solidFill>
              </a:rPr>
              <a:t> year </a:t>
            </a:r>
            <a:r>
              <a:rPr lang="en-US" sz="1200" b="1" dirty="0">
                <a:solidFill>
                  <a:schemeClr val="tx2"/>
                </a:solidFill>
              </a:rPr>
              <a:t>&amp; </a:t>
            </a:r>
            <a:r>
              <a:rPr lang="en-US" sz="1200" b="1" dirty="0" err="1">
                <a:solidFill>
                  <a:srgbClr val="00C3A6"/>
                </a:solidFill>
              </a:rPr>
              <a:t>contract_Two</a:t>
            </a:r>
            <a:r>
              <a:rPr lang="en-US" sz="1200" b="1" dirty="0">
                <a:solidFill>
                  <a:srgbClr val="00C3A6"/>
                </a:solidFill>
              </a:rPr>
              <a:t> year.</a:t>
            </a:r>
          </a:p>
          <a:p>
            <a:pPr algn="l"/>
            <a:r>
              <a:rPr lang="en-US" sz="1200" b="1" dirty="0">
                <a:solidFill>
                  <a:schemeClr val="tx2"/>
                </a:solidFill>
              </a:rPr>
              <a:t>payment method split to -&gt; </a:t>
            </a:r>
            <a:r>
              <a:rPr lang="en-US" sz="1200" b="1" dirty="0" err="1">
                <a:solidFill>
                  <a:srgbClr val="00C3A6"/>
                </a:solidFill>
              </a:rPr>
              <a:t>paymentmethod_Bank</a:t>
            </a:r>
            <a:r>
              <a:rPr lang="en-US" sz="1200" b="1" dirty="0">
                <a:solidFill>
                  <a:srgbClr val="00C3A6"/>
                </a:solidFill>
              </a:rPr>
              <a:t> transfer (automatic), </a:t>
            </a:r>
            <a:r>
              <a:rPr lang="en-US" sz="1200" b="1" dirty="0" err="1">
                <a:solidFill>
                  <a:srgbClr val="00C3A6"/>
                </a:solidFill>
              </a:rPr>
              <a:t>paymentmethod_Credit</a:t>
            </a:r>
            <a:r>
              <a:rPr lang="en-US" sz="1200" b="1" dirty="0">
                <a:solidFill>
                  <a:srgbClr val="00C3A6"/>
                </a:solidFill>
              </a:rPr>
              <a:t> card (automatic), </a:t>
            </a:r>
            <a:r>
              <a:rPr lang="en-US" sz="1200" b="1" dirty="0" err="1">
                <a:solidFill>
                  <a:srgbClr val="00C3A6"/>
                </a:solidFill>
              </a:rPr>
              <a:t>paymentmethod_Electronic</a:t>
            </a:r>
            <a:r>
              <a:rPr lang="en-US" sz="1200" b="1" dirty="0">
                <a:solidFill>
                  <a:srgbClr val="00C3A6"/>
                </a:solidFill>
              </a:rPr>
              <a:t> check</a:t>
            </a:r>
            <a:r>
              <a:rPr lang="en-US" sz="1200" b="1" dirty="0">
                <a:solidFill>
                  <a:schemeClr val="tx2"/>
                </a:solidFill>
              </a:rPr>
              <a:t> &amp; </a:t>
            </a:r>
            <a:r>
              <a:rPr lang="en-US" sz="1200" b="1" dirty="0" err="1">
                <a:solidFill>
                  <a:srgbClr val="00C3A6"/>
                </a:solidFill>
              </a:rPr>
              <a:t>paymentmethod_Mailed</a:t>
            </a:r>
            <a:r>
              <a:rPr lang="en-US" sz="1200" b="1" dirty="0">
                <a:solidFill>
                  <a:srgbClr val="00C3A6"/>
                </a:solidFill>
              </a:rPr>
              <a:t> check.</a:t>
            </a:r>
          </a:p>
          <a:p>
            <a:pPr algn="l"/>
            <a:r>
              <a:rPr lang="en-US" sz="1200" b="1" dirty="0">
                <a:solidFill>
                  <a:schemeClr val="tx2"/>
                </a:solidFill>
              </a:rPr>
              <a:t>tenure distribution split to -&gt; </a:t>
            </a:r>
            <a:r>
              <a:rPr lang="en-US" sz="1200" b="1" dirty="0">
                <a:solidFill>
                  <a:srgbClr val="00C3A6"/>
                </a:solidFill>
              </a:rPr>
              <a:t>tenure_distribution_Low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>
                <a:solidFill>
                  <a:srgbClr val="00C3A6"/>
                </a:solidFill>
              </a:rPr>
              <a:t>tenure_distribution_Mid </a:t>
            </a:r>
            <a:r>
              <a:rPr lang="en-US" sz="1200" b="1" dirty="0">
                <a:solidFill>
                  <a:schemeClr val="tx2"/>
                </a:solidFill>
              </a:rPr>
              <a:t>&amp; </a:t>
            </a:r>
            <a:r>
              <a:rPr lang="en-US" sz="1200" b="1" dirty="0" err="1">
                <a:solidFill>
                  <a:srgbClr val="00C3A6"/>
                </a:solidFill>
              </a:rPr>
              <a:t>tenure_distribution_High</a:t>
            </a:r>
            <a:r>
              <a:rPr lang="en-US" sz="1200" b="1" dirty="0">
                <a:solidFill>
                  <a:srgbClr val="00C3A6"/>
                </a:solidFill>
              </a:rPr>
              <a:t>.</a:t>
            </a:r>
          </a:p>
          <a:p>
            <a:pPr algn="l"/>
            <a:endParaRPr lang="en-US" sz="1400" b="1" dirty="0">
              <a:solidFill>
                <a:srgbClr val="00C3A6"/>
              </a:solidFill>
            </a:endParaRPr>
          </a:p>
          <a:p>
            <a:pPr algn="l"/>
            <a:r>
              <a:rPr lang="en-US" sz="1200" b="1" u="sng" dirty="0">
                <a:solidFill>
                  <a:schemeClr val="tx2"/>
                </a:solidFill>
              </a:rPr>
              <a:t>Feature engineering added</a:t>
            </a:r>
          </a:p>
          <a:p>
            <a:pPr algn="l"/>
            <a:r>
              <a:rPr lang="en-US" sz="1200" b="1" dirty="0" err="1">
                <a:solidFill>
                  <a:srgbClr val="00C3A6"/>
                </a:solidFill>
              </a:rPr>
              <a:t>not_seniorcitizen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 err="1">
                <a:solidFill>
                  <a:srgbClr val="00C3A6"/>
                </a:solidFill>
              </a:rPr>
              <a:t>internetservice_Yes</a:t>
            </a:r>
            <a:r>
              <a:rPr lang="en-US" sz="1200" b="1" dirty="0">
                <a:solidFill>
                  <a:schemeClr val="tx2"/>
                </a:solidFill>
              </a:rPr>
              <a:t>, </a:t>
            </a:r>
            <a:r>
              <a:rPr lang="en-US" sz="1200" b="1" dirty="0" err="1">
                <a:solidFill>
                  <a:srgbClr val="00C3A6"/>
                </a:solidFill>
              </a:rPr>
              <a:t>tenure_high_internetservice_Yes</a:t>
            </a:r>
            <a:r>
              <a:rPr lang="en-US" sz="1200" b="1" dirty="0">
                <a:solidFill>
                  <a:schemeClr val="tx2"/>
                </a:solidFill>
              </a:rPr>
              <a:t> &amp; </a:t>
            </a:r>
            <a:r>
              <a:rPr lang="en-US" sz="1200" b="1" dirty="0" err="1">
                <a:solidFill>
                  <a:srgbClr val="00C3A6"/>
                </a:solidFill>
              </a:rPr>
              <a:t>tenure_low_internetservice_Yes</a:t>
            </a:r>
            <a:r>
              <a:rPr lang="en-US" sz="1200" b="1" dirty="0">
                <a:solidFill>
                  <a:srgbClr val="00C3A6"/>
                </a:solidFill>
              </a:rPr>
              <a:t> .</a:t>
            </a:r>
            <a:r>
              <a:rPr lang="en-US" sz="1200" b="1" dirty="0">
                <a:solidFill>
                  <a:schemeClr val="tx2"/>
                </a:solidFill>
              </a:rPr>
              <a:t>	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27EFF-7A83-7023-3B15-B7FB785431DB}"/>
              </a:ext>
            </a:extLst>
          </p:cNvPr>
          <p:cNvSpPr txBox="1"/>
          <p:nvPr/>
        </p:nvSpPr>
        <p:spPr>
          <a:xfrm>
            <a:off x="5580112" y="2715766"/>
            <a:ext cx="187220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There were </a:t>
            </a:r>
            <a:r>
              <a:rPr lang="en-US" sz="1400" b="1" dirty="0">
                <a:solidFill>
                  <a:srgbClr val="00C3A6"/>
                </a:solidFill>
              </a:rPr>
              <a:t>11</a:t>
            </a:r>
            <a:r>
              <a:rPr lang="en-US" sz="1400" b="1" dirty="0">
                <a:solidFill>
                  <a:schemeClr val="tx2"/>
                </a:solidFill>
              </a:rPr>
              <a:t> missing values in </a:t>
            </a:r>
            <a:r>
              <a:rPr lang="en-US" sz="1400" b="1" dirty="0">
                <a:solidFill>
                  <a:srgbClr val="00C3A6"/>
                </a:solidFill>
              </a:rPr>
              <a:t>totalcharges</a:t>
            </a:r>
            <a:r>
              <a:rPr lang="en-US" sz="1400" b="1" dirty="0">
                <a:solidFill>
                  <a:schemeClr val="tx2"/>
                </a:solidFill>
              </a:rPr>
              <a:t> column. We replaced them with the </a:t>
            </a:r>
            <a:r>
              <a:rPr kumimoji="0" lang="en-IL" altLang="en-IL" sz="1400" b="1" i="0" u="none" strike="noStrike" cap="none" normalizeH="0" baseline="0" dirty="0" err="1">
                <a:ln>
                  <a:noFill/>
                </a:ln>
                <a:solidFill>
                  <a:srgbClr val="00C3A6"/>
                </a:solidFill>
                <a:effectLst/>
              </a:rPr>
              <a:t>monthlycharge</a:t>
            </a:r>
            <a:r>
              <a:rPr kumimoji="0" lang="en-US" altLang="en-IL" sz="1400" b="1" i="0" u="none" strike="noStrike" cap="none" normalizeH="0" baseline="0" dirty="0">
                <a:ln>
                  <a:noFill/>
                </a:ln>
                <a:solidFill>
                  <a:srgbClr val="00C3A6"/>
                </a:solidFill>
                <a:effectLst/>
              </a:rPr>
              <a:t>s</a:t>
            </a:r>
            <a:r>
              <a:rPr kumimoji="0" lang="en-IL" altLang="en-IL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value respectively</a:t>
            </a:r>
            <a:r>
              <a:rPr kumimoji="0" lang="en-US" altLang="en-IL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  <a:endParaRPr kumimoji="0" lang="en-IL" altLang="en-IL" sz="3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algn="l"/>
            <a:endParaRPr 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3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68245"/>
            <a:ext cx="5472608" cy="857250"/>
          </a:xfrm>
        </p:spPr>
        <p:txBody>
          <a:bodyPr/>
          <a:lstStyle/>
          <a:p>
            <a:pPr algn="ctr"/>
            <a:r>
              <a:rPr lang="en-US" b="1" dirty="0"/>
              <a:t>ML 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A03D6-702D-A24D-8F50-6790EBEAB4E3}"/>
              </a:ext>
            </a:extLst>
          </p:cNvPr>
          <p:cNvSpPr txBox="1"/>
          <p:nvPr/>
        </p:nvSpPr>
        <p:spPr>
          <a:xfrm>
            <a:off x="2850580" y="14805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pic>
        <p:nvPicPr>
          <p:cNvPr id="13" name="Picture 1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09301AD-A3FC-5D4F-BFCB-E11BBDD244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23478"/>
            <a:ext cx="1001200" cy="12297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B15DA6-4B45-2C11-9683-EFEDB8D56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042962"/>
            <a:ext cx="3384376" cy="1914891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5CEF70D-6F8D-D623-F986-281EEA96025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53107" y="3291830"/>
            <a:ext cx="2011090" cy="142475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100" b="1" dirty="0"/>
              <a:t>Scaled KNN – best K for testing accuracy is 10 (neighbors),and for overfitting perspective</a:t>
            </a:r>
          </a:p>
          <a:p>
            <a:pPr algn="l">
              <a:lnSpc>
                <a:spcPct val="150000"/>
              </a:lnSpc>
            </a:pPr>
            <a:r>
              <a:rPr lang="en-US" sz="1100" b="1" dirty="0"/>
              <a:t> K = 10 , test accuracy = 0.7849</a:t>
            </a:r>
          </a:p>
          <a:p>
            <a:pPr algn="l">
              <a:lnSpc>
                <a:spcPct val="150000"/>
              </a:lnSpc>
            </a:pPr>
            <a:r>
              <a:rPr lang="en-US" sz="1100" b="1" dirty="0"/>
              <a:t>	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28E3BD3-DA4A-C6E2-801A-028DCAA77089}"/>
              </a:ext>
            </a:extLst>
          </p:cNvPr>
          <p:cNvSpPr txBox="1">
            <a:spLocks/>
          </p:cNvSpPr>
          <p:nvPr/>
        </p:nvSpPr>
        <p:spPr>
          <a:xfrm>
            <a:off x="1691680" y="1277830"/>
            <a:ext cx="1933945" cy="12219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100" b="1" dirty="0"/>
              <a:t>KNN - best K for testing accuracy is 23 (neighbors),and for overfitting perspective</a:t>
            </a:r>
          </a:p>
          <a:p>
            <a:pPr>
              <a:lnSpc>
                <a:spcPct val="150000"/>
              </a:lnSpc>
            </a:pPr>
            <a:r>
              <a:rPr lang="en-US" sz="1100" b="1" dirty="0"/>
              <a:t>K = 23 , test accuracy = 0.7842</a:t>
            </a:r>
          </a:p>
          <a:p>
            <a:pPr>
              <a:lnSpc>
                <a:spcPct val="150000"/>
              </a:lnSpc>
            </a:pPr>
            <a:endParaRPr lang="en-US" sz="11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655E6C-DF19-E8C3-1720-C67DB237E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12" y="3107577"/>
            <a:ext cx="3384376" cy="186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25211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803.potx" id="{BA4D630B-7D75-497B-B285-AD04B181F5FC}" vid="{F7D9245A-EDB1-476F-90C7-971F63EC0B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1985</Template>
  <TotalTime>1257</TotalTime>
  <Words>752</Words>
  <Application>Microsoft Office PowerPoint</Application>
  <PresentationFormat>‫הצגה על המסך (16:9)</PresentationFormat>
  <Paragraphs>76</Paragraphs>
  <Slides>11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Calibri</vt:lpstr>
      <vt:lpstr>David</vt:lpstr>
      <vt:lpstr>1985</vt:lpstr>
      <vt:lpstr>Machine Learning</vt:lpstr>
      <vt:lpstr>The Problem</vt:lpstr>
      <vt:lpstr>Data Description</vt:lpstr>
      <vt:lpstr>Churn &amp; tenure distribution by tenure categories</vt:lpstr>
      <vt:lpstr>Churn &amp; number of customers by contract type</vt:lpstr>
      <vt:lpstr>Number of Churned Customers By Payment Method</vt:lpstr>
      <vt:lpstr>Number of Churned Customers By Internet Service</vt:lpstr>
      <vt:lpstr>Data Engineering</vt:lpstr>
      <vt:lpstr>ML Algorithms</vt:lpstr>
      <vt:lpstr>ML Algorithms</vt:lpstr>
      <vt:lpstr>Algorithms introspection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Yarden Dekel</dc:creator>
  <cp:lastModifiedBy>Gal Avizoor</cp:lastModifiedBy>
  <cp:revision>60</cp:revision>
  <dcterms:created xsi:type="dcterms:W3CDTF">2020-07-03T10:06:28Z</dcterms:created>
  <dcterms:modified xsi:type="dcterms:W3CDTF">2022-11-13T11:07:03Z</dcterms:modified>
</cp:coreProperties>
</file>