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9144000" cy="6858000" type="screen4x3"/>
  <p:notesSz cx="6858000" cy="9144000"/>
  <p:embeddedFontLst>
    <p:embeddedFont>
      <p:font typeface="Noto Sans" panose="020B0502040504020204" pitchFamily="34" charset="0"/>
      <p:regular r:id="rId30"/>
    </p:embeddedFont>
    <p:embeddedFont>
      <p:font typeface="Tahoma" panose="020B0604030504040204" pitchFamily="34" charset="0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gSm8aceLXRyccIb/XDXpbdKL4Y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6" d="100"/>
          <a:sy n="56" d="100"/>
        </p:scale>
        <p:origin x="1580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w-IL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" name="Google Shape;3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" name="Google Shape;3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w-IL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2" name="Google Shape;11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</p:txBody>
      </p:sp>
      <p:sp>
        <p:nvSpPr>
          <p:cNvPr id="121" name="Google Shape;121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w-IL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w-IL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6" name="Google Shape;136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w-IL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4" name="Google Shape;144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w-IL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52" name="Google Shape;152;p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w-IL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0" name="Google Shape;160;p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w-IL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</p:txBody>
      </p:sp>
      <p:sp>
        <p:nvSpPr>
          <p:cNvPr id="167" name="Google Shape;167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w-IL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w-IL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2" name="Google Shape;182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w-IL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</p:txBody>
      </p:sp>
      <p:sp>
        <p:nvSpPr>
          <p:cNvPr id="41" name="Google Shape;4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w-IL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7" name="Google Shape;197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w-IL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w-IL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w-IL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9" name="Google Shape;219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w-IL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8" name="Google Shape;228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w-IL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6" name="Google Shape;236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w-IL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2" name="Google Shape;242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3" name="Google Shape;243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w-IL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9" name="Google Shape;24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" name="Google Shape;4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</p:txBody>
      </p:sp>
      <p:sp>
        <p:nvSpPr>
          <p:cNvPr id="50" name="Google Shape;50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w-IL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</p:txBody>
      </p:sp>
      <p:sp>
        <p:nvSpPr>
          <p:cNvPr id="61" name="Google Shape;61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w-IL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71" name="Google Shape;71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w-IL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</p:txBody>
      </p:sp>
      <p:sp>
        <p:nvSpPr>
          <p:cNvPr id="78" name="Google Shape;78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w-IL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</p:txBody>
      </p:sp>
      <p:sp>
        <p:nvSpPr>
          <p:cNvPr id="87" name="Google Shape;87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w-IL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</p:txBody>
      </p:sp>
      <p:sp>
        <p:nvSpPr>
          <p:cNvPr id="96" name="Google Shape;96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w-IL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</p:txBody>
      </p:sp>
      <p:sp>
        <p:nvSpPr>
          <p:cNvPr id="105" name="Google Shape;10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w-IL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pic>
        <p:nvPicPr>
          <p:cNvPr id="27" name="Google Shape;27;p29" descr="C:\Users\User\Documents\מגשימים\לוגואים\לוגו מגשימים החדש שקוף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02891" y="-103535"/>
            <a:ext cx="1992232" cy="835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29" descr="http://islascruz.org/html/data/files/python-logo-glass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692475"/>
            <a:ext cx="1043231" cy="1327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gif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gif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firefire.cyber.org.il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canvasjs.com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-6yHmY0_m5QnojqDX0vunqiJ3QG4F9h-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geoip.app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1" descr="http://www.macresearch.org/files/images/python-logo-master-v3-TM_0.png"/>
          <p:cNvPicPr preferRelativeResize="0"/>
          <p:nvPr/>
        </p:nvPicPr>
        <p:blipFill rotWithShape="1">
          <a:blip r:embed="rId4">
            <a:alphaModFix/>
          </a:blip>
          <a:srcRect l="11704" t="4839" r="11747" b="7598"/>
          <a:stretch/>
        </p:blipFill>
        <p:spPr>
          <a:xfrm>
            <a:off x="3482644" y="477420"/>
            <a:ext cx="1828265" cy="678637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"/>
          <p:cNvSpPr/>
          <p:nvPr/>
        </p:nvSpPr>
        <p:spPr>
          <a:xfrm>
            <a:off x="3145007" y="4105317"/>
            <a:ext cx="2853986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iw-IL" sz="2800" b="0" i="0" u="none" strike="noStrike" cap="none">
                <a:solidFill>
                  <a:srgbClr val="7F7F7F"/>
                </a:solidFill>
                <a:latin typeface="Tahoma"/>
                <a:ea typeface="Tahoma"/>
                <a:cs typeface="Tahoma"/>
                <a:sym typeface="Tahoma"/>
              </a:rPr>
              <a:t>סדנת פיתון</a:t>
            </a:r>
            <a:endParaRPr/>
          </a:p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7F7F7F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iw-IL" sz="2800" b="0" i="0" u="none" strike="noStrike" cap="none">
                <a:solidFill>
                  <a:srgbClr val="7F7F7F"/>
                </a:solidFill>
                <a:latin typeface="Tahoma"/>
                <a:ea typeface="Tahoma"/>
                <a:cs typeface="Tahoma"/>
                <a:sym typeface="Tahoma"/>
              </a:rPr>
              <a:t>שכבת י"ב</a:t>
            </a:r>
            <a:endParaRPr sz="2800" b="0" i="0" u="none" strike="noStrike" cap="none">
              <a:solidFill>
                <a:srgbClr val="7F7F7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6" name="Google Shape;36;p1" descr="C:\Users\User\Documents\מגשימים\לוגואים\לוגו מגשימים החדש שקוף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948264" y="-89846"/>
            <a:ext cx="2334345" cy="978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1" descr="C:\Users\User\Documents\מגשימים\תרגול יב\3 Chau Log\Log of Fire.gif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3924" y="1011689"/>
            <a:ext cx="5897511" cy="1292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1" descr="C:\Users\User\Documents\מגשימים\לוגואים\לוגו מגשימים החדש שקוף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80528" y="-142676"/>
            <a:ext cx="1992232" cy="835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1" descr="C:\Users\User\Documents\מגשימים\תרגול יב\Challenge Accepted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70452" y="12957"/>
            <a:ext cx="910060" cy="568787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1"/>
          <p:cNvSpPr txBox="1"/>
          <p:nvPr/>
        </p:nvSpPr>
        <p:spPr>
          <a:xfrm>
            <a:off x="553082" y="3891973"/>
            <a:ext cx="8172400" cy="1390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1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8000"/>
              <a:buFont typeface="Arial"/>
              <a:buNone/>
            </a:pPr>
            <a:r>
              <a:rPr lang="iw-IL" sz="8000" b="1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מתחילים!</a:t>
            </a:r>
            <a:endParaRPr sz="8000" b="1" i="0" u="none" strike="noStrike" cap="non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7" name="Google Shape;117;p11" descr="C:\Users\User\Documents\מגשימים\תרגול יב\3 Chau Log\Log of Fire.gif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6125" y="1268760"/>
            <a:ext cx="8953500" cy="19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title"/>
          </p:nvPr>
        </p:nvSpPr>
        <p:spPr>
          <a:xfrm>
            <a:off x="827585" y="274638"/>
            <a:ext cx="7859216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w-IL" b="1">
                <a:solidFill>
                  <a:srgbClr val="80A331"/>
                </a:solidFill>
              </a:rPr>
              <a:t>פתרון שלם עם סקריפט </a:t>
            </a:r>
            <a:r>
              <a:rPr lang="iw-IL" b="1">
                <a:solidFill>
                  <a:srgbClr val="80A331"/>
                </a:solidFill>
                <a:latin typeface="Arial"/>
                <a:ea typeface="Arial"/>
                <a:cs typeface="Arial"/>
                <a:sym typeface="Arial"/>
              </a:rPr>
              <a:t>פייתון</a:t>
            </a:r>
            <a:endParaRPr b="1">
              <a:solidFill>
                <a:srgbClr val="80A331"/>
              </a:solidFill>
            </a:endParaRPr>
          </a:p>
        </p:txBody>
      </p:sp>
      <p:sp>
        <p:nvSpPr>
          <p:cNvPr id="124" name="Google Shape;124;p12"/>
          <p:cNvSpPr txBox="1">
            <a:spLocks noGrp="1"/>
          </p:cNvSpPr>
          <p:nvPr>
            <p:ph type="body" idx="1"/>
          </p:nvPr>
        </p:nvSpPr>
        <p:spPr>
          <a:xfrm>
            <a:off x="179512" y="1600200"/>
            <a:ext cx="8964488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Char char="•"/>
            </a:pPr>
            <a:r>
              <a:rPr lang="iw-IL" b="1">
                <a:solidFill>
                  <a:srgbClr val="7F7F7F"/>
                </a:solidFill>
              </a:rPr>
              <a:t>היום נתרגל פתרון שלם לבעיה, מקצה לקצה,</a:t>
            </a:r>
            <a:br>
              <a:rPr lang="iw-IL" b="1">
                <a:solidFill>
                  <a:srgbClr val="7F7F7F"/>
                </a:solidFill>
              </a:rPr>
            </a:br>
            <a:r>
              <a:rPr lang="iw-IL" b="1">
                <a:solidFill>
                  <a:srgbClr val="7F7F7F"/>
                </a:solidFill>
              </a:rPr>
              <a:t>באמצעות סקריפט פייתון אחד.</a:t>
            </a:r>
            <a:endParaRPr/>
          </a:p>
          <a:p>
            <a:pPr marL="342900" lvl="0" indent="-342900" algn="r" rtl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Char char="•"/>
            </a:pPr>
            <a:r>
              <a:rPr lang="iw-IL" b="1">
                <a:solidFill>
                  <a:srgbClr val="7F7F7F"/>
                </a:solidFill>
              </a:rPr>
              <a:t>במהלך הפתרון נתרגל בין השאר:</a:t>
            </a:r>
            <a:endParaRPr/>
          </a:p>
          <a:p>
            <a:pPr marL="742950" lvl="1" indent="-285750" algn="r" rtl="1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Char char="–"/>
            </a:pPr>
            <a:r>
              <a:rPr lang="iw-IL" b="1">
                <a:solidFill>
                  <a:srgbClr val="7F7F7F"/>
                </a:solidFill>
              </a:rPr>
              <a:t>גישה ל-web</a:t>
            </a:r>
            <a:endParaRPr b="1">
              <a:solidFill>
                <a:srgbClr val="7F7F7F"/>
              </a:solidFill>
            </a:endParaRPr>
          </a:p>
          <a:p>
            <a:pPr marL="742950" lvl="1" indent="-285750" algn="r" rtl="1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Char char="–"/>
            </a:pPr>
            <a:r>
              <a:rPr lang="iw-IL" b="1">
                <a:solidFill>
                  <a:srgbClr val="7F7F7F"/>
                </a:solidFill>
              </a:rPr>
              <a:t>שימוש במבני השפה (רשימות, מילונים ושילובים שלהם)</a:t>
            </a:r>
            <a:endParaRPr/>
          </a:p>
          <a:p>
            <a:pPr marL="742950" lvl="1" indent="-285750" algn="r" rtl="1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Char char="–"/>
            </a:pPr>
            <a:r>
              <a:rPr lang="iw-IL" b="1">
                <a:solidFill>
                  <a:srgbClr val="7F7F7F"/>
                </a:solidFill>
              </a:rPr>
              <a:t>שימוש בספריות חיצוניות</a:t>
            </a:r>
            <a:endParaRPr b="1">
              <a:solidFill>
                <a:srgbClr val="7F7F7F"/>
              </a:solidFill>
            </a:endParaRPr>
          </a:p>
          <a:p>
            <a:pPr marL="742950" lvl="1" indent="-285750" algn="r" rtl="1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Char char="–"/>
            </a:pPr>
            <a:r>
              <a:rPr lang="iw-IL" b="1">
                <a:solidFill>
                  <a:srgbClr val="7F7F7F"/>
                </a:solidFill>
              </a:rPr>
              <a:t>חיפוש מידע בטקסט</a:t>
            </a:r>
            <a:endParaRPr/>
          </a:p>
          <a:p>
            <a:pPr marL="742950" lvl="1" indent="-285750" algn="r" rtl="1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Char char="–"/>
            </a:pPr>
            <a:r>
              <a:rPr lang="iw-IL" b="1">
                <a:solidFill>
                  <a:srgbClr val="7F7F7F"/>
                </a:solidFill>
              </a:rPr>
              <a:t>ואפילו קצת HTML 5</a:t>
            </a:r>
            <a:endParaRPr b="1">
              <a:solidFill>
                <a:srgbClr val="7F7F7F"/>
              </a:solidFill>
            </a:endParaRPr>
          </a:p>
          <a:p>
            <a:pPr marL="742950" lvl="1" indent="-107950" algn="r" rtl="1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>
              <a:solidFill>
                <a:srgbClr val="7F7F7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3"/>
          <p:cNvSpPr txBox="1"/>
          <p:nvPr/>
        </p:nvSpPr>
        <p:spPr>
          <a:xfrm>
            <a:off x="64360" y="1251780"/>
            <a:ext cx="8933598" cy="6048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Arial"/>
              <a:buChar char="•"/>
            </a:pPr>
            <a:r>
              <a:rPr lang="iw-IL" sz="32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חברת Burtons Fire  היא יצרנית של משאיות כיבוי אש</a:t>
            </a:r>
            <a:endParaRPr sz="3200" b="1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Arial"/>
              <a:buChar char="•"/>
            </a:pPr>
            <a:r>
              <a:rPr lang="iw-IL" sz="32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לאחרונה הם השיקו אתר חדש אשר שוכן בכתובת </a:t>
            </a:r>
            <a:r>
              <a:rPr lang="iw-IL" sz="3200" b="1" i="0" u="sng" strike="noStrike" cap="none">
                <a:solidFill>
                  <a:srgbClr val="80A33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http://firefire.cyber.org.il/</a:t>
            </a:r>
            <a:endParaRPr sz="3200" b="1" i="0" u="none" strike="noStrike" cap="none">
              <a:solidFill>
                <a:srgbClr val="80A33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r" rtl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3"/>
          <p:cNvSpPr txBox="1">
            <a:spLocks noGrp="1"/>
          </p:cNvSpPr>
          <p:nvPr>
            <p:ph type="title"/>
          </p:nvPr>
        </p:nvSpPr>
        <p:spPr>
          <a:xfrm>
            <a:off x="5104920" y="416726"/>
            <a:ext cx="2818656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w-IL" b="1">
                <a:solidFill>
                  <a:srgbClr val="80A331"/>
                </a:solidFill>
                <a:latin typeface="Arial"/>
                <a:ea typeface="Arial"/>
                <a:cs typeface="Arial"/>
                <a:sym typeface="Arial"/>
              </a:rPr>
              <a:t>הנחיות</a:t>
            </a:r>
            <a:endParaRPr b="1">
              <a:solidFill>
                <a:srgbClr val="80A331"/>
              </a:solidFill>
            </a:endParaRPr>
          </a:p>
        </p:txBody>
      </p:sp>
      <p:pic>
        <p:nvPicPr>
          <p:cNvPr id="132" name="Google Shape;132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360" y="3067050"/>
            <a:ext cx="9048750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0"/>
          <p:cNvSpPr txBox="1"/>
          <p:nvPr/>
        </p:nvSpPr>
        <p:spPr>
          <a:xfrm>
            <a:off x="179512" y="809328"/>
            <a:ext cx="8933598" cy="6048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Arial"/>
              <a:buChar char="•"/>
            </a:pPr>
            <a:r>
              <a:rPr lang="iw-IL" sz="32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לצערם של ראשי החברה, המבקרים היחידים באתר הם עובדי החברה...</a:t>
            </a:r>
            <a:endParaRPr/>
          </a:p>
          <a:p>
            <a:pPr marL="342900" marR="0" lvl="0" indent="-3429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Arial"/>
              <a:buChar char="•"/>
            </a:pPr>
            <a:r>
              <a:rPr lang="iw-IL" sz="32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כחלק מנסיון לשפר את שיווק האתר, מנכ"ל החברה ביקש ממתכנת הבית, צ'או לוג, להכין סטטיסטיקות מפורטות על הגלישה באתר.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r" rtl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Arial"/>
              <a:buChar char="•"/>
            </a:pPr>
            <a:r>
              <a:rPr lang="iw-IL" sz="32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הוא מעוניין לדעת מאילו </a:t>
            </a:r>
            <a:br>
              <a:rPr lang="iw-IL" sz="32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iw-IL" sz="32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מכשירים ניגשים לאתר, </a:t>
            </a:r>
            <a:br>
              <a:rPr lang="iw-IL" sz="32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iw-IL" sz="32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מהם העמודים הפופולרים </a:t>
            </a:r>
            <a:br>
              <a:rPr lang="iw-IL" sz="32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iw-IL" sz="32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ומהם הזמנים הפופולרים </a:t>
            </a:r>
            <a:br>
              <a:rPr lang="iw-IL" sz="32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iw-IL" sz="32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ביום ובחודש.</a:t>
            </a:r>
            <a:endParaRPr sz="3200" b="1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r" rtl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30"/>
          <p:cNvSpPr txBox="1">
            <a:spLocks noGrp="1"/>
          </p:cNvSpPr>
          <p:nvPr>
            <p:ph type="title"/>
          </p:nvPr>
        </p:nvSpPr>
        <p:spPr>
          <a:xfrm>
            <a:off x="5220072" y="-25726"/>
            <a:ext cx="2818656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w-IL" b="1">
                <a:solidFill>
                  <a:srgbClr val="80A331"/>
                </a:solidFill>
                <a:latin typeface="Arial"/>
                <a:ea typeface="Arial"/>
                <a:cs typeface="Arial"/>
                <a:sym typeface="Arial"/>
              </a:rPr>
              <a:t>הנחיות</a:t>
            </a:r>
            <a:endParaRPr b="1">
              <a:solidFill>
                <a:srgbClr val="80A331"/>
              </a:solidFill>
            </a:endParaRPr>
          </a:p>
        </p:txBody>
      </p:sp>
      <p:pic>
        <p:nvPicPr>
          <p:cNvPr id="140" name="Google Shape;140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512" y="3833664"/>
            <a:ext cx="4248150" cy="28479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/>
          <p:nvPr/>
        </p:nvSpPr>
        <p:spPr>
          <a:xfrm>
            <a:off x="639215" y="995036"/>
            <a:ext cx="8417152" cy="6048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Font typeface="Arial"/>
              <a:buChar char="•"/>
            </a:pPr>
            <a:r>
              <a:rPr lang="iw-IL" sz="30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שרת ה-IIS שמותקן בשרת שומר לוגים מפורטים על כל</a:t>
            </a:r>
            <a:br>
              <a:rPr lang="iw-IL" sz="30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iw-IL" sz="30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הכניסות לאתר. הלוגים נמצאים בלינק בתחתית העמוד.</a:t>
            </a:r>
            <a:endParaRPr/>
          </a:p>
          <a:p>
            <a:pPr marL="342900" marR="0" lvl="0" indent="-3429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Font typeface="Arial"/>
              <a:buChar char="•"/>
            </a:pPr>
            <a:r>
              <a:rPr lang="iw-IL" sz="30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צ'או לוג קיבל את המשימה בשמחה, אך לרוע מזלו, המחשב שלו נהרס בשריפה מצערת...</a:t>
            </a:r>
            <a:endParaRPr sz="3000" b="1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r" rt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3000"/>
              <a:buFont typeface="Arial"/>
              <a:buChar char="•"/>
            </a:pPr>
            <a:r>
              <a:rPr lang="iw-IL" sz="30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הוא תיכנן לבצע את המשימה ללא מחשב, וכבר שלף את החשבוניה הסינית שלו, אך לרוע מזלו,  המשימה לא כל כך קלה.</a:t>
            </a:r>
            <a:endParaRPr sz="3600" b="1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4"/>
          <p:cNvSpPr txBox="1">
            <a:spLocks noGrp="1"/>
          </p:cNvSpPr>
          <p:nvPr>
            <p:ph type="title"/>
          </p:nvPr>
        </p:nvSpPr>
        <p:spPr>
          <a:xfrm>
            <a:off x="5220072" y="-25726"/>
            <a:ext cx="2818656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w-IL" b="1">
                <a:solidFill>
                  <a:srgbClr val="80A331"/>
                </a:solidFill>
                <a:latin typeface="Arial"/>
                <a:ea typeface="Arial"/>
                <a:cs typeface="Arial"/>
                <a:sym typeface="Arial"/>
              </a:rPr>
              <a:t>הנחיות</a:t>
            </a:r>
            <a:endParaRPr b="1">
              <a:solidFill>
                <a:srgbClr val="80A331"/>
              </a:solidFill>
            </a:endParaRPr>
          </a:p>
        </p:txBody>
      </p:sp>
      <p:pic>
        <p:nvPicPr>
          <p:cNvPr id="148" name="Google Shape;14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633" y="4110491"/>
            <a:ext cx="3881042" cy="25852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1"/>
          <p:cNvSpPr txBox="1"/>
          <p:nvPr/>
        </p:nvSpPr>
        <p:spPr>
          <a:xfrm>
            <a:off x="639215" y="995036"/>
            <a:ext cx="8417152" cy="6048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3000"/>
              <a:buFont typeface="Arial"/>
              <a:buChar char="•"/>
            </a:pPr>
            <a:r>
              <a:rPr lang="iw-IL" sz="32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באתר יש עשרות קבצי לוג (אחד לכל יום), וכל אחד מכווץ בספריית zip.</a:t>
            </a:r>
            <a:endParaRPr/>
          </a:p>
          <a:p>
            <a:pPr marL="342900" marR="0" lvl="0" indent="-342900" algn="r" rt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3000"/>
              <a:buFont typeface="Arial"/>
              <a:buChar char="•"/>
            </a:pPr>
            <a:r>
              <a:rPr lang="iw-IL" sz="32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המשימה הידנית עלולה לקחת לו שבועות... </a:t>
            </a:r>
            <a:endParaRPr/>
          </a:p>
          <a:p>
            <a:pPr marL="342900" marR="0" lvl="0" indent="-342900" algn="r" rt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3000"/>
              <a:buFont typeface="Arial"/>
              <a:buChar char="•"/>
            </a:pPr>
            <a:r>
              <a:rPr lang="iw-IL" sz="32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צ'או לוג היה מיואש לגמרי.</a:t>
            </a:r>
            <a:endParaRPr sz="3200" b="1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52400" algn="r" rt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3000"/>
              <a:buFont typeface="Arial"/>
              <a:buNone/>
            </a:pPr>
            <a:endParaRPr sz="3600" b="1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31"/>
          <p:cNvSpPr txBox="1">
            <a:spLocks noGrp="1"/>
          </p:cNvSpPr>
          <p:nvPr>
            <p:ph type="title"/>
          </p:nvPr>
        </p:nvSpPr>
        <p:spPr>
          <a:xfrm>
            <a:off x="5220072" y="-25726"/>
            <a:ext cx="2818656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w-IL" b="1">
                <a:solidFill>
                  <a:srgbClr val="80A331"/>
                </a:solidFill>
                <a:latin typeface="Arial"/>
                <a:ea typeface="Arial"/>
                <a:cs typeface="Arial"/>
                <a:sym typeface="Arial"/>
              </a:rPr>
              <a:t>הנחיות</a:t>
            </a:r>
            <a:endParaRPr b="1">
              <a:solidFill>
                <a:srgbClr val="80A331"/>
              </a:solidFill>
            </a:endParaRPr>
          </a:p>
        </p:txBody>
      </p:sp>
      <p:pic>
        <p:nvPicPr>
          <p:cNvPr id="156" name="Google Shape;156;p31" descr="Masi Oka Photos and Pictures | TV Guid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633" y="3597685"/>
            <a:ext cx="4762500" cy="31432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/>
          <p:nvPr/>
        </p:nvSpPr>
        <p:spPr>
          <a:xfrm>
            <a:off x="726848" y="646717"/>
            <a:ext cx="8417152" cy="6048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3000"/>
              <a:buFont typeface="Arial"/>
              <a:buChar char="•"/>
            </a:pPr>
            <a:r>
              <a:rPr lang="iw-IL" sz="30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אבל אל תדאגה! זו בדיוק מסוג המשימות שיכולים לטפל בה שני הכלים החזקים ביותר הידועים לאדם:</a:t>
            </a:r>
            <a:endParaRPr/>
          </a:p>
          <a:p>
            <a:pPr marL="0" marR="0" lvl="0" indent="0" algn="ctr" rt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iw-IL" sz="44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           מגשימיסט/ית + פיתון</a:t>
            </a:r>
            <a:endParaRPr/>
          </a:p>
          <a:p>
            <a:pPr marL="0" marR="0" lvl="0" indent="0" algn="ctr" rt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4400" b="1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4400" b="1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4400" b="1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6000" b="1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r" rt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3000"/>
              <a:buFont typeface="Arial"/>
              <a:buChar char="•"/>
            </a:pPr>
            <a:r>
              <a:rPr lang="iw-IL" sz="30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עליכם להוריד את קבצי הזיפ אחד אחד ולנתח אותם.</a:t>
            </a:r>
            <a:endParaRPr/>
          </a:p>
          <a:p>
            <a:pPr marL="342900" marR="0" lvl="0" indent="-342900" algn="r" rt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3000"/>
              <a:buFont typeface="Arial"/>
              <a:buChar char="•"/>
            </a:pPr>
            <a:r>
              <a:rPr lang="iw-IL" sz="30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האם תוכלו לעזור לו?</a:t>
            </a:r>
            <a:endParaRPr sz="3000" b="1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52400" algn="r" rt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70238" y="2601555"/>
            <a:ext cx="2878393" cy="2961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title"/>
          </p:nvPr>
        </p:nvSpPr>
        <p:spPr>
          <a:xfrm>
            <a:off x="827585" y="274638"/>
            <a:ext cx="7859216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w-IL" b="1">
                <a:solidFill>
                  <a:srgbClr val="80A331"/>
                </a:solidFill>
                <a:latin typeface="Arial"/>
                <a:ea typeface="Arial"/>
                <a:cs typeface="Arial"/>
                <a:sym typeface="Arial"/>
              </a:rPr>
              <a:t>משימתכם</a:t>
            </a:r>
            <a:endParaRPr b="1">
              <a:solidFill>
                <a:srgbClr val="80A331"/>
              </a:solidFill>
            </a:endParaRPr>
          </a:p>
        </p:txBody>
      </p:sp>
      <p:sp>
        <p:nvSpPr>
          <p:cNvPr id="170" name="Google Shape;170;p15"/>
          <p:cNvSpPr txBox="1">
            <a:spLocks noGrp="1"/>
          </p:cNvSpPr>
          <p:nvPr>
            <p:ph type="body" idx="1"/>
          </p:nvPr>
        </p:nvSpPr>
        <p:spPr>
          <a:xfrm>
            <a:off x="1979712" y="1600200"/>
            <a:ext cx="6984775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Char char="•"/>
            </a:pPr>
            <a:r>
              <a:rPr lang="iw-IL" b="1">
                <a:solidFill>
                  <a:srgbClr val="7F7F7F"/>
                </a:solidFill>
              </a:rPr>
              <a:t>משימתכם היא לבנות תוכנה אשר מפיקה מקבצי הלוג סטטיסטיקות גרפיות יפות וברורות.</a:t>
            </a:r>
            <a:endParaRPr/>
          </a:p>
          <a:p>
            <a:pPr marL="342900" lvl="0" indent="-139700" algn="r" rtl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b="1">
              <a:solidFill>
                <a:srgbClr val="7F7F7F"/>
              </a:solidFill>
            </a:endParaRPr>
          </a:p>
          <a:p>
            <a:pPr marL="0" lvl="0" indent="0" algn="r" rtl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None/>
            </a:pPr>
            <a:r>
              <a:rPr lang="iw-IL" b="1">
                <a:solidFill>
                  <a:srgbClr val="7F7F7F"/>
                </a:solidFill>
              </a:rPr>
              <a:t>או במילים אחרות....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6"/>
          <p:cNvSpPr txBox="1"/>
          <p:nvPr/>
        </p:nvSpPr>
        <p:spPr>
          <a:xfrm>
            <a:off x="196178" y="620688"/>
            <a:ext cx="8712968" cy="6237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Arial"/>
              <a:buNone/>
            </a:pPr>
            <a:r>
              <a:rPr lang="iw-IL" sz="32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המטרה שלכם היא להגיע מזה: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1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1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1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1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Arial"/>
              <a:buNone/>
            </a:pPr>
            <a:r>
              <a:rPr lang="iw-IL" sz="32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לזה: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1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1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16" descr="Screen Clipping"/>
          <p:cNvPicPr preferRelativeResize="0"/>
          <p:nvPr/>
        </p:nvPicPr>
        <p:blipFill rotWithShape="1">
          <a:blip r:embed="rId3">
            <a:alphaModFix/>
          </a:blip>
          <a:srcRect t="5585" b="16222"/>
          <a:stretch/>
        </p:blipFill>
        <p:spPr>
          <a:xfrm>
            <a:off x="1510432" y="1268760"/>
            <a:ext cx="5478496" cy="2016224"/>
          </a:xfrm>
          <a:prstGeom prst="rect">
            <a:avLst/>
          </a:prstGeom>
          <a:noFill/>
          <a:ln w="127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352"/>
              </a:srgbClr>
            </a:outerShdw>
          </a:effectLst>
        </p:spPr>
      </p:pic>
      <p:pic>
        <p:nvPicPr>
          <p:cNvPr id="178" name="Google Shape;178;p16" descr="http://my-smashing.smashingapps.netdna-cdn.com/wp-content/uploads/2013/02/chartsanddiagrams4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10432" y="3717032"/>
            <a:ext cx="4069680" cy="2811094"/>
          </a:xfrm>
          <a:prstGeom prst="rect">
            <a:avLst/>
          </a:prstGeom>
          <a:noFill/>
          <a:ln w="127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352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"/>
          <p:cNvSpPr txBox="1"/>
          <p:nvPr/>
        </p:nvSpPr>
        <p:spPr>
          <a:xfrm>
            <a:off x="54894" y="1137394"/>
            <a:ext cx="8765578" cy="538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Arial"/>
              <a:buChar char="•"/>
            </a:pPr>
            <a:r>
              <a:rPr lang="iw-IL" sz="28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מנכ"ל החברה רוצה לדעת באילו מכשירים משתמשים הגולשים שלו  (iPad / iPhone / Android / Windows)</a:t>
            </a:r>
            <a:endParaRPr sz="2800" b="1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r" rtl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Arial"/>
              <a:buChar char="•"/>
            </a:pPr>
            <a:r>
              <a:rPr lang="iw-IL" sz="28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בספריית הלוגים תוכלו למצוא קבצי לוג יומיים, אשר כל אחד מכווץ בספריית zip.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r" rtl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Arial"/>
              <a:buChar char="•"/>
            </a:pPr>
            <a:r>
              <a:rPr lang="iw-IL" sz="28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כתבו קוד המקבל כתובת של </a:t>
            </a:r>
            <a:r>
              <a:rPr lang="iw-IL" sz="2800" b="1" i="0" u="sng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אחד</a:t>
            </a:r>
            <a:r>
              <a:rPr lang="iw-IL" sz="28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מקבצי הזיפ הללו (בחרו אחד אקראי) ומפרסר אותו.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r" rtl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Arial"/>
              <a:buChar char="•"/>
            </a:pPr>
            <a:r>
              <a:rPr lang="iw-IL" sz="28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הפלט של התוכנה יהיה אחוזים של כל סוג מכשיר כמספר הפעמים שהופיע בקובץ. למשל:</a:t>
            </a:r>
            <a:endParaRPr sz="2800" b="1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r" rtl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Arial"/>
              <a:buChar char="•"/>
            </a:pPr>
            <a:r>
              <a:rPr lang="iw-IL" sz="20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(יש לבדוק רק את</a:t>
            </a:r>
            <a:br>
              <a:rPr lang="iw-IL" sz="20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iw-IL" sz="20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4 המכשירים הכתובים למעלה)</a:t>
            </a:r>
            <a:br>
              <a:rPr lang="iw-IL" sz="20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 b="1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/>
          <p:nvPr/>
        </p:nvSpPr>
        <p:spPr>
          <a:xfrm>
            <a:off x="147257" y="5004292"/>
            <a:ext cx="4176464" cy="1728192"/>
          </a:xfrm>
          <a:prstGeom prst="rect">
            <a:avLst/>
          </a:prstGeom>
          <a:gradFill>
            <a:gsLst>
              <a:gs pos="0">
                <a:schemeClr val="dk1"/>
              </a:gs>
              <a:gs pos="80000">
                <a:schemeClr val="dk1"/>
              </a:gs>
              <a:gs pos="100000">
                <a:schemeClr val="dk1"/>
              </a:gs>
            </a:gsLst>
            <a:lin ang="16200000" scaled="0"/>
          </a:gra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iw-IL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iPad – 20%</a:t>
            </a:r>
            <a:br>
              <a:rPr lang="iw-IL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iw-IL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iPhone – 10%</a:t>
            </a:r>
            <a:br>
              <a:rPr lang="iw-IL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iw-IL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Android – 30%</a:t>
            </a:r>
            <a:br>
              <a:rPr lang="iw-IL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iw-IL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Windows – 40%</a:t>
            </a:r>
            <a:endParaRPr sz="24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6" name="Google Shape;186;p17"/>
          <p:cNvSpPr txBox="1"/>
          <p:nvPr/>
        </p:nvSpPr>
        <p:spPr>
          <a:xfrm>
            <a:off x="2143125" y="274638"/>
            <a:ext cx="6543675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iw-IL" sz="4400" b="1" i="0" u="none" strike="noStrike" cap="none">
                <a:solidFill>
                  <a:srgbClr val="80A331"/>
                </a:solidFill>
                <a:latin typeface="Calibri"/>
                <a:ea typeface="Calibri"/>
                <a:cs typeface="Calibri"/>
                <a:sym typeface="Calibri"/>
              </a:rPr>
              <a:t>שלב 1</a:t>
            </a:r>
            <a:endParaRPr sz="4400" b="1" i="0" u="none" strike="noStrike" cap="none">
              <a:solidFill>
                <a:srgbClr val="80A33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"/>
          <p:cNvSpPr txBox="1">
            <a:spLocks noGrp="1"/>
          </p:cNvSpPr>
          <p:nvPr>
            <p:ph type="title"/>
          </p:nvPr>
        </p:nvSpPr>
        <p:spPr>
          <a:xfrm>
            <a:off x="2143125" y="274638"/>
            <a:ext cx="6543675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w-IL" b="1">
                <a:solidFill>
                  <a:srgbClr val="80A331"/>
                </a:solidFill>
              </a:rPr>
              <a:t>כמה תזכורות</a:t>
            </a:r>
            <a:endParaRPr b="1">
              <a:solidFill>
                <a:srgbClr val="80A331"/>
              </a:solidFill>
            </a:endParaRPr>
          </a:p>
        </p:txBody>
      </p:sp>
      <p:sp>
        <p:nvSpPr>
          <p:cNvPr id="44" name="Google Shape;44;p3"/>
          <p:cNvSpPr txBox="1">
            <a:spLocks noGrp="1"/>
          </p:cNvSpPr>
          <p:nvPr>
            <p:ph type="body" idx="1"/>
          </p:nvPr>
        </p:nvSpPr>
        <p:spPr>
          <a:xfrm>
            <a:off x="179512" y="1600200"/>
            <a:ext cx="864096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Char char="•"/>
            </a:pPr>
            <a:r>
              <a:rPr lang="iw-IL" b="1">
                <a:solidFill>
                  <a:srgbClr val="7F7F7F"/>
                </a:solidFill>
              </a:rPr>
              <a:t>מה אנחנו יודעים על Python?</a:t>
            </a:r>
            <a:endParaRPr/>
          </a:p>
          <a:p>
            <a:pPr marL="342900" lvl="0" indent="-342900" algn="r" rtl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Char char="•"/>
            </a:pPr>
            <a:r>
              <a:rPr lang="iw-IL" b="1">
                <a:solidFill>
                  <a:srgbClr val="7F7F7F"/>
                </a:solidFill>
              </a:rPr>
              <a:t>למה למדנו את Python כשפה שניה בתכנית?</a:t>
            </a:r>
            <a:endParaRPr/>
          </a:p>
          <a:p>
            <a:pPr marL="342900" lvl="0" indent="-139700" algn="r" rtl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b="1">
              <a:solidFill>
                <a:srgbClr val="7F7F7F"/>
              </a:solidFill>
            </a:endParaRPr>
          </a:p>
        </p:txBody>
      </p:sp>
      <p:pic>
        <p:nvPicPr>
          <p:cNvPr id="45" name="Google Shape;45;p3" descr="http://islascruz.org/html/data/files/python-logo-glass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181600"/>
            <a:ext cx="1526721" cy="19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3" descr="http://sdtimes.com/wp-content/uploads/2014/08/0815.sdt-python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36386" y="2953865"/>
            <a:ext cx="2929748" cy="3199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2143125" y="274638"/>
            <a:ext cx="6543675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w-IL" b="1">
                <a:solidFill>
                  <a:srgbClr val="80A331"/>
                </a:solidFill>
              </a:rPr>
              <a:t>שלב 2 – יצירת גרף</a:t>
            </a:r>
            <a:endParaRPr b="1">
              <a:solidFill>
                <a:srgbClr val="80A331"/>
              </a:solidFill>
            </a:endParaRPr>
          </a:p>
        </p:txBody>
      </p:sp>
      <p:sp>
        <p:nvSpPr>
          <p:cNvPr id="200" name="Google Shape;200;p19"/>
          <p:cNvSpPr txBox="1"/>
          <p:nvPr/>
        </p:nvSpPr>
        <p:spPr>
          <a:xfrm>
            <a:off x="600365" y="1119909"/>
            <a:ext cx="8455364" cy="483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Arial"/>
              <a:buChar char="•"/>
            </a:pPr>
            <a:r>
              <a:rPr lang="iw-IL" sz="28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כעת נרצה להציג את הנתונים בצורה גרפית נעימה ואינפורמטיבית.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r" rtl="1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Arial"/>
              <a:buChar char="•"/>
            </a:pPr>
            <a:r>
              <a:rPr lang="iw-IL" sz="28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לשם כך נעזר ב-HTML 5 המופלא, ובספריית </a:t>
            </a:r>
            <a:r>
              <a:rPr lang="iw-IL" sz="2800" b="1" i="0" u="sng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CanvasJS</a:t>
            </a:r>
            <a:r>
              <a:rPr lang="iw-IL" sz="28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800" b="1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r" rtl="1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Arial"/>
              <a:buChar char="•"/>
            </a:pPr>
            <a:r>
              <a:rPr lang="iw-IL" sz="28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צרו קובץ HTML  ובו תרשים פאי,  המתאר את התפלגות הדפדפנים השונים באתר.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r" rtl="1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Arial"/>
              <a:buChar char="•"/>
            </a:pPr>
            <a:r>
              <a:rPr lang="iw-IL" sz="28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היעזרו בדוגמאות הקוד אשר באתר.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39700" algn="r" rtl="1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800" b="1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1" name="Google Shape;201;p19"/>
          <p:cNvPicPr preferRelativeResize="0"/>
          <p:nvPr/>
        </p:nvPicPr>
        <p:blipFill rotWithShape="1">
          <a:blip r:embed="rId4">
            <a:alphaModFix/>
          </a:blip>
          <a:srcRect l="1332"/>
          <a:stretch/>
        </p:blipFill>
        <p:spPr>
          <a:xfrm>
            <a:off x="88271" y="4681610"/>
            <a:ext cx="4437555" cy="2112962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1"/>
          <p:cNvSpPr txBox="1">
            <a:spLocks noGrp="1"/>
          </p:cNvSpPr>
          <p:nvPr>
            <p:ph type="title"/>
          </p:nvPr>
        </p:nvSpPr>
        <p:spPr>
          <a:xfrm>
            <a:off x="1985819" y="274638"/>
            <a:ext cx="6700982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w-IL" b="1">
                <a:solidFill>
                  <a:srgbClr val="80A331"/>
                </a:solidFill>
              </a:rPr>
              <a:t>שלב 2.5 – עבודה ללא הורדת קבצים זמניים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08" name="Google Shape;208;p21"/>
          <p:cNvSpPr txBox="1"/>
          <p:nvPr/>
        </p:nvSpPr>
        <p:spPr>
          <a:xfrm>
            <a:off x="971600" y="1595887"/>
            <a:ext cx="8001001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Arial"/>
              <a:buChar char="•"/>
            </a:pPr>
            <a:r>
              <a:rPr lang="iw-IL" sz="32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לאחר שהתוכנה שלכם עובדת: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r" rtl="1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Arial"/>
              <a:buChar char="•"/>
            </a:pPr>
            <a:r>
              <a:rPr lang="iw-IL" sz="32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מצאו דרך לפתוח את קובץ הזיפ ולהוציא ממנו את הלוג </a:t>
            </a:r>
            <a:r>
              <a:rPr lang="iw-IL" sz="3200" b="0" i="0" u="sng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ללא שמירה של קובץ זיפ לכונן הקשיח.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r" rtl="1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Arial"/>
              <a:buChar char="•"/>
            </a:pPr>
            <a:r>
              <a:rPr lang="iw-IL" sz="32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רמז: ניתן להשתמש בספרייה io של פיתון 3.</a:t>
            </a:r>
            <a:endParaRPr sz="3200" b="1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"/>
          <p:cNvSpPr txBox="1">
            <a:spLocks noGrp="1"/>
          </p:cNvSpPr>
          <p:nvPr>
            <p:ph type="title"/>
          </p:nvPr>
        </p:nvSpPr>
        <p:spPr>
          <a:xfrm>
            <a:off x="2143125" y="274638"/>
            <a:ext cx="6543675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w-IL" b="1">
                <a:solidFill>
                  <a:srgbClr val="80A331"/>
                </a:solidFill>
              </a:rPr>
              <a:t>שלב 3 – ריצה על הרבה קבצים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15" name="Google Shape;215;p20"/>
          <p:cNvSpPr txBox="1"/>
          <p:nvPr/>
        </p:nvSpPr>
        <p:spPr>
          <a:xfrm>
            <a:off x="971600" y="1613140"/>
            <a:ext cx="8001001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Arial"/>
              <a:buChar char="•"/>
            </a:pPr>
            <a:r>
              <a:rPr lang="iw-IL" sz="32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כעת שכללו את הסקריפט כך שיקבל את כתובת העמוד הראשי בו מוצגים הקבצים, יוריד את כל קבצי הלוג בצורה אוטומטית אחד אחרי השני, וישקלל את הנתונים מכולם לגרף אחד.</a:t>
            </a:r>
            <a:endParaRPr sz="3200" b="1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Arial"/>
              <a:buChar char="•"/>
            </a:pPr>
            <a:r>
              <a:rPr lang="iw-IL" sz="32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כדי לחפש בקובץ אנו ממליצים להשתמש בספרית re (ביטויים רגולרים). אם אינכם מכירים את הביטויים הרגולרים, מומלץ להיעזר </a:t>
            </a:r>
            <a:r>
              <a:rPr lang="iw-IL" sz="3200" b="1" i="0" u="sng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במצגת העשרה שלנו</a:t>
            </a:r>
            <a:r>
              <a:rPr lang="iw-IL" sz="32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342900" marR="0" lvl="0" indent="-3429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Arial"/>
              <a:buChar char="•"/>
            </a:pPr>
            <a:r>
              <a:rPr lang="iw-IL" sz="32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אם יש לכם דרך פתרון אחרת, זה גם בסדר!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"/>
          <p:cNvSpPr txBox="1">
            <a:spLocks noGrp="1"/>
          </p:cNvSpPr>
          <p:nvPr>
            <p:ph type="title"/>
          </p:nvPr>
        </p:nvSpPr>
        <p:spPr>
          <a:xfrm>
            <a:off x="2420216" y="38299"/>
            <a:ext cx="6543675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w-IL" b="1">
                <a:solidFill>
                  <a:srgbClr val="80A331"/>
                </a:solidFill>
              </a:rPr>
              <a:t>שלב  4 - הרחבות</a:t>
            </a:r>
            <a:endParaRPr b="1">
              <a:solidFill>
                <a:srgbClr val="80A331"/>
              </a:solidFill>
            </a:endParaRPr>
          </a:p>
        </p:txBody>
      </p:sp>
      <p:sp>
        <p:nvSpPr>
          <p:cNvPr id="222" name="Google Shape;222;p22"/>
          <p:cNvSpPr txBox="1"/>
          <p:nvPr/>
        </p:nvSpPr>
        <p:spPr>
          <a:xfrm>
            <a:off x="-147783" y="924485"/>
            <a:ext cx="9291783" cy="349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Arial"/>
              <a:buChar char="•"/>
            </a:pPr>
            <a:r>
              <a:rPr lang="iw-IL" sz="32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בחרו וממשו כמה שיותר מהסטטיסטיקות הבאות: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34988" marR="0" lvl="1" indent="-266700" algn="r" rtl="1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Noto Sans"/>
              <a:buChar char="✔"/>
            </a:pPr>
            <a:r>
              <a:rPr lang="iw-IL" sz="24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סכמו את מספר הכניסות פר-יום והציגו גרף פעילות חודשי לחודש מסוים לבחירתכם (כך שיהיה ניתן לראות מגמות עליה / ירידה לאורך החודש).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34988" marR="0" lvl="1" indent="-266700" algn="r" rtl="1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Noto Sans"/>
              <a:buChar char="✔"/>
            </a:pPr>
            <a:r>
              <a:rPr lang="iw-IL" sz="24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הציגו התפלגות כניסות לפי שעה ביום.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34988" marR="0" lvl="1" indent="-266700" algn="r" rtl="1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Noto Sans"/>
              <a:buChar char="✔"/>
            </a:pPr>
            <a:r>
              <a:rPr lang="iw-IL" sz="24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הציגו את 10 הדפים הפופולרים ביותר באתר  (רק דפים עם סיומת html)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" marR="0" lvl="0" indent="0" algn="r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92AB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3" name="Google Shape;22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1393" y="3729699"/>
            <a:ext cx="3771769" cy="1853106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224" name="Google Shape;224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82338" y="4695274"/>
            <a:ext cx="4517920" cy="1775061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3"/>
          <p:cNvSpPr txBox="1">
            <a:spLocks noGrp="1"/>
          </p:cNvSpPr>
          <p:nvPr>
            <p:ph type="title"/>
          </p:nvPr>
        </p:nvSpPr>
        <p:spPr>
          <a:xfrm>
            <a:off x="683569" y="274638"/>
            <a:ext cx="8003232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w-IL" b="1">
                <a:solidFill>
                  <a:srgbClr val="FF0000"/>
                </a:solidFill>
              </a:rPr>
              <a:t>בונוס סופר-דופר למתקדמים 1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31" name="Google Shape;231;p23"/>
          <p:cNvSpPr txBox="1"/>
          <p:nvPr/>
        </p:nvSpPr>
        <p:spPr>
          <a:xfrm>
            <a:off x="1691680" y="1295400"/>
            <a:ext cx="7452320" cy="483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1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iw-IL" sz="28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הציגו התפלגות כניסות לאתר לפי מדינות </a:t>
            </a:r>
            <a:br>
              <a:rPr lang="iw-IL" sz="28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iw-IL" sz="28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(10 המדינות המובילות).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r" rtl="1">
              <a:lnSpc>
                <a:spcPct val="100000"/>
              </a:lnSpc>
              <a:spcBef>
                <a:spcPts val="176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iw-IL" sz="28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לשם כך יש להיעזר בשירות GeoIP, למשל </a:t>
            </a:r>
            <a:r>
              <a:rPr lang="iw-IL" sz="2800" b="1" i="0" u="sng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כזה</a:t>
            </a:r>
            <a:r>
              <a:rPr lang="iw-IL" sz="28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742950" marR="0" lvl="1" indent="-107950" algn="r" rtl="1">
              <a:lnSpc>
                <a:spcPct val="100000"/>
              </a:lnSpc>
              <a:spcBef>
                <a:spcPts val="17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r" rtl="1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1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r" rtl="1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1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2" name="Google Shape;232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446" y="3174694"/>
            <a:ext cx="3186467" cy="348717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4"/>
          <p:cNvSpPr txBox="1">
            <a:spLocks noGrp="1"/>
          </p:cNvSpPr>
          <p:nvPr>
            <p:ph type="title"/>
          </p:nvPr>
        </p:nvSpPr>
        <p:spPr>
          <a:xfrm>
            <a:off x="683569" y="274638"/>
            <a:ext cx="8003232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w-IL" b="1">
                <a:solidFill>
                  <a:srgbClr val="FF0000"/>
                </a:solidFill>
              </a:rPr>
              <a:t>בונוס סופר-דופר למתקדמים 2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39" name="Google Shape;239;p24"/>
          <p:cNvSpPr txBox="1"/>
          <p:nvPr/>
        </p:nvSpPr>
        <p:spPr>
          <a:xfrm>
            <a:off x="785092" y="1295400"/>
            <a:ext cx="8358908" cy="483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1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iw-IL" sz="28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בתאריך 1.12.2015  נעשה עיצוב מחדש באתר.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r" rtl="1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iw-IL" sz="28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הציגו השוואה של נתוני הגלישה פר עמוד לפני ואחרי השינוי.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39700" algn="r" rtl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1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r" rtl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1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5"/>
          <p:cNvSpPr txBox="1">
            <a:spLocks noGrp="1"/>
          </p:cNvSpPr>
          <p:nvPr>
            <p:ph type="title"/>
          </p:nvPr>
        </p:nvSpPr>
        <p:spPr>
          <a:xfrm>
            <a:off x="683569" y="274638"/>
            <a:ext cx="8003232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w-IL" b="1">
                <a:solidFill>
                  <a:srgbClr val="FF0000"/>
                </a:solidFill>
              </a:rPr>
              <a:t>בונוס סופר-דופר למתקדמים 3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46" name="Google Shape;246;p25"/>
          <p:cNvSpPr txBox="1"/>
          <p:nvPr/>
        </p:nvSpPr>
        <p:spPr>
          <a:xfrm>
            <a:off x="1691680" y="1295400"/>
            <a:ext cx="7452320" cy="483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1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iw-IL" sz="28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הצג את עשרת המשתמשים (IP)</a:t>
            </a:r>
            <a:br>
              <a:rPr lang="iw-IL" sz="28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iw-IL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הכבדים ביותר </a:t>
            </a:r>
            <a:r>
              <a:rPr lang="iw-IL" sz="28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באתר.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r" rtl="1">
              <a:lnSpc>
                <a:spcPct val="100000"/>
              </a:lnSpc>
              <a:spcBef>
                <a:spcPts val="17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iw-IL" sz="28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משתמש כבד </a:t>
            </a:r>
            <a:r>
              <a:rPr lang="iw-IL" sz="28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הוא משתמש אשר נכנס לאתר בלפחות 40 מתוך 68 הימים.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39700" algn="r" rtl="1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1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r" rtl="1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1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"/>
          <p:cNvSpPr/>
          <p:nvPr/>
        </p:nvSpPr>
        <p:spPr>
          <a:xfrm rot="-726450">
            <a:off x="1100910" y="1068994"/>
            <a:ext cx="7431843" cy="2215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00"/>
              <a:buFont typeface="Arial"/>
              <a:buNone/>
            </a:pPr>
            <a:r>
              <a:rPr lang="iw-IL" sz="13800" b="1" i="0" u="none" strike="noStrike" cap="none">
                <a:solidFill>
                  <a:srgbClr val="3A1A62"/>
                </a:solidFill>
                <a:latin typeface="Arial"/>
                <a:ea typeface="Arial"/>
                <a:cs typeface="Arial"/>
                <a:sym typeface="Arial"/>
              </a:rPr>
              <a:t>בהצלחה!!</a:t>
            </a:r>
            <a:endParaRPr sz="13800" b="1" i="0" u="none" strike="noStrike" cap="none">
              <a:solidFill>
                <a:srgbClr val="3A1A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p26" descr="http://www.macresearch.org/files/images/python-logo-master-v3-TM_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4518" y="4892111"/>
            <a:ext cx="3401159" cy="1148812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6"/>
          <p:cNvSpPr txBox="1"/>
          <p:nvPr/>
        </p:nvSpPr>
        <p:spPr>
          <a:xfrm>
            <a:off x="4285027" y="5021412"/>
            <a:ext cx="49725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iw-IL" sz="4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4000" b="1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6"/>
          <p:cNvSpPr txBox="1"/>
          <p:nvPr/>
        </p:nvSpPr>
        <p:spPr>
          <a:xfrm>
            <a:off x="7749012" y="5436911"/>
            <a:ext cx="32092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iw-IL"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endParaRPr sz="3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5" name="Google Shape;255;p26" descr="Hiro Nakamura - Home | Facebook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92929" y="4199535"/>
            <a:ext cx="3784907" cy="206675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"/>
          <p:cNvSpPr txBox="1">
            <a:spLocks noGrp="1"/>
          </p:cNvSpPr>
          <p:nvPr>
            <p:ph type="title"/>
          </p:nvPr>
        </p:nvSpPr>
        <p:spPr>
          <a:xfrm>
            <a:off x="2143125" y="274638"/>
            <a:ext cx="6543675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w-IL" b="1">
                <a:solidFill>
                  <a:srgbClr val="80A331"/>
                </a:solidFill>
                <a:latin typeface="Arial"/>
                <a:ea typeface="Arial"/>
                <a:cs typeface="Arial"/>
                <a:sym typeface="Arial"/>
              </a:rPr>
              <a:t>החוזקות</a:t>
            </a:r>
            <a:r>
              <a:rPr lang="iw-IL" b="1">
                <a:solidFill>
                  <a:srgbClr val="80A331"/>
                </a:solidFill>
              </a:rPr>
              <a:t> של </a:t>
            </a:r>
            <a:r>
              <a:rPr lang="iw-IL" b="1">
                <a:solidFill>
                  <a:srgbClr val="80A331"/>
                </a:solidFill>
                <a:latin typeface="Arial"/>
                <a:ea typeface="Arial"/>
                <a:cs typeface="Arial"/>
                <a:sym typeface="Arial"/>
              </a:rPr>
              <a:t>פייתון</a:t>
            </a:r>
            <a:endParaRPr b="1">
              <a:solidFill>
                <a:srgbClr val="80A331"/>
              </a:solidFill>
            </a:endParaRPr>
          </a:p>
        </p:txBody>
      </p:sp>
      <p:pic>
        <p:nvPicPr>
          <p:cNvPr id="53" name="Google Shape;53;p4" descr="http://islascruz.org/html/data/files/python-logo-glass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181600"/>
            <a:ext cx="1526721" cy="19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4"/>
          <p:cNvSpPr/>
          <p:nvPr/>
        </p:nvSpPr>
        <p:spPr>
          <a:xfrm>
            <a:off x="1187624" y="2541265"/>
            <a:ext cx="2664296" cy="936104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iw-IL"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קריאות קוד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4"/>
          <p:cNvSpPr/>
          <p:nvPr/>
        </p:nvSpPr>
        <p:spPr>
          <a:xfrm>
            <a:off x="4808084" y="1484784"/>
            <a:ext cx="3168352" cy="936104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iw-IL"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מהירות כתיבה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4"/>
          <p:cNvSpPr/>
          <p:nvPr/>
        </p:nvSpPr>
        <p:spPr>
          <a:xfrm>
            <a:off x="1051992" y="4754861"/>
            <a:ext cx="3168352" cy="132586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iw-IL"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אינטרפטר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iw-IL"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אינטראקטיבי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4"/>
          <p:cNvSpPr/>
          <p:nvPr/>
        </p:nvSpPr>
        <p:spPr>
          <a:xfrm>
            <a:off x="5076056" y="3429000"/>
            <a:ext cx="3496504" cy="132586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w="9525" cap="flat" cmpd="sng">
            <a:solidFill>
              <a:srgbClr val="45A9C4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iw-IL"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ספריות חיצוניות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"/>
          <p:cNvSpPr txBox="1">
            <a:spLocks noGrp="1"/>
          </p:cNvSpPr>
          <p:nvPr>
            <p:ph type="title"/>
          </p:nvPr>
        </p:nvSpPr>
        <p:spPr>
          <a:xfrm>
            <a:off x="1001588" y="260648"/>
            <a:ext cx="778720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w-IL" b="1">
                <a:solidFill>
                  <a:srgbClr val="80A331"/>
                </a:solidFill>
              </a:rPr>
              <a:t>ממש כדאי לעשות עם </a:t>
            </a:r>
            <a:r>
              <a:rPr lang="iw-IL" b="1">
                <a:solidFill>
                  <a:srgbClr val="80A331"/>
                </a:solidFill>
                <a:latin typeface="Arial"/>
                <a:ea typeface="Arial"/>
                <a:cs typeface="Arial"/>
                <a:sym typeface="Arial"/>
              </a:rPr>
              <a:t>פייתון</a:t>
            </a:r>
            <a:r>
              <a:rPr lang="iw-IL" b="1">
                <a:solidFill>
                  <a:srgbClr val="80A331"/>
                </a:solidFill>
              </a:rPr>
              <a:t>...</a:t>
            </a:r>
            <a:endParaRPr b="1">
              <a:solidFill>
                <a:srgbClr val="80A331"/>
              </a:solidFill>
            </a:endParaRPr>
          </a:p>
        </p:txBody>
      </p:sp>
      <p:sp>
        <p:nvSpPr>
          <p:cNvPr id="64" name="Google Shape;64;p5"/>
          <p:cNvSpPr txBox="1">
            <a:spLocks noGrp="1"/>
          </p:cNvSpPr>
          <p:nvPr>
            <p:ph type="body" idx="1"/>
          </p:nvPr>
        </p:nvSpPr>
        <p:spPr>
          <a:xfrm>
            <a:off x="179512" y="1600200"/>
            <a:ext cx="864096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Char char="•"/>
            </a:pPr>
            <a:r>
              <a:rPr lang="iw-IL" b="1">
                <a:solidFill>
                  <a:srgbClr val="7F7F7F"/>
                </a:solidFill>
              </a:rPr>
              <a:t>בדיקות וחישובים מהירים</a:t>
            </a:r>
            <a:endParaRPr/>
          </a:p>
          <a:p>
            <a:pPr marL="342900" lvl="0" indent="-88900" algn="r" rtl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endParaRPr sz="4000" b="1">
              <a:solidFill>
                <a:srgbClr val="7F7F7F"/>
              </a:solidFill>
            </a:endParaRPr>
          </a:p>
          <a:p>
            <a:pPr marL="342900" lvl="0" indent="-342900" algn="r" rtl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Char char="•"/>
            </a:pPr>
            <a:r>
              <a:rPr lang="iw-IL" b="1">
                <a:solidFill>
                  <a:srgbClr val="7F7F7F"/>
                </a:solidFill>
              </a:rPr>
              <a:t>אוטומציות מחשב</a:t>
            </a:r>
            <a:endParaRPr/>
          </a:p>
          <a:p>
            <a:pPr marL="342900" lvl="0" indent="-88900" algn="r" rtl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endParaRPr sz="4000" b="1">
              <a:solidFill>
                <a:srgbClr val="7F7F7F"/>
              </a:solidFill>
            </a:endParaRPr>
          </a:p>
          <a:p>
            <a:pPr marL="342900" lvl="0" indent="-342900" algn="r" rtl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Char char="•"/>
            </a:pPr>
            <a:r>
              <a:rPr lang="iw-IL" b="1">
                <a:solidFill>
                  <a:srgbClr val="7F7F7F"/>
                </a:solidFill>
              </a:rPr>
              <a:t>אוטומציות web</a:t>
            </a:r>
            <a:endParaRPr b="1">
              <a:solidFill>
                <a:srgbClr val="7F7F7F"/>
              </a:solidFill>
            </a:endParaRPr>
          </a:p>
          <a:p>
            <a:pPr marL="342900" lvl="0" indent="0" algn="r" rtl="1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</a:pPr>
            <a:endParaRPr sz="5400">
              <a:solidFill>
                <a:srgbClr val="7F7F7F"/>
              </a:solidFill>
            </a:endParaRPr>
          </a:p>
          <a:p>
            <a:pPr marL="342900" lvl="0" indent="-342900" algn="r" rtl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Char char="•"/>
            </a:pPr>
            <a:r>
              <a:rPr lang="iw-IL">
                <a:solidFill>
                  <a:srgbClr val="7F7F7F"/>
                </a:solidFill>
              </a:rPr>
              <a:t>אבל גם –  תוכנות ומערכות מורכבות וגדולות.</a:t>
            </a:r>
            <a:endParaRPr>
              <a:solidFill>
                <a:srgbClr val="7F7F7F"/>
              </a:solidFill>
            </a:endParaRPr>
          </a:p>
        </p:txBody>
      </p:sp>
      <p:sp>
        <p:nvSpPr>
          <p:cNvPr id="65" name="Google Shape;65;p5"/>
          <p:cNvSpPr txBox="1"/>
          <p:nvPr/>
        </p:nvSpPr>
        <p:spPr>
          <a:xfrm>
            <a:off x="63036" y="2243485"/>
            <a:ext cx="8613420" cy="487709"/>
          </a:xfrm>
          <a:prstGeom prst="rect">
            <a:avLst/>
          </a:prstGeom>
          <a:solidFill>
            <a:srgbClr val="FFF4B3"/>
          </a:solidFill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</a:pPr>
            <a:r>
              <a:rPr lang="iw-IL" sz="2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"אני חייב שניה תוכנה שמחשבת לי כמה אני צריך לקבל במבחן כדי לקבל עובר בתואר"</a:t>
            </a:r>
            <a:endParaRPr sz="20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5"/>
          <p:cNvSpPr txBox="1"/>
          <p:nvPr/>
        </p:nvSpPr>
        <p:spPr>
          <a:xfrm>
            <a:off x="427054" y="3573016"/>
            <a:ext cx="8249402" cy="504056"/>
          </a:xfrm>
          <a:prstGeom prst="rect">
            <a:avLst/>
          </a:prstGeom>
          <a:solidFill>
            <a:srgbClr val="FFF4B3"/>
          </a:solidFill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</a:pPr>
            <a:r>
              <a:rPr lang="iw-IL" sz="2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"אני חייב לסדר את כל קבצי המוזיקה שלי לפי פורמט של </a:t>
            </a:r>
            <a:r>
              <a:rPr lang="iw-IL" sz="20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שם – שיר – שנה.</a:t>
            </a:r>
            <a:endParaRPr sz="24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5"/>
          <p:cNvSpPr txBox="1"/>
          <p:nvPr/>
        </p:nvSpPr>
        <p:spPr>
          <a:xfrm>
            <a:off x="207052" y="4929188"/>
            <a:ext cx="8469404" cy="444028"/>
          </a:xfrm>
          <a:prstGeom prst="rect">
            <a:avLst/>
          </a:prstGeom>
          <a:solidFill>
            <a:srgbClr val="FFF4B3"/>
          </a:solidFill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</a:pPr>
            <a:r>
              <a:rPr lang="iw-IL" sz="2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"אני חייב משהו שיבדוק לי כל X דקות מתי המחיר של OnePlus יורד באמזון"</a:t>
            </a:r>
            <a:endParaRPr sz="20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"/>
          <p:cNvSpPr txBox="1">
            <a:spLocks noGrp="1"/>
          </p:cNvSpPr>
          <p:nvPr>
            <p:ph type="title"/>
          </p:nvPr>
        </p:nvSpPr>
        <p:spPr>
          <a:xfrm>
            <a:off x="899593" y="274638"/>
            <a:ext cx="778720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w-IL" b="1">
                <a:solidFill>
                  <a:srgbClr val="80A331"/>
                </a:solidFill>
              </a:rPr>
              <a:t>פחות כדאי לעשות עם פייתון....</a:t>
            </a:r>
            <a:endParaRPr b="1">
              <a:solidFill>
                <a:srgbClr val="80A331"/>
              </a:solidFill>
            </a:endParaRPr>
          </a:p>
        </p:txBody>
      </p:sp>
      <p:sp>
        <p:nvSpPr>
          <p:cNvPr id="74" name="Google Shape;74;p6"/>
          <p:cNvSpPr txBox="1">
            <a:spLocks noGrp="1"/>
          </p:cNvSpPr>
          <p:nvPr>
            <p:ph type="body" idx="1"/>
          </p:nvPr>
        </p:nvSpPr>
        <p:spPr>
          <a:xfrm>
            <a:off x="179512" y="1600200"/>
            <a:ext cx="864096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Char char="•"/>
            </a:pPr>
            <a:r>
              <a:rPr lang="iw-IL" b="1">
                <a:solidFill>
                  <a:srgbClr val="7F7F7F"/>
                </a:solidFill>
              </a:rPr>
              <a:t>GUI  בסביבת חלונות (יאק)</a:t>
            </a:r>
            <a:endParaRPr b="1">
              <a:solidFill>
                <a:srgbClr val="7F7F7F"/>
              </a:solidFill>
            </a:endParaRPr>
          </a:p>
          <a:p>
            <a:pPr marL="342900" lvl="0" indent="-342900" algn="r" rtl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Char char="•"/>
            </a:pPr>
            <a:r>
              <a:rPr lang="iw-IL" b="1">
                <a:solidFill>
                  <a:srgbClr val="7F7F7F"/>
                </a:solidFill>
              </a:rPr>
              <a:t>תוכנות שמיועדות להפצה מסחרית</a:t>
            </a:r>
            <a:endParaRPr/>
          </a:p>
          <a:p>
            <a:pPr marL="342900" lvl="0" indent="-139700" algn="r" rtl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b="1">
              <a:solidFill>
                <a:srgbClr val="7F7F7F"/>
              </a:solidFill>
            </a:endParaRPr>
          </a:p>
          <a:p>
            <a:pPr marL="342900" lvl="0" indent="-139700" algn="r" rtl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b="1">
              <a:solidFill>
                <a:srgbClr val="7F7F7F"/>
              </a:solidFill>
            </a:endParaRPr>
          </a:p>
          <a:p>
            <a:pPr marL="342900" lvl="0" indent="-139700" algn="r" rtl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b="1">
              <a:solidFill>
                <a:srgbClr val="7F7F7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"/>
          <p:cNvSpPr txBox="1">
            <a:spLocks noGrp="1"/>
          </p:cNvSpPr>
          <p:nvPr>
            <p:ph type="title"/>
          </p:nvPr>
        </p:nvSpPr>
        <p:spPr>
          <a:xfrm>
            <a:off x="899593" y="274638"/>
            <a:ext cx="778720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w-IL" b="1">
                <a:solidFill>
                  <a:srgbClr val="80A331"/>
                </a:solidFill>
              </a:rPr>
              <a:t>כמה תזכורות לתכנות </a:t>
            </a:r>
            <a:r>
              <a:rPr lang="iw-IL" b="1">
                <a:solidFill>
                  <a:srgbClr val="80A331"/>
                </a:solidFill>
                <a:latin typeface="Arial"/>
                <a:ea typeface="Arial"/>
                <a:cs typeface="Arial"/>
                <a:sym typeface="Arial"/>
              </a:rPr>
              <a:t>פייתוני</a:t>
            </a:r>
            <a:endParaRPr b="1">
              <a:solidFill>
                <a:srgbClr val="80A331"/>
              </a:solidFill>
            </a:endParaRPr>
          </a:p>
        </p:txBody>
      </p:sp>
      <p:sp>
        <p:nvSpPr>
          <p:cNvPr id="81" name="Google Shape;81;p7"/>
          <p:cNvSpPr txBox="1">
            <a:spLocks noGrp="1"/>
          </p:cNvSpPr>
          <p:nvPr>
            <p:ph type="body" idx="1"/>
          </p:nvPr>
        </p:nvSpPr>
        <p:spPr>
          <a:xfrm>
            <a:off x="179512" y="1600200"/>
            <a:ext cx="864096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Char char="•"/>
            </a:pPr>
            <a:r>
              <a:rPr lang="iw-IL" b="1">
                <a:solidFill>
                  <a:srgbClr val="7F7F7F"/>
                </a:solidFill>
              </a:rPr>
              <a:t>בפייתון לולאות for   </a:t>
            </a:r>
            <a:r>
              <a:rPr lang="iw-IL" b="1" u="sng">
                <a:solidFill>
                  <a:srgbClr val="7F7F7F"/>
                </a:solidFill>
              </a:rPr>
              <a:t>לא</a:t>
            </a:r>
            <a:r>
              <a:rPr lang="iw-IL" b="1">
                <a:solidFill>
                  <a:srgbClr val="7F7F7F"/>
                </a:solidFill>
              </a:rPr>
              <a:t> נראות ככה:</a:t>
            </a:r>
            <a:endParaRPr b="1">
              <a:solidFill>
                <a:srgbClr val="7F7F7F"/>
              </a:solidFill>
            </a:endParaRPr>
          </a:p>
          <a:p>
            <a:pPr marL="342900" lvl="0" indent="-139700" algn="r" rtl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b="1">
              <a:solidFill>
                <a:srgbClr val="7F7F7F"/>
              </a:solidFill>
            </a:endParaRPr>
          </a:p>
          <a:p>
            <a:pPr marL="342900" lvl="0" indent="-139700" algn="r" rtl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b="1">
              <a:solidFill>
                <a:srgbClr val="7F7F7F"/>
              </a:solidFill>
            </a:endParaRPr>
          </a:p>
          <a:p>
            <a:pPr marL="342900" lvl="0" indent="-139700" algn="r" rtl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b="1">
              <a:solidFill>
                <a:srgbClr val="7F7F7F"/>
              </a:solidFill>
            </a:endParaRPr>
          </a:p>
          <a:p>
            <a:pPr marL="342900" lvl="0" indent="-342900" algn="r" rtl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Char char="•"/>
            </a:pPr>
            <a:r>
              <a:rPr lang="iw-IL" b="1">
                <a:solidFill>
                  <a:srgbClr val="7F7F7F"/>
                </a:solidFill>
              </a:rPr>
              <a:t>אלא ככה:</a:t>
            </a:r>
            <a:endParaRPr/>
          </a:p>
        </p:txBody>
      </p:sp>
      <p:sp>
        <p:nvSpPr>
          <p:cNvPr id="82" name="Google Shape;82;p7"/>
          <p:cNvSpPr/>
          <p:nvPr/>
        </p:nvSpPr>
        <p:spPr>
          <a:xfrm>
            <a:off x="1259632" y="2276872"/>
            <a:ext cx="6213631" cy="143986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iw-IL" sz="2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i in range(len(files)): </a:t>
            </a:r>
            <a:endParaRPr sz="2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iw-IL" sz="2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print(files[i].name())</a:t>
            </a:r>
            <a:endParaRPr sz="2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" name="Google Shape;83;p7"/>
          <p:cNvSpPr/>
          <p:nvPr/>
        </p:nvSpPr>
        <p:spPr>
          <a:xfrm>
            <a:off x="1240608" y="4686300"/>
            <a:ext cx="6213631" cy="143986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iw-IL" sz="2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iw-IL" sz="2400" b="1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iw-IL" sz="2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in </a:t>
            </a:r>
            <a:r>
              <a:rPr lang="iw-IL" sz="24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files</a:t>
            </a:r>
            <a:r>
              <a:rPr lang="iw-IL" sz="2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2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iw-IL" sz="2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print(file.name())</a:t>
            </a:r>
            <a:endParaRPr sz="2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99593" y="274638"/>
            <a:ext cx="778720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w-IL" b="1">
                <a:solidFill>
                  <a:srgbClr val="80A331"/>
                </a:solidFill>
              </a:rPr>
              <a:t>כמה תזכורות לתכנות </a:t>
            </a:r>
            <a:r>
              <a:rPr lang="iw-IL" b="1">
                <a:solidFill>
                  <a:srgbClr val="80A331"/>
                </a:solidFill>
                <a:latin typeface="Arial"/>
                <a:ea typeface="Arial"/>
                <a:cs typeface="Arial"/>
                <a:sym typeface="Arial"/>
              </a:rPr>
              <a:t>פייתוני</a:t>
            </a:r>
            <a:endParaRPr b="1">
              <a:solidFill>
                <a:srgbClr val="80A331"/>
              </a:solidFill>
            </a:endParaRPr>
          </a:p>
        </p:txBody>
      </p:sp>
      <p:sp>
        <p:nvSpPr>
          <p:cNvPr id="90" name="Google Shape;90;p8"/>
          <p:cNvSpPr txBox="1">
            <a:spLocks noGrp="1"/>
          </p:cNvSpPr>
          <p:nvPr>
            <p:ph type="body" idx="1"/>
          </p:nvPr>
        </p:nvSpPr>
        <p:spPr>
          <a:xfrm>
            <a:off x="323528" y="1423157"/>
            <a:ext cx="864096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Char char="•"/>
            </a:pPr>
            <a:r>
              <a:rPr lang="iw-IL" b="1">
                <a:solidFill>
                  <a:srgbClr val="7F7F7F"/>
                </a:solidFill>
              </a:rPr>
              <a:t>בפייתון, אנחנו נספור בלב עד 99999   לפני שנממש בעצמנו דברים מובנים מאליהם.</a:t>
            </a:r>
            <a:br>
              <a:rPr lang="iw-IL" b="1">
                <a:solidFill>
                  <a:srgbClr val="7F7F7F"/>
                </a:solidFill>
              </a:rPr>
            </a:br>
            <a:r>
              <a:rPr lang="iw-IL" b="1">
                <a:solidFill>
                  <a:srgbClr val="7F7F7F"/>
                </a:solidFill>
              </a:rPr>
              <a:t>למשל –  סכימה של רשימה, במקום זה:</a:t>
            </a:r>
            <a:endParaRPr b="1">
              <a:solidFill>
                <a:srgbClr val="7F7F7F"/>
              </a:solidFill>
            </a:endParaRPr>
          </a:p>
          <a:p>
            <a:pPr marL="342900" lvl="0" indent="-139700" algn="r" rtl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b="1">
              <a:solidFill>
                <a:srgbClr val="7F7F7F"/>
              </a:solidFill>
            </a:endParaRPr>
          </a:p>
          <a:p>
            <a:pPr marL="342900" lvl="0" indent="-139700" algn="r" rtl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b="1">
              <a:solidFill>
                <a:srgbClr val="7F7F7F"/>
              </a:solidFill>
            </a:endParaRPr>
          </a:p>
          <a:p>
            <a:pPr marL="342900" lvl="0" indent="-139700" algn="r" rtl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b="1">
              <a:solidFill>
                <a:srgbClr val="7F7F7F"/>
              </a:solidFill>
            </a:endParaRPr>
          </a:p>
          <a:p>
            <a:pPr marL="342900" lvl="0" indent="-342900" algn="r" rtl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Char char="•"/>
            </a:pPr>
            <a:r>
              <a:rPr lang="iw-IL" b="1">
                <a:solidFill>
                  <a:srgbClr val="7F7F7F"/>
                </a:solidFill>
              </a:rPr>
              <a:t>חיפוש זריז בגוגל יגלה לנו את זה:</a:t>
            </a:r>
            <a:endParaRPr/>
          </a:p>
        </p:txBody>
      </p:sp>
      <p:sp>
        <p:nvSpPr>
          <p:cNvPr id="91" name="Google Shape;91;p8"/>
          <p:cNvSpPr/>
          <p:nvPr/>
        </p:nvSpPr>
        <p:spPr>
          <a:xfrm>
            <a:off x="971600" y="3160238"/>
            <a:ext cx="6213631" cy="124936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iw-IL" sz="2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sum = 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iw-IL" sz="2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num in numlist: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iw-IL" sz="2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sum += num</a:t>
            </a:r>
            <a:endParaRPr sz="2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2" name="Google Shape;92;p8"/>
          <p:cNvSpPr/>
          <p:nvPr/>
        </p:nvSpPr>
        <p:spPr>
          <a:xfrm>
            <a:off x="962294" y="5537957"/>
            <a:ext cx="6213631" cy="822326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iw-IL" sz="2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sum = sum(numlist)</a:t>
            </a:r>
            <a:endParaRPr sz="2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"/>
          <p:cNvSpPr txBox="1">
            <a:spLocks noGrp="1"/>
          </p:cNvSpPr>
          <p:nvPr>
            <p:ph type="title"/>
          </p:nvPr>
        </p:nvSpPr>
        <p:spPr>
          <a:xfrm>
            <a:off x="899593" y="274638"/>
            <a:ext cx="778720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w-IL" b="1">
                <a:solidFill>
                  <a:srgbClr val="80A331"/>
                </a:solidFill>
              </a:rPr>
              <a:t>כמה תזכורות לתכנות </a:t>
            </a:r>
            <a:r>
              <a:rPr lang="iw-IL" b="1">
                <a:solidFill>
                  <a:srgbClr val="80A331"/>
                </a:solidFill>
                <a:latin typeface="Arial"/>
                <a:ea typeface="Arial"/>
                <a:cs typeface="Arial"/>
                <a:sym typeface="Arial"/>
              </a:rPr>
              <a:t>פייתוני</a:t>
            </a:r>
            <a:endParaRPr b="1">
              <a:solidFill>
                <a:srgbClr val="80A331"/>
              </a:solidFill>
            </a:endParaRPr>
          </a:p>
        </p:txBody>
      </p:sp>
      <p:sp>
        <p:nvSpPr>
          <p:cNvPr id="99" name="Google Shape;99;p9"/>
          <p:cNvSpPr txBox="1">
            <a:spLocks noGrp="1"/>
          </p:cNvSpPr>
          <p:nvPr>
            <p:ph type="body" idx="1"/>
          </p:nvPr>
        </p:nvSpPr>
        <p:spPr>
          <a:xfrm>
            <a:off x="827584" y="1423157"/>
            <a:ext cx="8136904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Char char="•"/>
            </a:pPr>
            <a:r>
              <a:rPr lang="iw-IL" b="1">
                <a:solidFill>
                  <a:srgbClr val="7F7F7F"/>
                </a:solidFill>
              </a:rPr>
              <a:t>זכרו –  בפייתון הכל הוא אובייקט!</a:t>
            </a:r>
            <a:endParaRPr/>
          </a:p>
          <a:p>
            <a:pPr marL="342900" lvl="0" indent="-342900" algn="r" rtl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Char char="•"/>
            </a:pPr>
            <a:r>
              <a:rPr lang="iw-IL" b="1">
                <a:solidFill>
                  <a:srgbClr val="7F7F7F"/>
                </a:solidFill>
              </a:rPr>
              <a:t>ולאובייקט יש מלא פונקציות מובנות שעוזרות לנו בפעולות יום יומיות. למשל, במקום זה:</a:t>
            </a:r>
            <a:endParaRPr/>
          </a:p>
          <a:p>
            <a:pPr marL="342900" lvl="0" indent="-139700" algn="r" rtl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b="1">
              <a:solidFill>
                <a:srgbClr val="7F7F7F"/>
              </a:solidFill>
            </a:endParaRPr>
          </a:p>
          <a:p>
            <a:pPr marL="342900" lvl="0" indent="-139700" algn="r" rtl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b="1">
              <a:solidFill>
                <a:srgbClr val="7F7F7F"/>
              </a:solidFill>
            </a:endParaRPr>
          </a:p>
          <a:p>
            <a:pPr marL="342900" lvl="0" indent="-139700" algn="r" rtl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b="1">
              <a:solidFill>
                <a:srgbClr val="7F7F7F"/>
              </a:solidFill>
            </a:endParaRPr>
          </a:p>
          <a:p>
            <a:pPr marL="342900" lvl="0" indent="-342900" algn="r" rtl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Char char="•"/>
            </a:pPr>
            <a:r>
              <a:rPr lang="iw-IL" b="1">
                <a:solidFill>
                  <a:srgbClr val="7F7F7F"/>
                </a:solidFill>
              </a:rPr>
              <a:t>יש את:</a:t>
            </a:r>
            <a:endParaRPr/>
          </a:p>
        </p:txBody>
      </p:sp>
      <p:sp>
        <p:nvSpPr>
          <p:cNvPr id="100" name="Google Shape;100;p9"/>
          <p:cNvSpPr/>
          <p:nvPr/>
        </p:nvSpPr>
        <p:spPr>
          <a:xfrm>
            <a:off x="605839" y="5431476"/>
            <a:ext cx="6213631" cy="124936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iw-IL" sz="2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name = “Yossi”</a:t>
            </a:r>
            <a:br>
              <a:rPr lang="iw-IL" sz="2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iw-IL" sz="2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name.count(“s”)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iw-IL" sz="2400" b="1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2</a:t>
            </a:r>
            <a:endParaRPr sz="2400" b="1" i="0" u="none" strike="noStrike" cap="none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" name="Google Shape;101;p9"/>
          <p:cNvSpPr/>
          <p:nvPr/>
        </p:nvSpPr>
        <p:spPr>
          <a:xfrm>
            <a:off x="615918" y="3068960"/>
            <a:ext cx="6213631" cy="2160239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iw-IL" sz="2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sum = 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iw-IL" sz="2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name = “Yossi”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iw-IL" sz="2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letter in name: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iw-IL" sz="2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if letter == “s”: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iw-IL" sz="2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sum +=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"/>
          <p:cNvSpPr txBox="1">
            <a:spLocks noGrp="1"/>
          </p:cNvSpPr>
          <p:nvPr>
            <p:ph type="title"/>
          </p:nvPr>
        </p:nvSpPr>
        <p:spPr>
          <a:xfrm>
            <a:off x="899593" y="274638"/>
            <a:ext cx="778720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w-IL" b="1">
                <a:solidFill>
                  <a:srgbClr val="80A331"/>
                </a:solidFill>
              </a:rPr>
              <a:t>כמה תזכורות לתכנות </a:t>
            </a:r>
            <a:r>
              <a:rPr lang="iw-IL" b="1">
                <a:solidFill>
                  <a:srgbClr val="80A331"/>
                </a:solidFill>
                <a:latin typeface="Arial"/>
                <a:ea typeface="Arial"/>
                <a:cs typeface="Arial"/>
                <a:sym typeface="Arial"/>
              </a:rPr>
              <a:t>פייתוני</a:t>
            </a:r>
            <a:endParaRPr b="1">
              <a:solidFill>
                <a:srgbClr val="80A331"/>
              </a:solidFill>
            </a:endParaRPr>
          </a:p>
        </p:txBody>
      </p:sp>
      <p:sp>
        <p:nvSpPr>
          <p:cNvPr id="108" name="Google Shape;108;p10"/>
          <p:cNvSpPr txBox="1">
            <a:spLocks noGrp="1"/>
          </p:cNvSpPr>
          <p:nvPr>
            <p:ph type="body" idx="1"/>
          </p:nvPr>
        </p:nvSpPr>
        <p:spPr>
          <a:xfrm>
            <a:off x="1526720" y="1268760"/>
            <a:ext cx="743776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Char char="•"/>
            </a:pPr>
            <a:r>
              <a:rPr lang="iw-IL" b="1">
                <a:solidFill>
                  <a:srgbClr val="7F7F7F"/>
                </a:solidFill>
              </a:rPr>
              <a:t>בפייתון אנחנו שואפים שהקוד שלנו יהיה כתוב כמה שיותר באנגלית!</a:t>
            </a:r>
            <a:endParaRPr b="1">
              <a:solidFill>
                <a:srgbClr val="7F7F7F"/>
              </a:solidFill>
            </a:endParaRPr>
          </a:p>
          <a:p>
            <a:pPr marL="342900" lvl="0" indent="-342900" algn="r" rtl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Char char="•"/>
            </a:pPr>
            <a:r>
              <a:rPr lang="iw-IL" b="1">
                <a:solidFill>
                  <a:srgbClr val="7F7F7F"/>
                </a:solidFill>
              </a:rPr>
              <a:t>איך משיגים זאת?</a:t>
            </a:r>
            <a:endParaRPr/>
          </a:p>
          <a:p>
            <a:pPr marL="342900" lvl="0" indent="-342900" algn="r" rtl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Char char="•"/>
            </a:pPr>
            <a:r>
              <a:rPr lang="iw-IL" b="1">
                <a:solidFill>
                  <a:srgbClr val="7F7F7F"/>
                </a:solidFill>
              </a:rPr>
              <a:t>בעזרת חלוקה נכונה לפונקציות ושמות משמעותיים:</a:t>
            </a:r>
            <a:endParaRPr/>
          </a:p>
          <a:p>
            <a:pPr marL="342900" lvl="0" indent="-139700" algn="r" rtl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b="1">
              <a:solidFill>
                <a:srgbClr val="7F7F7F"/>
              </a:solidFill>
            </a:endParaRPr>
          </a:p>
        </p:txBody>
      </p:sp>
      <p:sp>
        <p:nvSpPr>
          <p:cNvPr id="109" name="Google Shape;109;p10"/>
          <p:cNvSpPr/>
          <p:nvPr/>
        </p:nvSpPr>
        <p:spPr>
          <a:xfrm>
            <a:off x="1496977" y="4132661"/>
            <a:ext cx="6213631" cy="2656184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iw-IL" sz="2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files = get_list_of_files()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iw-IL" sz="2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file in files: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iw-IL" sz="2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rename(file)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iw-IL" sz="2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if (file_is_big(file)):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iw-IL" sz="2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compress(file)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1063</Words>
  <Application>Microsoft Office PowerPoint</Application>
  <PresentationFormat>On-screen Show (4:3)</PresentationFormat>
  <Paragraphs>175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Times New Roman</vt:lpstr>
      <vt:lpstr>Courier New</vt:lpstr>
      <vt:lpstr>Tahoma</vt:lpstr>
      <vt:lpstr>Calibri</vt:lpstr>
      <vt:lpstr>Arial</vt:lpstr>
      <vt:lpstr>Noto Sans</vt:lpstr>
      <vt:lpstr>Thème Office</vt:lpstr>
      <vt:lpstr>PowerPoint Presentation</vt:lpstr>
      <vt:lpstr>כמה תזכורות</vt:lpstr>
      <vt:lpstr>החוזקות של פייתון</vt:lpstr>
      <vt:lpstr>ממש כדאי לעשות עם פייתון...</vt:lpstr>
      <vt:lpstr>פחות כדאי לעשות עם פייתון....</vt:lpstr>
      <vt:lpstr>כמה תזכורות לתכנות פייתוני</vt:lpstr>
      <vt:lpstr>כמה תזכורות לתכנות פייתוני</vt:lpstr>
      <vt:lpstr>כמה תזכורות לתכנות פייתוני</vt:lpstr>
      <vt:lpstr>כמה תזכורות לתכנות פייתוני</vt:lpstr>
      <vt:lpstr>PowerPoint Presentation</vt:lpstr>
      <vt:lpstr>פתרון שלם עם סקריפט פייתון</vt:lpstr>
      <vt:lpstr>הנחיות</vt:lpstr>
      <vt:lpstr>הנחיות</vt:lpstr>
      <vt:lpstr>הנחיות</vt:lpstr>
      <vt:lpstr>הנחיות</vt:lpstr>
      <vt:lpstr>PowerPoint Presentation</vt:lpstr>
      <vt:lpstr>משימתכם</vt:lpstr>
      <vt:lpstr>PowerPoint Presentation</vt:lpstr>
      <vt:lpstr>PowerPoint Presentation</vt:lpstr>
      <vt:lpstr>שלב 2 – יצירת גרף</vt:lpstr>
      <vt:lpstr>שלב 2.5 – עבודה ללא הורדת קבצים זמניים</vt:lpstr>
      <vt:lpstr>שלב 3 – ריצה על הרבה קבצים</vt:lpstr>
      <vt:lpstr>שלב  4 - הרחבות</vt:lpstr>
      <vt:lpstr>בונוס סופר-דופר למתקדמים 1</vt:lpstr>
      <vt:lpstr>בונוס סופר-דופר למתקדמים 2</vt:lpstr>
      <vt:lpstr>בונוס סופר-דופר למתקדמים 3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Ori</dc:creator>
  <cp:lastModifiedBy>Elia Edrery</cp:lastModifiedBy>
  <cp:revision>1</cp:revision>
  <dcterms:created xsi:type="dcterms:W3CDTF">2011-03-07T08:21:13Z</dcterms:created>
  <dcterms:modified xsi:type="dcterms:W3CDTF">2024-11-15T00:10:31Z</dcterms:modified>
</cp:coreProperties>
</file>