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ricolage Grotesque Bold" charset="1" panose="020B0605040402000204"/>
      <p:regular r:id="rId18"/>
    </p:embeddedFont>
    <p:embeddedFont>
      <p:font typeface="Canva Sans Bold" charset="1" panose="020B0803030501040103"/>
      <p:regular r:id="rId19"/>
    </p:embeddedFont>
    <p:embeddedFont>
      <p:font typeface="Canva Sans" charset="1" panose="020B05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https://www.linkedin.com/in/christiangavriel/"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https://www.kaggle.com/datasets/spscientist/students-performance-in-exams/data" TargetMode="External" Type="http://schemas.openxmlformats.org/officeDocument/2006/relationships/hyperlink"/><Relationship Id="rId13" Target="https://colab.research.google.com/drive/1ElZi2lDivKHldY0eGxTkZlzZ4LQcJEJW?usp=sharing"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9.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0.png" Type="http://schemas.openxmlformats.org/officeDocument/2006/relationships/image"/><Relationship Id="rId13" Target="../media/image21.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2.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3.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2058755" y="4590871"/>
            <a:ext cx="10073782" cy="1135856"/>
          </a:xfrm>
          <a:custGeom>
            <a:avLst/>
            <a:gdLst/>
            <a:ahLst/>
            <a:cxnLst/>
            <a:rect r="r" b="b" t="t" l="l"/>
            <a:pathLst>
              <a:path h="1135856" w="10073782">
                <a:moveTo>
                  <a:pt x="0" y="0"/>
                </a:moveTo>
                <a:lnTo>
                  <a:pt x="10073782" y="0"/>
                </a:lnTo>
                <a:lnTo>
                  <a:pt x="10073782" y="1135856"/>
                </a:lnTo>
                <a:lnTo>
                  <a:pt x="0" y="113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58755" y="5955327"/>
            <a:ext cx="9086294" cy="1135856"/>
          </a:xfrm>
          <a:custGeom>
            <a:avLst/>
            <a:gdLst/>
            <a:ahLst/>
            <a:cxnLst/>
            <a:rect r="r" b="b" t="t" l="l"/>
            <a:pathLst>
              <a:path h="1135856" w="9086294">
                <a:moveTo>
                  <a:pt x="0" y="0"/>
                </a:moveTo>
                <a:lnTo>
                  <a:pt x="9086294" y="0"/>
                </a:lnTo>
                <a:lnTo>
                  <a:pt x="9086294" y="1135856"/>
                </a:lnTo>
                <a:lnTo>
                  <a:pt x="0" y="1135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58756" y="7319782"/>
            <a:ext cx="8098805" cy="1135856"/>
          </a:xfrm>
          <a:custGeom>
            <a:avLst/>
            <a:gdLst/>
            <a:ahLst/>
            <a:cxnLst/>
            <a:rect r="r" b="b" t="t" l="l"/>
            <a:pathLst>
              <a:path h="1135856" w="8098805">
                <a:moveTo>
                  <a:pt x="0" y="0"/>
                </a:moveTo>
                <a:lnTo>
                  <a:pt x="8098805" y="0"/>
                </a:lnTo>
                <a:lnTo>
                  <a:pt x="8098805" y="1135856"/>
                </a:lnTo>
                <a:lnTo>
                  <a:pt x="0" y="11358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058756" y="8684240"/>
            <a:ext cx="7111317" cy="1135856"/>
          </a:xfrm>
          <a:custGeom>
            <a:avLst/>
            <a:gdLst/>
            <a:ahLst/>
            <a:cxnLst/>
            <a:rect r="r" b="b" t="t" l="l"/>
            <a:pathLst>
              <a:path h="1135856" w="7111317">
                <a:moveTo>
                  <a:pt x="0" y="0"/>
                </a:moveTo>
                <a:lnTo>
                  <a:pt x="7111317" y="0"/>
                </a:lnTo>
                <a:lnTo>
                  <a:pt x="7111317" y="1135856"/>
                </a:lnTo>
                <a:lnTo>
                  <a:pt x="0" y="11358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5400000">
            <a:off x="-2294313" y="3846448"/>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172061" y="1378838"/>
            <a:ext cx="13943877" cy="1943735"/>
          </a:xfrm>
          <a:prstGeom prst="rect">
            <a:avLst/>
          </a:prstGeom>
        </p:spPr>
        <p:txBody>
          <a:bodyPr anchor="t" rtlCol="false" tIns="0" lIns="0" bIns="0" rIns="0">
            <a:spAutoFit/>
          </a:bodyPr>
          <a:lstStyle/>
          <a:p>
            <a:pPr algn="ctr">
              <a:lnSpc>
                <a:spcPts val="7839"/>
              </a:lnSpc>
            </a:pPr>
            <a:r>
              <a:rPr lang="en-US" sz="5599" b="true">
                <a:solidFill>
                  <a:srgbClr val="000000"/>
                </a:solidFill>
                <a:latin typeface="Bricolage Grotesque Bold"/>
                <a:ea typeface="Bricolage Grotesque Bold"/>
                <a:cs typeface="Bricolage Grotesque Bold"/>
                <a:sym typeface="Bricolage Grotesque Bold"/>
              </a:rPr>
              <a:t>Analysis Factors that Affecting Students Performance in Exams</a:t>
            </a:r>
          </a:p>
        </p:txBody>
      </p:sp>
      <p:sp>
        <p:nvSpPr>
          <p:cNvPr name="TextBox 8" id="8"/>
          <p:cNvSpPr txBox="true"/>
          <p:nvPr/>
        </p:nvSpPr>
        <p:spPr>
          <a:xfrm rot="0">
            <a:off x="7760160" y="9066834"/>
            <a:ext cx="14165720" cy="753261"/>
          </a:xfrm>
          <a:prstGeom prst="rect">
            <a:avLst/>
          </a:prstGeom>
        </p:spPr>
        <p:txBody>
          <a:bodyPr anchor="t" rtlCol="false" tIns="0" lIns="0" bIns="0" rIns="0">
            <a:spAutoFit/>
          </a:bodyPr>
          <a:lstStyle/>
          <a:p>
            <a:pPr algn="just">
              <a:lnSpc>
                <a:spcPts val="3019"/>
              </a:lnSpc>
            </a:pPr>
            <a:r>
              <a:rPr lang="en-US" sz="2395" b="true">
                <a:solidFill>
                  <a:srgbClr val="000000"/>
                </a:solidFill>
                <a:latin typeface="Canva Sans Bold"/>
                <a:ea typeface="Canva Sans Bold"/>
                <a:cs typeface="Canva Sans Bold"/>
                <a:sym typeface="Canva Sans Bold"/>
              </a:rPr>
              <a:t>Creator </a:t>
            </a:r>
          </a:p>
          <a:p>
            <a:pPr algn="just">
              <a:lnSpc>
                <a:spcPts val="3019"/>
              </a:lnSpc>
            </a:pPr>
            <a:r>
              <a:rPr lang="en-US" sz="2395">
                <a:solidFill>
                  <a:srgbClr val="000000"/>
                </a:solidFill>
                <a:latin typeface="Canva Sans"/>
                <a:ea typeface="Canva Sans"/>
                <a:cs typeface="Canva Sans"/>
                <a:sym typeface="Canva Sans"/>
              </a:rPr>
              <a:t>Christian Gavriel Emanuel Hariyadi - </a:t>
            </a:r>
            <a:r>
              <a:rPr lang="en-US" sz="2395" u="sng">
                <a:solidFill>
                  <a:srgbClr val="0000FF"/>
                </a:solidFill>
                <a:latin typeface="Canva Sans"/>
                <a:ea typeface="Canva Sans"/>
                <a:cs typeface="Canva Sans"/>
                <a:sym typeface="Canva Sans"/>
                <a:hlinkClick r:id="rId12" tooltip="https://www.linkedin.com/in/christiangavriel/"/>
              </a:rPr>
              <a:t>linkedin.com/in/christiangavriel/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670196" y="1569661"/>
            <a:ext cx="17015000" cy="4612615"/>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Student academic performance is strongly influenced by a combination of individual preparation and family background. Completing a test preparation course provides a significant and uniform boost to scores across all student groups, while a higher level of parental education also correlates strongly with better student outcomes. However, the analysis also reveals that a persistent performance gap exists among different ethnic groups, even when accounting for test preparation. This suggests that while individual effort and home environment are key drivers, systemic factors also play a critical role and require targeted interventions to ensure equitable success for all students.</a:t>
            </a:r>
          </a:p>
          <a:p>
            <a:pPr algn="just">
              <a:lnSpc>
                <a:spcPts val="4058"/>
              </a:lnSpc>
            </a:pPr>
          </a:p>
        </p:txBody>
      </p:sp>
      <p:sp>
        <p:nvSpPr>
          <p:cNvPr name="Freeform 3" id="3"/>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70196" y="600136"/>
            <a:ext cx="16947609" cy="739483"/>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Conclusion &amp; Recommendations</a:t>
            </a:r>
          </a:p>
        </p:txBody>
      </p:sp>
      <p:sp>
        <p:nvSpPr>
          <p:cNvPr name="TextBox 8" id="8"/>
          <p:cNvSpPr txBox="true"/>
          <p:nvPr/>
        </p:nvSpPr>
        <p:spPr>
          <a:xfrm rot="0">
            <a:off x="2727596" y="6125151"/>
            <a:ext cx="14957600" cy="3126741"/>
          </a:xfrm>
          <a:prstGeom prst="rect">
            <a:avLst/>
          </a:prstGeom>
        </p:spPr>
        <p:txBody>
          <a:bodyPr anchor="t" rtlCol="false" tIns="0" lIns="0" bIns="0" rIns="0">
            <a:spAutoFit/>
          </a:bodyPr>
          <a:lstStyle/>
          <a:p>
            <a:pPr algn="just">
              <a:lnSpc>
                <a:spcPts val="4058"/>
              </a:lnSpc>
            </a:pPr>
            <a:r>
              <a:rPr lang="en-US" sz="2899" b="true">
                <a:solidFill>
                  <a:srgbClr val="000000"/>
                </a:solidFill>
                <a:latin typeface="Canva Sans Bold"/>
                <a:ea typeface="Canva Sans Bold"/>
                <a:cs typeface="Canva Sans Bold"/>
                <a:sym typeface="Canva Sans Bold"/>
              </a:rPr>
              <a:t>Recommendations:</a:t>
            </a: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Promote and facilitate access to test preparation courses for all students.</a:t>
            </a: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Develop programs that foster parental involvement in their childrens education.</a:t>
            </a: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Conduct further research to identify and address the root causes of performance gaps between ethnic groups.</a:t>
            </a:r>
          </a:p>
          <a:p>
            <a:pPr algn="just" marL="662817" indent="-220939" lvl="2">
              <a:lnSpc>
                <a:spcPts val="405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1266639" y="2339988"/>
            <a:ext cx="15992661" cy="4612615"/>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This analysis is supported by the IBM Granite Large Language Model (LLM), accessed through the Replicate API and integrated with LangChain. The model is used not only to provide automatic insights for each individual data row, such as assessing usefulness and generating clear explanations, but also to act as an intelligent assistant for data manipulation tasks. By creating a Pandas DataFrame agent, the model can rapidly execute operations like removing missing values, dropping duplicate records, and performing other routine preprocessing steps. In this way, the AI component helps accelerate both the exploratory and cleaning phases of the analysis, allowing the focus to shift toward interpreting results and identifying meaningful patterns in the dataset.</a:t>
            </a:r>
          </a:p>
        </p:txBody>
      </p:sp>
      <p:sp>
        <p:nvSpPr>
          <p:cNvPr name="Freeform 3" id="3"/>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70195" y="952500"/>
            <a:ext cx="16947609" cy="663575"/>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AI S</a:t>
            </a:r>
            <a:r>
              <a:rPr lang="en-US" sz="3875" b="true">
                <a:solidFill>
                  <a:srgbClr val="000000"/>
                </a:solidFill>
                <a:latin typeface="Bricolage Grotesque Bold"/>
                <a:ea typeface="Bricolage Grotesque Bold"/>
                <a:cs typeface="Bricolage Grotesque Bold"/>
                <a:sym typeface="Bricolage Grotesque Bold"/>
              </a:rPr>
              <a:t>upport Explanation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4674585" y="3559016"/>
            <a:ext cx="8639342" cy="2326676"/>
          </a:xfrm>
          <a:prstGeom prst="rect">
            <a:avLst/>
          </a:prstGeom>
        </p:spPr>
        <p:txBody>
          <a:bodyPr anchor="t" rtlCol="false" tIns="0" lIns="0" bIns="0" rIns="0">
            <a:spAutoFit/>
          </a:bodyPr>
          <a:lstStyle/>
          <a:p>
            <a:pPr algn="ctr">
              <a:lnSpc>
                <a:spcPts val="17011"/>
              </a:lnSpc>
            </a:pPr>
            <a:r>
              <a:rPr lang="en-US" sz="12151" b="true">
                <a:solidFill>
                  <a:srgbClr val="000000"/>
                </a:solidFill>
                <a:latin typeface="Bricolage Grotesque Bold"/>
                <a:ea typeface="Bricolage Grotesque Bold"/>
                <a:cs typeface="Bricolage Grotesque Bold"/>
                <a:sym typeface="Bricolage Grotesque Bold"/>
              </a:rPr>
              <a:t>Thank You</a:t>
            </a:r>
          </a:p>
        </p:txBody>
      </p:sp>
      <p:sp>
        <p:nvSpPr>
          <p:cNvPr name="Freeform 3" id="3"/>
          <p:cNvSpPr/>
          <p:nvPr/>
        </p:nvSpPr>
        <p:spPr>
          <a:xfrm flipH="false" flipV="false" rot="0">
            <a:off x="13288" y="4221409"/>
            <a:ext cx="1135856" cy="10073782"/>
          </a:xfrm>
          <a:custGeom>
            <a:avLst/>
            <a:gdLst/>
            <a:ahLst/>
            <a:cxnLst/>
            <a:rect r="r" b="b" t="t" l="l"/>
            <a:pathLst>
              <a:path h="10073782" w="1135856">
                <a:moveTo>
                  <a:pt x="0" y="0"/>
                </a:moveTo>
                <a:lnTo>
                  <a:pt x="1135856" y="0"/>
                </a:lnTo>
                <a:lnTo>
                  <a:pt x="1135856" y="10073782"/>
                </a:lnTo>
                <a:lnTo>
                  <a:pt x="0" y="10073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7744" y="5208897"/>
            <a:ext cx="1135856" cy="9086294"/>
          </a:xfrm>
          <a:custGeom>
            <a:avLst/>
            <a:gdLst/>
            <a:ahLst/>
            <a:cxnLst/>
            <a:rect r="r" b="b" t="t" l="l"/>
            <a:pathLst>
              <a:path h="9086294" w="1135856">
                <a:moveTo>
                  <a:pt x="0" y="0"/>
                </a:moveTo>
                <a:lnTo>
                  <a:pt x="1135856" y="0"/>
                </a:lnTo>
                <a:lnTo>
                  <a:pt x="1135856" y="9086294"/>
                </a:lnTo>
                <a:lnTo>
                  <a:pt x="0" y="9086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742200" y="6196386"/>
            <a:ext cx="1135856" cy="8098805"/>
          </a:xfrm>
          <a:custGeom>
            <a:avLst/>
            <a:gdLst/>
            <a:ahLst/>
            <a:cxnLst/>
            <a:rect r="r" b="b" t="t" l="l"/>
            <a:pathLst>
              <a:path h="8098805" w="1135856">
                <a:moveTo>
                  <a:pt x="0" y="0"/>
                </a:moveTo>
                <a:lnTo>
                  <a:pt x="1135856" y="0"/>
                </a:lnTo>
                <a:lnTo>
                  <a:pt x="1135856" y="8098805"/>
                </a:lnTo>
                <a:lnTo>
                  <a:pt x="0" y="8098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106656" y="7183874"/>
            <a:ext cx="1135856" cy="7111317"/>
          </a:xfrm>
          <a:custGeom>
            <a:avLst/>
            <a:gdLst/>
            <a:ahLst/>
            <a:cxnLst/>
            <a:rect r="r" b="b" t="t" l="l"/>
            <a:pathLst>
              <a:path h="7111317" w="1135856">
                <a:moveTo>
                  <a:pt x="0" y="0"/>
                </a:moveTo>
                <a:lnTo>
                  <a:pt x="1135856" y="0"/>
                </a:lnTo>
                <a:lnTo>
                  <a:pt x="1135856" y="7111317"/>
                </a:lnTo>
                <a:lnTo>
                  <a:pt x="0" y="7111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5400000">
            <a:off x="-453814" y="7903162"/>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2172061" y="773947"/>
            <a:ext cx="13943877" cy="1943735"/>
          </a:xfrm>
          <a:prstGeom prst="rect">
            <a:avLst/>
          </a:prstGeom>
        </p:spPr>
        <p:txBody>
          <a:bodyPr anchor="t" rtlCol="false" tIns="0" lIns="0" bIns="0" rIns="0">
            <a:spAutoFit/>
          </a:bodyPr>
          <a:lstStyle/>
          <a:p>
            <a:pPr algn="ctr">
              <a:lnSpc>
                <a:spcPts val="7839"/>
              </a:lnSpc>
            </a:pPr>
            <a:r>
              <a:rPr lang="en-US" sz="5599" b="true">
                <a:solidFill>
                  <a:srgbClr val="000000"/>
                </a:solidFill>
                <a:latin typeface="Bricolage Grotesque Bold"/>
                <a:ea typeface="Bricolage Grotesque Bold"/>
                <a:cs typeface="Bricolage Grotesque Bold"/>
                <a:sym typeface="Bricolage Grotesque Bold"/>
              </a:rPr>
              <a:t>Analysis Factors that Affecting Students Performance in Exams</a:t>
            </a:r>
          </a:p>
        </p:txBody>
      </p:sp>
      <p:sp>
        <p:nvSpPr>
          <p:cNvPr name="TextBox 3" id="3"/>
          <p:cNvSpPr txBox="true"/>
          <p:nvPr/>
        </p:nvSpPr>
        <p:spPr>
          <a:xfrm rot="0">
            <a:off x="1028700" y="3665321"/>
            <a:ext cx="4797305" cy="505460"/>
          </a:xfrm>
          <a:prstGeom prst="rect">
            <a:avLst/>
          </a:prstGeom>
        </p:spPr>
        <p:txBody>
          <a:bodyPr anchor="t" rtlCol="false" tIns="0" lIns="0" bIns="0" rIns="0">
            <a:spAutoFit/>
          </a:bodyPr>
          <a:lstStyle/>
          <a:p>
            <a:pPr algn="just">
              <a:lnSpc>
                <a:spcPts val="3639"/>
              </a:lnSpc>
            </a:pPr>
            <a:r>
              <a:rPr lang="en-US" sz="2599" b="true">
                <a:solidFill>
                  <a:srgbClr val="000000"/>
                </a:solidFill>
                <a:latin typeface="Canva Sans Bold"/>
                <a:ea typeface="Canva Sans Bold"/>
                <a:cs typeface="Canva Sans Bold"/>
                <a:sym typeface="Canva Sans Bold"/>
              </a:rPr>
              <a:t>Analysis Objective</a:t>
            </a:r>
          </a:p>
        </p:txBody>
      </p:sp>
      <p:sp>
        <p:nvSpPr>
          <p:cNvPr name="TextBox 4" id="4"/>
          <p:cNvSpPr txBox="true"/>
          <p:nvPr/>
        </p:nvSpPr>
        <p:spPr>
          <a:xfrm rot="0">
            <a:off x="1028700" y="4171877"/>
            <a:ext cx="16230600" cy="2174872"/>
          </a:xfrm>
          <a:prstGeom prst="rect">
            <a:avLst/>
          </a:prstGeom>
        </p:spPr>
        <p:txBody>
          <a:bodyPr anchor="t" rtlCol="false" tIns="0" lIns="0" bIns="0" rIns="0">
            <a:spAutoFit/>
          </a:bodyPr>
          <a:lstStyle/>
          <a:p>
            <a:pPr algn="just">
              <a:lnSpc>
                <a:spcPts val="3498"/>
              </a:lnSpc>
            </a:pPr>
            <a:r>
              <a:rPr lang="en-US" sz="2498">
                <a:solidFill>
                  <a:srgbClr val="000000"/>
                </a:solidFill>
                <a:latin typeface="Canva Sans"/>
                <a:ea typeface="Canva Sans"/>
                <a:cs typeface="Canva Sans"/>
                <a:sym typeface="Canva Sans"/>
              </a:rPr>
              <a:t>This project analyzes the Student Performance dataset to identify key demographic, educational, and behavioral factors influencing students average exam scores. Using data cleaning, statistical methods, and AI-assisted analysis, it reveals patterns and insights to help improve student outcomes.</a:t>
            </a:r>
          </a:p>
          <a:p>
            <a:pPr algn="just">
              <a:lnSpc>
                <a:spcPts val="3498"/>
              </a:lnSpc>
            </a:pPr>
          </a:p>
          <a:p>
            <a:pPr algn="just">
              <a:lnSpc>
                <a:spcPts val="3499"/>
              </a:lnSpc>
            </a:pPr>
          </a:p>
        </p:txBody>
      </p:sp>
      <p:sp>
        <p:nvSpPr>
          <p:cNvPr name="TextBox 5" id="5"/>
          <p:cNvSpPr txBox="true"/>
          <p:nvPr/>
        </p:nvSpPr>
        <p:spPr>
          <a:xfrm rot="0">
            <a:off x="1028700" y="6059097"/>
            <a:ext cx="5766619" cy="505460"/>
          </a:xfrm>
          <a:prstGeom prst="rect">
            <a:avLst/>
          </a:prstGeom>
        </p:spPr>
        <p:txBody>
          <a:bodyPr anchor="t" rtlCol="false" tIns="0" lIns="0" bIns="0" rIns="0">
            <a:spAutoFit/>
          </a:bodyPr>
          <a:lstStyle/>
          <a:p>
            <a:pPr algn="just">
              <a:lnSpc>
                <a:spcPts val="3639"/>
              </a:lnSpc>
            </a:pPr>
            <a:r>
              <a:rPr lang="en-US" sz="2599" b="true">
                <a:solidFill>
                  <a:srgbClr val="000000"/>
                </a:solidFill>
                <a:latin typeface="Canva Sans Bold"/>
                <a:ea typeface="Canva Sans Bold"/>
                <a:cs typeface="Canva Sans Bold"/>
                <a:sym typeface="Canva Sans Bold"/>
              </a:rPr>
              <a:t>Three Key Analysis Points:</a:t>
            </a:r>
          </a:p>
        </p:txBody>
      </p:sp>
      <p:sp>
        <p:nvSpPr>
          <p:cNvPr name="TextBox 6" id="6"/>
          <p:cNvSpPr txBox="true"/>
          <p:nvPr/>
        </p:nvSpPr>
        <p:spPr>
          <a:xfrm rot="0">
            <a:off x="1019175" y="6574082"/>
            <a:ext cx="9080838" cy="1736697"/>
          </a:xfrm>
          <a:prstGeom prst="rect">
            <a:avLst/>
          </a:prstGeom>
        </p:spPr>
        <p:txBody>
          <a:bodyPr anchor="t" rtlCol="false" tIns="0" lIns="0" bIns="0" rIns="0">
            <a:spAutoFit/>
          </a:bodyPr>
          <a:lstStyle/>
          <a:p>
            <a:pPr algn="just" marL="571383" indent="-190461" lvl="2">
              <a:lnSpc>
                <a:spcPts val="3499"/>
              </a:lnSpc>
              <a:buFont typeface="Arial"/>
              <a:buChar char="⚬"/>
            </a:pPr>
            <a:r>
              <a:rPr lang="en-US" sz="2499">
                <a:solidFill>
                  <a:srgbClr val="000000"/>
                </a:solidFill>
                <a:latin typeface="Canva Sans"/>
                <a:ea typeface="Canva Sans"/>
                <a:cs typeface="Canva Sans"/>
                <a:sym typeface="Canva Sans"/>
              </a:rPr>
              <a:t>Parental Level of Education</a:t>
            </a:r>
          </a:p>
          <a:p>
            <a:pPr algn="just" marL="571383" indent="-190461" lvl="2">
              <a:lnSpc>
                <a:spcPts val="3499"/>
              </a:lnSpc>
              <a:buFont typeface="Arial"/>
              <a:buChar char="⚬"/>
            </a:pPr>
            <a:r>
              <a:rPr lang="en-US" sz="2499">
                <a:solidFill>
                  <a:srgbClr val="000000"/>
                </a:solidFill>
                <a:latin typeface="Canva Sans"/>
                <a:ea typeface="Canva Sans"/>
                <a:cs typeface="Canva Sans"/>
                <a:sym typeface="Canva Sans"/>
              </a:rPr>
              <a:t>Test Preparation Course Completion</a:t>
            </a:r>
          </a:p>
          <a:p>
            <a:pPr algn="just" marL="571383" indent="-190461" lvl="2">
              <a:lnSpc>
                <a:spcPts val="3499"/>
              </a:lnSpc>
              <a:buFont typeface="Arial"/>
              <a:buChar char="⚬"/>
            </a:pPr>
            <a:r>
              <a:rPr lang="en-US" sz="2499">
                <a:solidFill>
                  <a:srgbClr val="000000"/>
                </a:solidFill>
                <a:latin typeface="Canva Sans"/>
                <a:ea typeface="Canva Sans"/>
                <a:cs typeface="Canva Sans"/>
                <a:sym typeface="Canva Sans"/>
              </a:rPr>
              <a:t>Race/Ethnicity and Test Preparation Status</a:t>
            </a:r>
          </a:p>
          <a:p>
            <a:pPr algn="just" marL="571383" indent="-190461" lvl="2">
              <a:lnSpc>
                <a:spcPts val="3499"/>
              </a:lnSpc>
            </a:pPr>
          </a:p>
        </p:txBody>
      </p:sp>
      <p:sp>
        <p:nvSpPr>
          <p:cNvPr name="Freeform 7" id="7"/>
          <p:cNvSpPr/>
          <p:nvPr/>
        </p:nvSpPr>
        <p:spPr>
          <a:xfrm flipH="false" flipV="false" rot="-5400000">
            <a:off x="10495926" y="9730154"/>
            <a:ext cx="8180671" cy="922401"/>
          </a:xfrm>
          <a:custGeom>
            <a:avLst/>
            <a:gdLst/>
            <a:ahLst/>
            <a:cxnLst/>
            <a:rect r="r" b="b" t="t" l="l"/>
            <a:pathLst>
              <a:path h="922401" w="8180671">
                <a:moveTo>
                  <a:pt x="0" y="0"/>
                </a:moveTo>
                <a:lnTo>
                  <a:pt x="8180671" y="0"/>
                </a:lnTo>
                <a:lnTo>
                  <a:pt x="8180671" y="922401"/>
                </a:lnTo>
                <a:lnTo>
                  <a:pt x="0" y="9224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12004924" y="10131112"/>
            <a:ext cx="7378756" cy="922401"/>
          </a:xfrm>
          <a:custGeom>
            <a:avLst/>
            <a:gdLst/>
            <a:ahLst/>
            <a:cxnLst/>
            <a:rect r="r" b="b" t="t" l="l"/>
            <a:pathLst>
              <a:path h="922401" w="7378756">
                <a:moveTo>
                  <a:pt x="0" y="0"/>
                </a:moveTo>
                <a:lnTo>
                  <a:pt x="7378756" y="0"/>
                </a:lnTo>
                <a:lnTo>
                  <a:pt x="7378756" y="922400"/>
                </a:lnTo>
                <a:lnTo>
                  <a:pt x="0" y="922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3513923" y="10532070"/>
            <a:ext cx="6576841" cy="922401"/>
          </a:xfrm>
          <a:custGeom>
            <a:avLst/>
            <a:gdLst/>
            <a:ahLst/>
            <a:cxnLst/>
            <a:rect r="r" b="b" t="t" l="l"/>
            <a:pathLst>
              <a:path h="922401" w="6576841">
                <a:moveTo>
                  <a:pt x="0" y="0"/>
                </a:moveTo>
                <a:lnTo>
                  <a:pt x="6576840" y="0"/>
                </a:lnTo>
                <a:lnTo>
                  <a:pt x="6576840" y="922401"/>
                </a:lnTo>
                <a:lnTo>
                  <a:pt x="0" y="922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5022922" y="10933027"/>
            <a:ext cx="5774926" cy="922401"/>
          </a:xfrm>
          <a:custGeom>
            <a:avLst/>
            <a:gdLst/>
            <a:ahLst/>
            <a:cxnLst/>
            <a:rect r="r" b="b" t="t" l="l"/>
            <a:pathLst>
              <a:path h="922401" w="5774926">
                <a:moveTo>
                  <a:pt x="0" y="0"/>
                </a:moveTo>
                <a:lnTo>
                  <a:pt x="5774926" y="0"/>
                </a:lnTo>
                <a:lnTo>
                  <a:pt x="5774926" y="922401"/>
                </a:lnTo>
                <a:lnTo>
                  <a:pt x="0" y="9224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0">
            <a:off x="13520533" y="9282171"/>
            <a:ext cx="5190810" cy="5190810"/>
          </a:xfrm>
          <a:custGeom>
            <a:avLst/>
            <a:gdLst/>
            <a:ahLst/>
            <a:cxnLst/>
            <a:rect r="r" b="b" t="t" l="l"/>
            <a:pathLst>
              <a:path h="5190810" w="5190810">
                <a:moveTo>
                  <a:pt x="5190810" y="5190810"/>
                </a:moveTo>
                <a:lnTo>
                  <a:pt x="0" y="5190810"/>
                </a:lnTo>
                <a:lnTo>
                  <a:pt x="0" y="0"/>
                </a:lnTo>
                <a:lnTo>
                  <a:pt x="5190810" y="0"/>
                </a:lnTo>
                <a:lnTo>
                  <a:pt x="5190810" y="519081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3579934" y="8329829"/>
            <a:ext cx="4797305" cy="505460"/>
          </a:xfrm>
          <a:prstGeom prst="rect">
            <a:avLst/>
          </a:prstGeom>
        </p:spPr>
        <p:txBody>
          <a:bodyPr anchor="t" rtlCol="false" tIns="0" lIns="0" bIns="0" rIns="0">
            <a:spAutoFit/>
          </a:bodyPr>
          <a:lstStyle/>
          <a:p>
            <a:pPr algn="just">
              <a:lnSpc>
                <a:spcPts val="3639"/>
              </a:lnSpc>
            </a:pPr>
            <a:r>
              <a:rPr lang="en-US" sz="2599" b="true">
                <a:solidFill>
                  <a:srgbClr val="000000"/>
                </a:solidFill>
                <a:latin typeface="Canva Sans Bold"/>
                <a:ea typeface="Canva Sans Bold"/>
                <a:cs typeface="Canva Sans Bold"/>
                <a:sym typeface="Canva Sans Bold"/>
              </a:rPr>
              <a:t>Dataset</a:t>
            </a:r>
          </a:p>
        </p:txBody>
      </p:sp>
      <p:sp>
        <p:nvSpPr>
          <p:cNvPr name="TextBox 13" id="13"/>
          <p:cNvSpPr txBox="true"/>
          <p:nvPr/>
        </p:nvSpPr>
        <p:spPr>
          <a:xfrm rot="0">
            <a:off x="3579934" y="8797190"/>
            <a:ext cx="9080838" cy="410845"/>
          </a:xfrm>
          <a:prstGeom prst="rect">
            <a:avLst/>
          </a:prstGeom>
        </p:spPr>
        <p:txBody>
          <a:bodyPr anchor="t" rtlCol="false" tIns="0" lIns="0" bIns="0" rIns="0">
            <a:spAutoFit/>
          </a:bodyPr>
          <a:lstStyle/>
          <a:p>
            <a:pPr algn="just">
              <a:lnSpc>
                <a:spcPts val="3078"/>
              </a:lnSpc>
            </a:pPr>
            <a:r>
              <a:rPr lang="en-US" sz="2199" u="sng">
                <a:solidFill>
                  <a:srgbClr val="0000FF"/>
                </a:solidFill>
                <a:latin typeface="Canva Sans"/>
                <a:ea typeface="Canva Sans"/>
                <a:cs typeface="Canva Sans"/>
                <a:sym typeface="Canva Sans"/>
                <a:hlinkClick r:id="rId12" tooltip="https://www.kaggle.com/datasets/spscientist/students-performance-in-exams/data"/>
              </a:rPr>
              <a:t>StudentsPerformance.csv (1000 student records)</a:t>
            </a:r>
          </a:p>
        </p:txBody>
      </p:sp>
      <p:sp>
        <p:nvSpPr>
          <p:cNvPr name="TextBox 14" id="14"/>
          <p:cNvSpPr txBox="true"/>
          <p:nvPr/>
        </p:nvSpPr>
        <p:spPr>
          <a:xfrm rot="0">
            <a:off x="1028700" y="8339354"/>
            <a:ext cx="1276384" cy="448285"/>
          </a:xfrm>
          <a:prstGeom prst="rect">
            <a:avLst/>
          </a:prstGeom>
        </p:spPr>
        <p:txBody>
          <a:bodyPr anchor="t" rtlCol="false" tIns="0" lIns="0" bIns="0" rIns="0">
            <a:spAutoFit/>
          </a:bodyPr>
          <a:lstStyle/>
          <a:p>
            <a:pPr algn="just">
              <a:lnSpc>
                <a:spcPts val="3639"/>
              </a:lnSpc>
            </a:pPr>
            <a:r>
              <a:rPr lang="en-US" sz="2599" b="true">
                <a:solidFill>
                  <a:srgbClr val="000000"/>
                </a:solidFill>
                <a:latin typeface="Canva Sans Bold"/>
                <a:ea typeface="Canva Sans Bold"/>
                <a:cs typeface="Canva Sans Bold"/>
                <a:sym typeface="Canva Sans Bold"/>
              </a:rPr>
              <a:t>Tools</a:t>
            </a:r>
          </a:p>
        </p:txBody>
      </p:sp>
      <p:sp>
        <p:nvSpPr>
          <p:cNvPr name="TextBox 15" id="15"/>
          <p:cNvSpPr txBox="true"/>
          <p:nvPr/>
        </p:nvSpPr>
        <p:spPr>
          <a:xfrm rot="0">
            <a:off x="1028700" y="8802269"/>
            <a:ext cx="2416072" cy="372720"/>
          </a:xfrm>
          <a:prstGeom prst="rect">
            <a:avLst/>
          </a:prstGeom>
        </p:spPr>
        <p:txBody>
          <a:bodyPr anchor="t" rtlCol="false" tIns="0" lIns="0" bIns="0" rIns="0">
            <a:spAutoFit/>
          </a:bodyPr>
          <a:lstStyle/>
          <a:p>
            <a:pPr algn="just">
              <a:lnSpc>
                <a:spcPts val="3078"/>
              </a:lnSpc>
            </a:pPr>
            <a:r>
              <a:rPr lang="en-US" sz="2199" u="sng">
                <a:solidFill>
                  <a:srgbClr val="0000FF"/>
                </a:solidFill>
                <a:latin typeface="Canva Sans"/>
                <a:ea typeface="Canva Sans"/>
                <a:cs typeface="Canva Sans"/>
                <a:sym typeface="Canva Sans"/>
                <a:hlinkClick r:id="rId13" tooltip="https://colab.research.google.com/drive/1ElZi2lDivKHldY0eGxTkZlzZ4LQcJEJW?usp=sharing"/>
              </a:rPr>
              <a:t>Google Collab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12732807" y="4435352"/>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97048" y="5446883"/>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1290" y="6458416"/>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25530" y="7469947"/>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60972">
            <a:off x="12040502" y="8395024"/>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689684" y="2025971"/>
            <a:ext cx="16908631" cy="6235058"/>
            <a:chOff x="0" y="0"/>
            <a:chExt cx="22544841" cy="8313411"/>
          </a:xfrm>
        </p:grpSpPr>
        <p:sp>
          <p:nvSpPr>
            <p:cNvPr name="Freeform 8" id="8"/>
            <p:cNvSpPr/>
            <p:nvPr/>
          </p:nvSpPr>
          <p:spPr>
            <a:xfrm flipH="false" flipV="false" rot="0">
              <a:off x="0" y="0"/>
              <a:ext cx="22544787" cy="8313420"/>
            </a:xfrm>
            <a:custGeom>
              <a:avLst/>
              <a:gdLst/>
              <a:ahLst/>
              <a:cxnLst/>
              <a:rect r="r" b="b" t="t" l="l"/>
              <a:pathLst>
                <a:path h="8313420" w="22544787">
                  <a:moveTo>
                    <a:pt x="0" y="0"/>
                  </a:moveTo>
                  <a:lnTo>
                    <a:pt x="22544787" y="0"/>
                  </a:lnTo>
                  <a:lnTo>
                    <a:pt x="22544787" y="8313420"/>
                  </a:lnTo>
                  <a:lnTo>
                    <a:pt x="0" y="8313420"/>
                  </a:lnTo>
                  <a:lnTo>
                    <a:pt x="0" y="0"/>
                  </a:lnTo>
                  <a:close/>
                </a:path>
              </a:pathLst>
            </a:custGeom>
            <a:blipFill>
              <a:blip r:embed="rId12"/>
              <a:stretch>
                <a:fillRect l="0" t="-47" r="0" b="-47"/>
              </a:stretch>
            </a:blipFill>
          </p:spPr>
        </p:sp>
      </p:grpSp>
      <p:sp>
        <p:nvSpPr>
          <p:cNvPr name="TextBox 9" id="9"/>
          <p:cNvSpPr txBox="true"/>
          <p:nvPr/>
        </p:nvSpPr>
        <p:spPr>
          <a:xfrm rot="0">
            <a:off x="1028700" y="394970"/>
            <a:ext cx="16082674" cy="1057910"/>
          </a:xfrm>
          <a:prstGeom prst="rect">
            <a:avLst/>
          </a:prstGeom>
        </p:spPr>
        <p:txBody>
          <a:bodyPr anchor="t" rtlCol="false" tIns="0" lIns="0" bIns="0" rIns="0">
            <a:spAutoFit/>
          </a:bodyPr>
          <a:lstStyle/>
          <a:p>
            <a:pPr algn="ctr">
              <a:lnSpc>
                <a:spcPts val="7839"/>
              </a:lnSpc>
            </a:pPr>
            <a:r>
              <a:rPr lang="en-US" sz="5599" b="true">
                <a:solidFill>
                  <a:srgbClr val="000000"/>
                </a:solidFill>
                <a:latin typeface="Bricolage Grotesque Bold"/>
                <a:ea typeface="Bricolage Grotesque Bold"/>
                <a:cs typeface="Bricolage Grotesque Bold"/>
                <a:sym typeface="Bricolage Grotesque Bold"/>
              </a:rPr>
              <a:t>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12736332" y="4312895"/>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00573" y="5324427"/>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4815" y="6335959"/>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29056" y="7347491"/>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60972">
            <a:off x="12068033" y="8367184"/>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11691" y="2852571"/>
            <a:ext cx="9154605" cy="5458433"/>
            <a:chOff x="0" y="0"/>
            <a:chExt cx="12206140" cy="7277911"/>
          </a:xfrm>
        </p:grpSpPr>
        <p:sp>
          <p:nvSpPr>
            <p:cNvPr name="Freeform 8" id="8"/>
            <p:cNvSpPr/>
            <p:nvPr/>
          </p:nvSpPr>
          <p:spPr>
            <a:xfrm flipH="false" flipV="false" rot="0">
              <a:off x="0" y="0"/>
              <a:ext cx="12206097" cy="7277862"/>
            </a:xfrm>
            <a:custGeom>
              <a:avLst/>
              <a:gdLst/>
              <a:ahLst/>
              <a:cxnLst/>
              <a:rect r="r" b="b" t="t" l="l"/>
              <a:pathLst>
                <a:path h="7277862" w="12206097">
                  <a:moveTo>
                    <a:pt x="0" y="0"/>
                  </a:moveTo>
                  <a:lnTo>
                    <a:pt x="12206097" y="0"/>
                  </a:lnTo>
                  <a:lnTo>
                    <a:pt x="12206097" y="7277862"/>
                  </a:lnTo>
                  <a:lnTo>
                    <a:pt x="0" y="7277862"/>
                  </a:lnTo>
                  <a:lnTo>
                    <a:pt x="0" y="0"/>
                  </a:lnTo>
                  <a:close/>
                </a:path>
              </a:pathLst>
            </a:custGeom>
            <a:blipFill>
              <a:blip r:embed="rId12"/>
              <a:stretch>
                <a:fillRect l="0" t="-26" r="0" b="-26"/>
              </a:stretch>
            </a:blipFill>
          </p:spPr>
        </p:sp>
      </p:grpSp>
      <p:sp>
        <p:nvSpPr>
          <p:cNvPr name="TextBox 9" id="9"/>
          <p:cNvSpPr txBox="true"/>
          <p:nvPr/>
        </p:nvSpPr>
        <p:spPr>
          <a:xfrm rot="0">
            <a:off x="311691" y="542063"/>
            <a:ext cx="17664617"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1: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The Influence of Parental Level of Education</a:t>
            </a:r>
          </a:p>
        </p:txBody>
      </p:sp>
      <p:grpSp>
        <p:nvGrpSpPr>
          <p:cNvPr name="Group 10" id="10"/>
          <p:cNvGrpSpPr/>
          <p:nvPr/>
        </p:nvGrpSpPr>
        <p:grpSpPr>
          <a:xfrm rot="0">
            <a:off x="9997328" y="2524252"/>
            <a:ext cx="7978981" cy="6004183"/>
            <a:chOff x="0" y="0"/>
            <a:chExt cx="10638641" cy="8005577"/>
          </a:xfrm>
        </p:grpSpPr>
        <p:sp>
          <p:nvSpPr>
            <p:cNvPr name="Freeform 11" id="11"/>
            <p:cNvSpPr/>
            <p:nvPr/>
          </p:nvSpPr>
          <p:spPr>
            <a:xfrm flipH="false" flipV="false" rot="0">
              <a:off x="0" y="0"/>
              <a:ext cx="10638663" cy="8005572"/>
            </a:xfrm>
            <a:custGeom>
              <a:avLst/>
              <a:gdLst/>
              <a:ahLst/>
              <a:cxnLst/>
              <a:rect r="r" b="b" t="t" l="l"/>
              <a:pathLst>
                <a:path h="8005572" w="10638663">
                  <a:moveTo>
                    <a:pt x="0" y="0"/>
                  </a:moveTo>
                  <a:lnTo>
                    <a:pt x="10638663" y="0"/>
                  </a:lnTo>
                  <a:lnTo>
                    <a:pt x="10638663" y="8005572"/>
                  </a:lnTo>
                  <a:lnTo>
                    <a:pt x="0" y="8005572"/>
                  </a:lnTo>
                  <a:lnTo>
                    <a:pt x="0" y="0"/>
                  </a:lnTo>
                  <a:close/>
                </a:path>
              </a:pathLst>
            </a:custGeom>
            <a:blipFill>
              <a:blip r:embed="rId13"/>
              <a:stretch>
                <a:fillRect l="0" t="-23" r="0" b="-24"/>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311691" y="542063"/>
            <a:ext cx="17664617"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1: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The Influence of Parental Level of Education</a:t>
            </a:r>
          </a:p>
        </p:txBody>
      </p:sp>
      <p:sp>
        <p:nvSpPr>
          <p:cNvPr name="TextBox 3" id="3"/>
          <p:cNvSpPr txBox="true"/>
          <p:nvPr/>
        </p:nvSpPr>
        <p:spPr>
          <a:xfrm rot="0">
            <a:off x="1451588" y="3038689"/>
            <a:ext cx="6977295" cy="5184141"/>
          </a:xfrm>
          <a:prstGeom prst="rect">
            <a:avLst/>
          </a:prstGeom>
        </p:spPr>
        <p:txBody>
          <a:bodyPr anchor="t" rtlCol="false" tIns="0" lIns="0" bIns="0" rIns="0">
            <a:spAutoFit/>
          </a:bodyPr>
          <a:lstStyle/>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There is a clear trend that the higher the parental level of education, the higher the average scores achieved by students.</a:t>
            </a:r>
          </a:p>
          <a:p>
            <a:pPr algn="just" marL="662817" indent="-220939" lvl="2">
              <a:lnSpc>
                <a:spcPts val="4058"/>
              </a:lnSpc>
            </a:pP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Students whose parents hold a master's degree (average 73.60) and a bachelor's degree (average 71.92) show the best performance.</a:t>
            </a:r>
          </a:p>
          <a:p>
            <a:pPr algn="just" marL="662817" indent="-220939" lvl="2">
              <a:lnSpc>
                <a:spcPts val="4058"/>
              </a:lnSpc>
            </a:pPr>
          </a:p>
        </p:txBody>
      </p:sp>
      <p:sp>
        <p:nvSpPr>
          <p:cNvPr name="Freeform 4" id="4"/>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9764080" y="3957416"/>
            <a:ext cx="7485695" cy="3641091"/>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Family educational background is a significant factor in students academic success. This could be due to encouragement, better resources, or a more supportive learning environment at home.</a:t>
            </a:r>
          </a:p>
          <a:p>
            <a:pPr algn="just">
              <a:lnSpc>
                <a:spcPts val="4058"/>
              </a:lnSpc>
            </a:pPr>
          </a:p>
        </p:txBody>
      </p:sp>
      <p:sp>
        <p:nvSpPr>
          <p:cNvPr name="TextBox 9" id="9"/>
          <p:cNvSpPr txBox="true"/>
          <p:nvPr/>
        </p:nvSpPr>
        <p:spPr>
          <a:xfrm rot="0">
            <a:off x="9764080" y="3086314"/>
            <a:ext cx="2917360" cy="739483"/>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Conclusion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12736332" y="4312895"/>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00573" y="5324427"/>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4815" y="6335959"/>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29056" y="7347491"/>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60972">
            <a:off x="12068033" y="8367184"/>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490212" y="2244740"/>
            <a:ext cx="11307577" cy="7013560"/>
            <a:chOff x="0" y="0"/>
            <a:chExt cx="15076769" cy="9351413"/>
          </a:xfrm>
        </p:grpSpPr>
        <p:sp>
          <p:nvSpPr>
            <p:cNvPr name="Freeform 8" id="8"/>
            <p:cNvSpPr/>
            <p:nvPr/>
          </p:nvSpPr>
          <p:spPr>
            <a:xfrm flipH="false" flipV="false" rot="0">
              <a:off x="0" y="0"/>
              <a:ext cx="15076805" cy="9351391"/>
            </a:xfrm>
            <a:custGeom>
              <a:avLst/>
              <a:gdLst/>
              <a:ahLst/>
              <a:cxnLst/>
              <a:rect r="r" b="b" t="t" l="l"/>
              <a:pathLst>
                <a:path h="9351391" w="15076805">
                  <a:moveTo>
                    <a:pt x="0" y="0"/>
                  </a:moveTo>
                  <a:lnTo>
                    <a:pt x="15076805" y="0"/>
                  </a:lnTo>
                  <a:lnTo>
                    <a:pt x="15076805" y="9351391"/>
                  </a:lnTo>
                  <a:lnTo>
                    <a:pt x="0" y="9351391"/>
                  </a:lnTo>
                  <a:lnTo>
                    <a:pt x="0" y="0"/>
                  </a:lnTo>
                  <a:close/>
                </a:path>
              </a:pathLst>
            </a:custGeom>
            <a:blipFill>
              <a:blip r:embed="rId12"/>
              <a:stretch>
                <a:fillRect l="0" t="0" r="0" b="0"/>
              </a:stretch>
            </a:blipFill>
          </p:spPr>
        </p:sp>
      </p:grpSp>
      <p:sp>
        <p:nvSpPr>
          <p:cNvPr name="TextBox 9" id="9"/>
          <p:cNvSpPr txBox="true"/>
          <p:nvPr/>
        </p:nvSpPr>
        <p:spPr>
          <a:xfrm rot="0">
            <a:off x="1028700" y="481650"/>
            <a:ext cx="16947609"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2: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The Influence of Test Preparation Courses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1028700" y="3079319"/>
            <a:ext cx="8312493" cy="4669791"/>
          </a:xfrm>
          <a:prstGeom prst="rect">
            <a:avLst/>
          </a:prstGeom>
        </p:spPr>
        <p:txBody>
          <a:bodyPr anchor="t" rtlCol="false" tIns="0" lIns="0" bIns="0" rIns="0">
            <a:spAutoFit/>
          </a:bodyPr>
          <a:lstStyle/>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Students who completed the test preparation course have a much higher average score (72.67) compared to students who did not take the course (65.04).</a:t>
            </a:r>
          </a:p>
          <a:p>
            <a:pPr algn="just" marL="662817" indent="-220939" lvl="2">
              <a:lnSpc>
                <a:spcPts val="4058"/>
              </a:lnSpc>
            </a:pP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The difference in average scores is over 7 points, indicating the effectiveness of additional preparation.</a:t>
            </a:r>
          </a:p>
          <a:p>
            <a:pPr algn="just" marL="662817" indent="-220939" lvl="2">
              <a:lnSpc>
                <a:spcPts val="4058"/>
              </a:lnSpc>
            </a:pPr>
          </a:p>
        </p:txBody>
      </p:sp>
      <p:sp>
        <p:nvSpPr>
          <p:cNvPr name="Freeform 3" id="3"/>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30805" y="4711006"/>
            <a:ext cx="7028495" cy="1583691"/>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Structured study and preparation have a direct and positive impact on student test results.</a:t>
            </a:r>
          </a:p>
        </p:txBody>
      </p:sp>
      <p:sp>
        <p:nvSpPr>
          <p:cNvPr name="TextBox 8" id="8"/>
          <p:cNvSpPr txBox="true"/>
          <p:nvPr/>
        </p:nvSpPr>
        <p:spPr>
          <a:xfrm rot="0">
            <a:off x="10230805" y="3839904"/>
            <a:ext cx="2917360" cy="739766"/>
          </a:xfrm>
          <a:prstGeom prst="rect">
            <a:avLst/>
          </a:prstGeom>
        </p:spPr>
        <p:txBody>
          <a:bodyPr anchor="t" rtlCol="false" tIns="0" lIns="0" bIns="0" rIns="0">
            <a:spAutoFit/>
          </a:bodyPr>
          <a:lstStyle/>
          <a:p>
            <a:pPr algn="just">
              <a:lnSpc>
                <a:spcPts val="5425"/>
              </a:lnSpc>
            </a:pPr>
            <a:r>
              <a:rPr lang="en-US" sz="3875" b="true">
                <a:solidFill>
                  <a:srgbClr val="000000"/>
                </a:solidFill>
                <a:latin typeface="Bricolage Grotesque Bold"/>
                <a:ea typeface="Bricolage Grotesque Bold"/>
                <a:cs typeface="Bricolage Grotesque Bold"/>
                <a:sym typeface="Bricolage Grotesque Bold"/>
              </a:rPr>
              <a:t>Conclusion :</a:t>
            </a:r>
          </a:p>
        </p:txBody>
      </p:sp>
      <p:sp>
        <p:nvSpPr>
          <p:cNvPr name="TextBox 9" id="9"/>
          <p:cNvSpPr txBox="true"/>
          <p:nvPr/>
        </p:nvSpPr>
        <p:spPr>
          <a:xfrm rot="0">
            <a:off x="670196" y="876300"/>
            <a:ext cx="16947609"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2: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The Influence of Test Preparation Courses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12736332" y="4312895"/>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00573" y="5324427"/>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4815" y="6335959"/>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29056" y="7347491"/>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60972">
            <a:off x="12068033" y="8367184"/>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122475" y="2249869"/>
            <a:ext cx="12760058" cy="7400834"/>
            <a:chOff x="0" y="0"/>
            <a:chExt cx="17013411" cy="9867779"/>
          </a:xfrm>
        </p:grpSpPr>
        <p:sp>
          <p:nvSpPr>
            <p:cNvPr name="Freeform 8" id="8"/>
            <p:cNvSpPr/>
            <p:nvPr/>
          </p:nvSpPr>
          <p:spPr>
            <a:xfrm flipH="false" flipV="false" rot="0">
              <a:off x="0" y="0"/>
              <a:ext cx="17013428" cy="9867773"/>
            </a:xfrm>
            <a:custGeom>
              <a:avLst/>
              <a:gdLst/>
              <a:ahLst/>
              <a:cxnLst/>
              <a:rect r="r" b="b" t="t" l="l"/>
              <a:pathLst>
                <a:path h="9867773" w="17013428">
                  <a:moveTo>
                    <a:pt x="0" y="0"/>
                  </a:moveTo>
                  <a:lnTo>
                    <a:pt x="17013428" y="0"/>
                  </a:lnTo>
                  <a:lnTo>
                    <a:pt x="17013428" y="9867773"/>
                  </a:lnTo>
                  <a:lnTo>
                    <a:pt x="0" y="9867773"/>
                  </a:lnTo>
                  <a:lnTo>
                    <a:pt x="0" y="0"/>
                  </a:lnTo>
                  <a:close/>
                </a:path>
              </a:pathLst>
            </a:custGeom>
            <a:blipFill>
              <a:blip r:embed="rId12"/>
              <a:stretch>
                <a:fillRect l="0" t="-27" r="0" b="-27"/>
              </a:stretch>
            </a:blipFill>
          </p:spPr>
        </p:sp>
      </p:grpSp>
      <p:sp>
        <p:nvSpPr>
          <p:cNvPr name="TextBox 9" id="9"/>
          <p:cNvSpPr txBox="true"/>
          <p:nvPr/>
        </p:nvSpPr>
        <p:spPr>
          <a:xfrm rot="0">
            <a:off x="1028700" y="481650"/>
            <a:ext cx="16947609"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3: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by Race/Ethnicity &amp; Test Preparation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900481" y="3003119"/>
            <a:ext cx="8932405" cy="5698491"/>
          </a:xfrm>
          <a:prstGeom prst="rect">
            <a:avLst/>
          </a:prstGeom>
        </p:spPr>
        <p:txBody>
          <a:bodyPr anchor="t" rtlCol="false" tIns="0" lIns="0" bIns="0" rIns="0">
            <a:spAutoFit/>
          </a:bodyPr>
          <a:lstStyle/>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In all ethnic groups, students who completed the preparation course (completed) always scored higher than those who did not (none).</a:t>
            </a:r>
          </a:p>
          <a:p>
            <a:pPr algn="just" marL="662817" indent="-220939" lvl="2">
              <a:lnSpc>
                <a:spcPts val="4058"/>
              </a:lnSpc>
            </a:pP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However, a baseline performance difference between groups is evident. Group E consistently has the highest average scores, regardless of course completion. Conversely, Group A has the lowest scores.</a:t>
            </a:r>
          </a:p>
          <a:p>
            <a:pPr algn="just" marL="662817" indent="-220939" lvl="2">
              <a:lnSpc>
                <a:spcPts val="4058"/>
              </a:lnSpc>
            </a:pPr>
          </a:p>
          <a:p>
            <a:pPr algn="just" marL="662817" indent="-220939" lvl="2">
              <a:lnSpc>
                <a:spcPts val="4058"/>
              </a:lnSpc>
            </a:pPr>
          </a:p>
        </p:txBody>
      </p:sp>
      <p:sp>
        <p:nvSpPr>
          <p:cNvPr name="Freeform 3" id="3"/>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51987" y="4078433"/>
            <a:ext cx="7663495" cy="3126741"/>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Although test preparation helps all students, other external factors related to ethnic background also influence academic performance. Improvement and additional support are needed for some groups to prevent the gap from widening.</a:t>
            </a:r>
          </a:p>
        </p:txBody>
      </p:sp>
      <p:sp>
        <p:nvSpPr>
          <p:cNvPr name="TextBox 8" id="8"/>
          <p:cNvSpPr txBox="true"/>
          <p:nvPr/>
        </p:nvSpPr>
        <p:spPr>
          <a:xfrm rot="0">
            <a:off x="10251987" y="3293056"/>
            <a:ext cx="2917360" cy="739766"/>
          </a:xfrm>
          <a:prstGeom prst="rect">
            <a:avLst/>
          </a:prstGeom>
        </p:spPr>
        <p:txBody>
          <a:bodyPr anchor="t" rtlCol="false" tIns="0" lIns="0" bIns="0" rIns="0">
            <a:spAutoFit/>
          </a:bodyPr>
          <a:lstStyle/>
          <a:p>
            <a:pPr algn="just">
              <a:lnSpc>
                <a:spcPts val="5425"/>
              </a:lnSpc>
            </a:pPr>
            <a:r>
              <a:rPr lang="en-US" sz="3875" b="true">
                <a:solidFill>
                  <a:srgbClr val="000000"/>
                </a:solidFill>
                <a:latin typeface="Bricolage Grotesque Bold"/>
                <a:ea typeface="Bricolage Grotesque Bold"/>
                <a:cs typeface="Bricolage Grotesque Bold"/>
                <a:sym typeface="Bricolage Grotesque Bold"/>
              </a:rPr>
              <a:t>Conclusion :</a:t>
            </a:r>
          </a:p>
        </p:txBody>
      </p:sp>
      <p:sp>
        <p:nvSpPr>
          <p:cNvPr name="TextBox 9" id="9"/>
          <p:cNvSpPr txBox="true"/>
          <p:nvPr/>
        </p:nvSpPr>
        <p:spPr>
          <a:xfrm rot="0">
            <a:off x="670196" y="876300"/>
            <a:ext cx="16947609"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3: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by Race/Ethnicity &amp; Test Preparation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DAGyRdKKOYc</dc:identifier>
  <dcterms:modified xsi:type="dcterms:W3CDTF">2011-08-01T06:04:30Z</dcterms:modified>
  <cp:revision>1</cp:revision>
  <dc:title>Salinan dari Analysis Factors that Affecting Students Performance in Exams Presentation.pptx</dc:title>
</cp:coreProperties>
</file>