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2" r:id="rId9"/>
    <p:sldId id="268" r:id="rId10"/>
    <p:sldId id="264" r:id="rId11"/>
    <p:sldId id="265" r:id="rId12"/>
    <p:sldId id="266" r:id="rId13"/>
    <p:sldId id="269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Latn-R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1901607175151967E-2"/>
          <c:y val="0.13153477690288715"/>
          <c:w val="0.67379699392232439"/>
          <c:h val="0.77151618547681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Korisnik: drljaca93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Sport</c:v>
                </c:pt>
                <c:pt idx="1">
                  <c:v>Politika</c:v>
                </c:pt>
                <c:pt idx="2">
                  <c:v>Moda</c:v>
                </c:pt>
                <c:pt idx="3">
                  <c:v>Ostalo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15</c:v>
                </c:pt>
                <c:pt idx="2">
                  <c:v>5</c:v>
                </c:pt>
                <c:pt idx="3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132864"/>
        <c:axId val="73297280"/>
      </c:barChart>
      <c:catAx>
        <c:axId val="84132864"/>
        <c:scaling>
          <c:orientation val="minMax"/>
        </c:scaling>
        <c:delete val="0"/>
        <c:axPos val="b"/>
        <c:majorTickMark val="out"/>
        <c:minorTickMark val="none"/>
        <c:tickLblPos val="nextTo"/>
        <c:crossAx val="73297280"/>
        <c:crosses val="autoZero"/>
        <c:auto val="1"/>
        <c:lblAlgn val="ctr"/>
        <c:lblOffset val="100"/>
        <c:noMultiLvlLbl val="0"/>
      </c:catAx>
      <c:valAx>
        <c:axId val="73297280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132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Latn-R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901607175151967E-2"/>
          <c:y val="0.13153477690288715"/>
          <c:w val="0.67379699392232439"/>
          <c:h val="0.77151618547681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 epoha, 220 edims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18</c:v>
                </c:pt>
                <c:pt idx="4">
                  <c:v>11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 epoha, 175 edims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12</c:v>
                </c:pt>
                <c:pt idx="4">
                  <c:v>5</c:v>
                </c:pt>
                <c:pt idx="5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 epoha, 175 dims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13</c:v>
                </c:pt>
                <c:pt idx="1">
                  <c:v>22</c:v>
                </c:pt>
                <c:pt idx="2">
                  <c:v>9</c:v>
                </c:pt>
                <c:pt idx="3">
                  <c:v>17</c:v>
                </c:pt>
                <c:pt idx="4">
                  <c:v>14</c:v>
                </c:pt>
                <c:pt idx="5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71264"/>
        <c:axId val="98430336"/>
      </c:barChart>
      <c:catAx>
        <c:axId val="34571264"/>
        <c:scaling>
          <c:orientation val="minMax"/>
        </c:scaling>
        <c:delete val="0"/>
        <c:axPos val="b"/>
        <c:majorTickMark val="out"/>
        <c:minorTickMark val="none"/>
        <c:tickLblPos val="nextTo"/>
        <c:crossAx val="98430336"/>
        <c:crosses val="autoZero"/>
        <c:auto val="1"/>
        <c:lblAlgn val="ctr"/>
        <c:lblOffset val="100"/>
        <c:noMultiLvlLbl val="0"/>
      </c:catAx>
      <c:valAx>
        <c:axId val="9843033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712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7961576562500282"/>
          <c:y val="5.3640529853080259E-2"/>
          <c:w val="0.49039923661996493"/>
          <c:h val="0.26252026592344979"/>
        </c:manualLayout>
      </c:layout>
      <c:overlay val="0"/>
      <c:spPr>
        <a:solidFill>
          <a:schemeClr val="bg2"/>
        </a:solidFill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Latn-R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901607175151967E-2"/>
          <c:y val="0.13153477690288715"/>
          <c:w val="0.67379699392232439"/>
          <c:h val="0.64861953867049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 epoha, 220 dims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75</c:v>
                </c:pt>
                <c:pt idx="2">
                  <c:v>3</c:v>
                </c:pt>
                <c:pt idx="3">
                  <c:v>3</c:v>
                </c:pt>
                <c:pt idx="4">
                  <c:v>7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 epoha, 175 dims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83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 epoha, 175 dims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22</c:v>
                </c:pt>
                <c:pt idx="1">
                  <c:v>8</c:v>
                </c:pt>
                <c:pt idx="2">
                  <c:v>5</c:v>
                </c:pt>
                <c:pt idx="3">
                  <c:v>22</c:v>
                </c:pt>
                <c:pt idx="4">
                  <c:v>30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70752"/>
        <c:axId val="98433792"/>
      </c:barChart>
      <c:catAx>
        <c:axId val="34570752"/>
        <c:scaling>
          <c:orientation val="minMax"/>
        </c:scaling>
        <c:delete val="0"/>
        <c:axPos val="b"/>
        <c:majorTickMark val="out"/>
        <c:minorTickMark val="none"/>
        <c:tickLblPos val="nextTo"/>
        <c:crossAx val="98433792"/>
        <c:crosses val="autoZero"/>
        <c:auto val="1"/>
        <c:lblAlgn val="ctr"/>
        <c:lblOffset val="100"/>
        <c:noMultiLvlLbl val="0"/>
      </c:catAx>
      <c:valAx>
        <c:axId val="98433792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707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518789934172486"/>
          <c:y val="3.6548570626655515E-2"/>
          <c:w val="0.52969299724761687"/>
          <c:h val="0.27877994063037825"/>
        </c:manualLayout>
      </c:layout>
      <c:overlay val="0"/>
      <c:spPr>
        <a:solidFill>
          <a:schemeClr val="bg2"/>
        </a:solidFill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Latn-R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901607175151967E-2"/>
          <c:y val="0.13153477690288715"/>
          <c:w val="0.67379699392232439"/>
          <c:h val="0.77151618547681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 epoha, 220 dims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15</c:v>
                </c:pt>
                <c:pt idx="4">
                  <c:v>57</c:v>
                </c:pt>
                <c:pt idx="5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 epoha, 175 dims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</c:v>
                </c:pt>
                <c:pt idx="1">
                  <c:v>3</c:v>
                </c:pt>
                <c:pt idx="2">
                  <c:v>7</c:v>
                </c:pt>
                <c:pt idx="3">
                  <c:v>11</c:v>
                </c:pt>
                <c:pt idx="4">
                  <c:v>51</c:v>
                </c:pt>
                <c:pt idx="5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594240"/>
        <c:axId val="87770816"/>
      </c:barChart>
      <c:catAx>
        <c:axId val="35594240"/>
        <c:scaling>
          <c:orientation val="minMax"/>
        </c:scaling>
        <c:delete val="0"/>
        <c:axPos val="b"/>
        <c:majorTickMark val="out"/>
        <c:minorTickMark val="none"/>
        <c:tickLblPos val="nextTo"/>
        <c:crossAx val="87770816"/>
        <c:crosses val="autoZero"/>
        <c:auto val="1"/>
        <c:lblAlgn val="ctr"/>
        <c:lblOffset val="100"/>
        <c:noMultiLvlLbl val="0"/>
      </c:catAx>
      <c:valAx>
        <c:axId val="8777081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5942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1274628442822298"/>
          <c:y val="5.648427139345049E-2"/>
          <c:w val="0.44031816480119879"/>
          <c:h val="0.22512370160084119"/>
        </c:manualLayout>
      </c:layout>
      <c:overlay val="0"/>
      <c:spPr>
        <a:solidFill>
          <a:schemeClr val="bg2"/>
        </a:solidFill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Latn-R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901607175151967E-2"/>
          <c:y val="0.13153477690288715"/>
          <c:w val="0.67379699392232439"/>
          <c:h val="0.77151618547681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 epoha, 220 dims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13</c:v>
                </c:pt>
                <c:pt idx="2">
                  <c:v>40</c:v>
                </c:pt>
                <c:pt idx="3">
                  <c:v>5</c:v>
                </c:pt>
                <c:pt idx="4">
                  <c:v>24</c:v>
                </c:pt>
                <c:pt idx="5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 epoha, 175 dims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Auto</c:v>
                </c:pt>
                <c:pt idx="1">
                  <c:v>Moda</c:v>
                </c:pt>
                <c:pt idx="2">
                  <c:v>Muzika</c:v>
                </c:pt>
                <c:pt idx="3">
                  <c:v>Nauka</c:v>
                </c:pt>
                <c:pt idx="4">
                  <c:v>Sport</c:v>
                </c:pt>
                <c:pt idx="5">
                  <c:v>Politika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22</c:v>
                </c:pt>
                <c:pt idx="2">
                  <c:v>46</c:v>
                </c:pt>
                <c:pt idx="3">
                  <c:v>3</c:v>
                </c:pt>
                <c:pt idx="4">
                  <c:v>14</c:v>
                </c:pt>
                <c:pt idx="5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597312"/>
        <c:axId val="87773696"/>
      </c:barChart>
      <c:catAx>
        <c:axId val="35597312"/>
        <c:scaling>
          <c:orientation val="minMax"/>
        </c:scaling>
        <c:delete val="0"/>
        <c:axPos val="b"/>
        <c:majorTickMark val="out"/>
        <c:minorTickMark val="none"/>
        <c:tickLblPos val="nextTo"/>
        <c:crossAx val="87773696"/>
        <c:crosses val="autoZero"/>
        <c:auto val="1"/>
        <c:lblAlgn val="ctr"/>
        <c:lblOffset val="100"/>
        <c:noMultiLvlLbl val="0"/>
      </c:catAx>
      <c:valAx>
        <c:axId val="8777369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5973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36790535135884"/>
          <c:y val="6.64520839922947E-2"/>
          <c:w val="0.49348031153272787"/>
          <c:h val="0.22512370160084119"/>
        </c:manualLayout>
      </c:layout>
      <c:overlay val="0"/>
      <c:spPr>
        <a:solidFill>
          <a:schemeClr val="bg2"/>
        </a:solidFill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r-Latn-R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2F229D-53CF-4A2D-9F81-D15EF7E821AE}" type="datetimeFigureOut">
              <a:rPr lang="sr-Latn-RS" smtClean="0"/>
              <a:t>19.2.2016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105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sr-Latn-RS" sz="2400" dirty="0" smtClean="0"/>
              <a:t>Gavrilo drljača ra73/2012</a:t>
            </a:r>
            <a:endParaRPr lang="sr-Latn-R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sr-Latn-RS" sz="4800" dirty="0" smtClean="0"/>
              <a:t>Semantička klasifikacija tvitova proizvoljnog profila na društvenoj mreži Twitter</a:t>
            </a:r>
            <a:endParaRPr lang="sr-Latn-RS" sz="4800" dirty="0"/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5" y="476672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75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/>
          <a:lstStyle/>
          <a:p>
            <a:r>
              <a:rPr lang="sr-Latn-RS" b="1" dirty="0" smtClean="0"/>
              <a:t>Preprocesing tvitova</a:t>
            </a:r>
          </a:p>
          <a:p>
            <a:pPr lvl="1"/>
            <a:r>
              <a:rPr lang="sr-Latn-RS" b="1" dirty="0" smtClean="0"/>
              <a:t>Neuronska mreža kao ulazne podatke zahteva da jedan tvit bude niz celobrojnih brojeva</a:t>
            </a:r>
          </a:p>
          <a:p>
            <a:pPr lvl="2"/>
            <a:r>
              <a:rPr lang="sr-Latn-RS" dirty="0" smtClean="0"/>
              <a:t>U tu svrhu korišćen je Gensim (python word2vec) Corpora rečnik. Rečnik je sačinjen od reči koje se nalaze u test i trening podacima i broji oko 38 hiljada reči.</a:t>
            </a:r>
          </a:p>
          <a:p>
            <a:pPr lvl="1"/>
            <a:r>
              <a:rPr lang="sr-Latn-RS" b="1" dirty="0" smtClean="0"/>
              <a:t>Kao posledica načina kodiranja ulaznih podataka neuronske mreže i specifičnog stila pisanja tvitova upotrebljene su različite metode „normalizacije“ tvitova.</a:t>
            </a:r>
          </a:p>
          <a:p>
            <a:pPr lvl="2"/>
            <a:r>
              <a:rPr lang="sr-Latn-RS" dirty="0" smtClean="0"/>
              <a:t>Uklanjanje http linkova, </a:t>
            </a:r>
            <a:r>
              <a:rPr lang="sr-Latn-RS" dirty="0" smtClean="0"/>
              <a:t>emotikona</a:t>
            </a:r>
            <a:r>
              <a:rPr lang="en-US" dirty="0" smtClean="0"/>
              <a:t>, re</a:t>
            </a:r>
            <a:r>
              <a:rPr lang="sr-Latn-RS" dirty="0" smtClean="0"/>
              <a:t>či iz stop liste  </a:t>
            </a:r>
            <a:r>
              <a:rPr lang="sr-Latn-RS" dirty="0" smtClean="0"/>
              <a:t>i drugih „nestandardnih znakova“.</a:t>
            </a:r>
          </a:p>
          <a:p>
            <a:pPr lvl="2"/>
            <a:r>
              <a:rPr lang="sr-Latn-RS" dirty="0" smtClean="0"/>
              <a:t>Odvajanje reči od zareza, tačke, uzvičnika, #, @, zagrada i slično.</a:t>
            </a:r>
          </a:p>
          <a:p>
            <a:pPr lvl="2"/>
            <a:r>
              <a:rPr lang="sr-Latn-RS" dirty="0" smtClean="0"/>
              <a:t>Uklanjanje tvitova čija dužina nakon normalizacije postaje premala</a:t>
            </a:r>
            <a:r>
              <a:rPr lang="sr-Latn-RS" dirty="0" smtClean="0"/>
              <a:t>.</a:t>
            </a:r>
            <a:endParaRPr lang="en-US" dirty="0" smtClean="0"/>
          </a:p>
          <a:p>
            <a:pPr lvl="2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4547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Kategorizacija tvitova</a:t>
            </a:r>
          </a:p>
          <a:p>
            <a:pPr lvl="1"/>
            <a:r>
              <a:rPr lang="sr-Latn-RS" b="1" dirty="0" smtClean="0"/>
              <a:t>Obuhvata niz koraka:</a:t>
            </a:r>
          </a:p>
          <a:p>
            <a:pPr lvl="2"/>
            <a:r>
              <a:rPr lang="sr-Latn-RS" b="1" dirty="0" smtClean="0"/>
              <a:t>Učitavanje željenog modela neuronske mreže i rečnika</a:t>
            </a:r>
          </a:p>
          <a:p>
            <a:pPr lvl="2"/>
            <a:r>
              <a:rPr lang="sr-Latn-RS" b="1" dirty="0" smtClean="0"/>
              <a:t>Prikupljanje tvitova željenog korisnika</a:t>
            </a:r>
          </a:p>
          <a:p>
            <a:pPr lvl="2"/>
            <a:r>
              <a:rPr lang="sr-Latn-RS" b="1" dirty="0" smtClean="0"/>
              <a:t>Preprocesing prikupljenih tvitova</a:t>
            </a:r>
          </a:p>
          <a:p>
            <a:pPr lvl="2"/>
            <a:r>
              <a:rPr lang="sr-Latn-RS" b="1" dirty="0" smtClean="0"/>
              <a:t>Predikcija putem učitane neuronske mreže</a:t>
            </a:r>
          </a:p>
          <a:p>
            <a:pPr lvl="3"/>
            <a:r>
              <a:rPr lang="sr-Latn-RS" b="1" dirty="0" smtClean="0"/>
              <a:t>Mogućnost odsecanja rezultata</a:t>
            </a:r>
          </a:p>
          <a:p>
            <a:pPr lvl="2"/>
            <a:r>
              <a:rPr lang="sr-Latn-RS" b="1" dirty="0" smtClean="0"/>
              <a:t>Prikaz dobijenih rezultata</a:t>
            </a:r>
          </a:p>
        </p:txBody>
      </p:sp>
    </p:spTree>
    <p:extLst>
      <p:ext uri="{BB962C8B-B14F-4D97-AF65-F5344CB8AC3E}">
        <p14:creationId xmlns:p14="http://schemas.microsoft.com/office/powerpoint/2010/main" val="23127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dobijenih rezultata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Russia today</a:t>
            </a:r>
          </a:p>
          <a:p>
            <a:endParaRPr lang="sr-Latn-RS" b="1" dirty="0" smtClean="0"/>
          </a:p>
          <a:p>
            <a:pPr lvl="1"/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75749"/>
              </p:ext>
            </p:extLst>
          </p:nvPr>
        </p:nvGraphicFramePr>
        <p:xfrm>
          <a:off x="251520" y="2060848"/>
          <a:ext cx="5494511" cy="4038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C:\Users\Gavrilo\Pictures\My Screen Shots\Screen Shot 02-16-16 at 11.34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403244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dobijenih rezultata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Fashion week</a:t>
            </a:r>
          </a:p>
          <a:p>
            <a:endParaRPr lang="sr-Latn-RS" b="1" dirty="0" smtClean="0"/>
          </a:p>
          <a:p>
            <a:pPr lvl="1"/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867587"/>
              </p:ext>
            </p:extLst>
          </p:nvPr>
        </p:nvGraphicFramePr>
        <p:xfrm>
          <a:off x="251520" y="2060848"/>
          <a:ext cx="5494511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C:\Users\Gavrilo\Pictures\My Screen Shots\Screen Shot 02-16-16 at 11.46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97041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dobijenih rezultata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Super bowl</a:t>
            </a:r>
          </a:p>
          <a:p>
            <a:endParaRPr lang="sr-Latn-RS" b="1" dirty="0" smtClean="0"/>
          </a:p>
          <a:p>
            <a:pPr lvl="1"/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259037"/>
              </p:ext>
            </p:extLst>
          </p:nvPr>
        </p:nvGraphicFramePr>
        <p:xfrm>
          <a:off x="301625" y="2276871"/>
          <a:ext cx="5494511" cy="382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C:\Users\Gavrilo\Pictures\My Screen Shots\Screen Shot 02-16-16 at 11.58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556792"/>
            <a:ext cx="403517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dobijenih rezultata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The Killers</a:t>
            </a:r>
          </a:p>
          <a:p>
            <a:endParaRPr lang="sr-Latn-RS" b="1" dirty="0" smtClean="0"/>
          </a:p>
          <a:p>
            <a:pPr lvl="1"/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095069"/>
              </p:ext>
            </p:extLst>
          </p:nvPr>
        </p:nvGraphicFramePr>
        <p:xfrm>
          <a:off x="251520" y="2233340"/>
          <a:ext cx="5494511" cy="382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8" name="Picture 2" descr="C:\Users\Gavrilo\Pictures\My Screen Shots\Screen Shot 02-17-16 at 12.02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3733999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Budući rad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Urediti dataset</a:t>
            </a:r>
          </a:p>
          <a:p>
            <a:r>
              <a:rPr lang="sr-Latn-RS" dirty="0" smtClean="0"/>
              <a:t>Dodati kategorije</a:t>
            </a:r>
          </a:p>
          <a:p>
            <a:r>
              <a:rPr lang="sr-Latn-RS" dirty="0" smtClean="0"/>
              <a:t>Unaprediti preprocesing</a:t>
            </a:r>
          </a:p>
          <a:p>
            <a:r>
              <a:rPr lang="sr-Latn-RS" dirty="0" smtClean="0"/>
              <a:t>Mogućnost sentiment analize</a:t>
            </a:r>
          </a:p>
          <a:p>
            <a:r>
              <a:rPr lang="sr-Latn-RS" dirty="0" smtClean="0"/>
              <a:t>Detaljnije eksperimentisanje sa parametrima neuronske mreže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8042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z="4400" dirty="0" smtClean="0"/>
              <a:t>KRAJ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sr-Latn-RS" dirty="0" smtClean="0"/>
          </a:p>
          <a:p>
            <a:pPr algn="ctr"/>
            <a:endParaRPr lang="sr-Latn-RS" dirty="0"/>
          </a:p>
          <a:p>
            <a:pPr algn="ctr"/>
            <a:endParaRPr lang="sr-Latn-RS" dirty="0" smtClean="0"/>
          </a:p>
          <a:p>
            <a:pPr algn="ctr"/>
            <a:r>
              <a:rPr lang="sr-Latn-RS" sz="3600" b="1" dirty="0" smtClean="0"/>
              <a:t>Hvala na pažnji!</a:t>
            </a:r>
            <a:endParaRPr lang="sr-Latn-RS" sz="3600" b="1" dirty="0"/>
          </a:p>
        </p:txBody>
      </p:sp>
    </p:spTree>
    <p:extLst>
      <p:ext uri="{BB962C8B-B14F-4D97-AF65-F5344CB8AC3E}">
        <p14:creationId xmlns:p14="http://schemas.microsoft.com/office/powerpoint/2010/main" val="229415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/>
              <a:t>Motivacija</a:t>
            </a:r>
            <a:endParaRPr lang="sr-Latn-R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Osnovni cilj je uraditi analizu interesa korisnika tj. </a:t>
            </a:r>
            <a:r>
              <a:rPr lang="sr-Latn-RS" dirty="0"/>
              <a:t>j</a:t>
            </a:r>
            <a:r>
              <a:rPr lang="sr-Latn-RS" dirty="0" smtClean="0"/>
              <a:t>ednog proizvoljno izabranog profila na socijalnoj mreži Twitter.</a:t>
            </a:r>
          </a:p>
          <a:p>
            <a:pPr lvl="1"/>
            <a:r>
              <a:rPr lang="sr-Latn-RS" dirty="0" smtClean="0"/>
              <a:t>O kojim temama najčeće tvituje.</a:t>
            </a:r>
          </a:p>
          <a:p>
            <a:pPr lvl="1"/>
            <a:r>
              <a:rPr lang="sr-Latn-RS" dirty="0" smtClean="0"/>
              <a:t>Kakav je vremenski raspored pisanja tvitova po temama.</a:t>
            </a:r>
          </a:p>
          <a:p>
            <a:r>
              <a:rPr lang="sr-Latn-RS" dirty="0" smtClean="0"/>
              <a:t> Analiza se može koristiti kao deo analize potencijalnog tržišta ili kao analiza ličnosti.</a:t>
            </a:r>
          </a:p>
          <a:p>
            <a:r>
              <a:rPr lang="sr-Latn-RS" dirty="0" smtClean="0"/>
              <a:t>Kao napredna funkcionalnost može se implementirati polaritet stavova odredjenog profila o klasifikovanim temama.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185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 rezultata klasifikacije tvitova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068426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613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Analiza Twitter-a je čest predmet proučavanja iskoristivosti mašinskog učenja i neuronskih mreža, te postoji dosta rešenja koja se uglavnom bave analizom polariteta tvitova (pozitivan, negativna i neutralan stav o nekoj temi).</a:t>
            </a:r>
          </a:p>
          <a:p>
            <a:r>
              <a:rPr lang="sr-Latn-RS" dirty="0" smtClean="0"/>
              <a:t>Neki od radova su:</a:t>
            </a:r>
          </a:p>
          <a:p>
            <a:pPr lvl="1"/>
            <a:r>
              <a:rPr lang="sr-Latn-RS" dirty="0" smtClean="0"/>
              <a:t>„</a:t>
            </a:r>
            <a:r>
              <a:rPr lang="en-US" dirty="0"/>
              <a:t> Twitter Sentiment Analysis with Recursive Neural Networks </a:t>
            </a:r>
            <a:r>
              <a:rPr lang="sr-Latn-RS" dirty="0" smtClean="0"/>
              <a:t>„, Ye Yuan, You Zhou, Department of Computer Science, Stanford University</a:t>
            </a:r>
          </a:p>
          <a:p>
            <a:pPr lvl="1"/>
            <a:r>
              <a:rPr lang="sr-Latn-RS" dirty="0" smtClean="0"/>
              <a:t>„Twitter Trending Topic Classification“ Department of Electrical Engineering and Computer Science, McCormick Nothwestern Engineering, Katy Lee.</a:t>
            </a:r>
            <a:endParaRPr lang="sr-Latn-RS" dirty="0"/>
          </a:p>
          <a:p>
            <a:pPr lvl="1"/>
            <a:r>
              <a:rPr lang="sr-Latn-RS" dirty="0" smtClean="0"/>
              <a:t>Mnogobrojni radovi na temi NLP-a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7094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Izbor trening podataka tj. DataSet-a</a:t>
            </a:r>
            <a:endParaRPr lang="en-US" sz="3200" dirty="0" smtClean="0"/>
          </a:p>
          <a:p>
            <a:r>
              <a:rPr lang="sr-Latn-RS" sz="3200" dirty="0"/>
              <a:t>Prikupljanje tvitova putem Twitter </a:t>
            </a:r>
            <a:r>
              <a:rPr lang="sr-Latn-RS" sz="3200" dirty="0" smtClean="0"/>
              <a:t>API-a</a:t>
            </a:r>
          </a:p>
          <a:p>
            <a:r>
              <a:rPr lang="en-US" sz="3200" dirty="0" smtClean="0"/>
              <a:t>N</a:t>
            </a:r>
            <a:r>
              <a:rPr lang="sr-Latn-RS" sz="3200" dirty="0" smtClean="0"/>
              <a:t>euronska mrež</a:t>
            </a:r>
            <a:r>
              <a:rPr lang="en-US" sz="3200" dirty="0" smtClean="0"/>
              <a:t>a</a:t>
            </a:r>
            <a:endParaRPr lang="sr-Latn-RS" sz="3200" dirty="0" smtClean="0"/>
          </a:p>
          <a:p>
            <a:r>
              <a:rPr lang="en-US" sz="3200" dirty="0" err="1" smtClean="0"/>
              <a:t>Preprocesing</a:t>
            </a:r>
            <a:r>
              <a:rPr lang="sr-Latn-RS" sz="3200" dirty="0" smtClean="0"/>
              <a:t> tvitova</a:t>
            </a:r>
          </a:p>
          <a:p>
            <a:r>
              <a:rPr lang="en-US" sz="3200" dirty="0" err="1" smtClean="0"/>
              <a:t>Kategorizacija</a:t>
            </a:r>
            <a:r>
              <a:rPr lang="sr-Latn-RS" sz="3200" dirty="0" smtClean="0"/>
              <a:t> tvitova obučenom neuronskom mrežom</a:t>
            </a:r>
          </a:p>
          <a:p>
            <a:r>
              <a:rPr lang="sr-Latn-RS" sz="3200" dirty="0" smtClean="0"/>
              <a:t>Grafički prikaz dobijenih rezultata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412437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Izbor trening podataka tj. DataSet-a</a:t>
            </a:r>
            <a:endParaRPr lang="en-US" b="1" dirty="0" smtClean="0"/>
          </a:p>
          <a:p>
            <a:pPr lvl="1"/>
            <a:r>
              <a:rPr lang="en-US" b="1" dirty="0" smtClean="0"/>
              <a:t>Kao dataset se </a:t>
            </a:r>
            <a:r>
              <a:rPr lang="en-US" b="1" dirty="0" err="1" smtClean="0"/>
              <a:t>koriste</a:t>
            </a:r>
            <a:r>
              <a:rPr lang="en-US" b="1" dirty="0" smtClean="0"/>
              <a:t> </a:t>
            </a:r>
            <a:r>
              <a:rPr lang="en-US" b="1" dirty="0" err="1" smtClean="0"/>
              <a:t>tvitovi</a:t>
            </a:r>
            <a:r>
              <a:rPr lang="en-US" b="1" dirty="0" smtClean="0"/>
              <a:t> </a:t>
            </a:r>
            <a:r>
              <a:rPr lang="en-US" b="1" dirty="0" err="1" smtClean="0"/>
              <a:t>klasifikovani</a:t>
            </a:r>
            <a:r>
              <a:rPr lang="en-US" b="1" dirty="0" smtClean="0"/>
              <a:t> </a:t>
            </a:r>
            <a:r>
              <a:rPr lang="en-US" b="1" dirty="0" err="1" smtClean="0"/>
              <a:t>po</a:t>
            </a:r>
            <a:r>
              <a:rPr lang="en-US" b="1" dirty="0" smtClean="0"/>
              <a:t> </a:t>
            </a:r>
            <a:r>
              <a:rPr lang="en-US" b="1" dirty="0" err="1" smtClean="0"/>
              <a:t>kategorijama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 smtClean="0"/>
              <a:t>sajta</a:t>
            </a:r>
            <a:r>
              <a:rPr lang="en-US" b="1" dirty="0" smtClean="0"/>
              <a:t> influencedb.com</a:t>
            </a:r>
          </a:p>
          <a:p>
            <a:pPr lvl="1"/>
            <a:r>
              <a:rPr lang="en-US" b="1" dirty="0" smtClean="0"/>
              <a:t>Od </a:t>
            </a:r>
            <a:r>
              <a:rPr lang="en-US" b="1" dirty="0" err="1" smtClean="0"/>
              <a:t>mogu</a:t>
            </a:r>
            <a:r>
              <a:rPr lang="sr-Latn-RS" b="1" dirty="0" smtClean="0"/>
              <a:t>ćih kategorija kao najpodesnije izabrane su auto, moda(fashion), muzika (music), nauka(science), sport i politika (politics).</a:t>
            </a:r>
          </a:p>
          <a:p>
            <a:pPr lvl="1"/>
            <a:r>
              <a:rPr lang="sr-Latn-RS" b="1" dirty="0" smtClean="0"/>
              <a:t>Ukupan broj prikupljenih podataka je 13600 tvitova, od kojih 11600 su korišćeni kao podaci za treniranje, a 2000 za testiranje.</a:t>
            </a:r>
          </a:p>
          <a:p>
            <a:pPr lvl="1"/>
            <a:r>
              <a:rPr lang="sr-Latn-RS" b="1" dirty="0" smtClean="0"/>
              <a:t>Problemi sa podacima za testiranje.</a:t>
            </a:r>
          </a:p>
          <a:p>
            <a:pPr lvl="1"/>
            <a:endParaRPr lang="sr-Latn-RS" b="1" dirty="0" smtClean="0"/>
          </a:p>
        </p:txBody>
      </p:sp>
    </p:spTree>
    <p:extLst>
      <p:ext uri="{BB962C8B-B14F-4D97-AF65-F5344CB8AC3E}">
        <p14:creationId xmlns:p14="http://schemas.microsoft.com/office/powerpoint/2010/main" val="69082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Prikupljanje podatka putem Twitter API-a</a:t>
            </a:r>
          </a:p>
          <a:p>
            <a:pPr lvl="1"/>
            <a:r>
              <a:rPr lang="sr-Latn-RS" b="1" dirty="0" smtClean="0"/>
              <a:t>Twitter poseduje REST API koji pruža programski pristup pisanju i ,nama važnije, čitanju podataka sa tvitera.</a:t>
            </a:r>
          </a:p>
          <a:p>
            <a:pPr lvl="1"/>
            <a:r>
              <a:rPr lang="sr-Latn-RS" b="1" dirty="0" smtClean="0"/>
              <a:t>U implemtaciji prikupljanja podataka sa Twitter-a korišćen </a:t>
            </a:r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sr-Latn-RS" b="1" dirty="0" smtClean="0"/>
              <a:t> programski jezik i </a:t>
            </a:r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tweepy</a:t>
            </a:r>
            <a:r>
              <a:rPr lang="sr-Latn-RS" b="1" dirty="0" smtClean="0"/>
              <a:t> biblioteka za rad sa twitter-om.</a:t>
            </a:r>
          </a:p>
          <a:p>
            <a:pPr lvl="2"/>
            <a:r>
              <a:rPr lang="sr-Latn-RS" b="1" dirty="0" smtClean="0"/>
              <a:t>get_status(statusId) </a:t>
            </a:r>
            <a:r>
              <a:rPr lang="sr-Latn-RS" dirty="0" smtClean="0"/>
              <a:t>– za prikupljanje tvitova čije identifikatore smo dobili putem influencedb sajta.</a:t>
            </a:r>
          </a:p>
          <a:p>
            <a:pPr lvl="2"/>
            <a:r>
              <a:rPr lang="sr-Latn-RS" b="1" dirty="0" smtClean="0"/>
              <a:t>user_timeline(userID, count) </a:t>
            </a:r>
            <a:r>
              <a:rPr lang="sr-Latn-RS" dirty="0" smtClean="0"/>
              <a:t>–za prikupljanje tvitova nekog korisnika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121036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Neuronska mreža</a:t>
            </a:r>
          </a:p>
          <a:p>
            <a:pPr lvl="1"/>
            <a:r>
              <a:rPr lang="sr-Latn-RS" b="1" dirty="0" smtClean="0"/>
              <a:t>U implementaciji je korišćena Keras-ova konvolutivna mreža</a:t>
            </a:r>
          </a:p>
          <a:p>
            <a:pPr lvl="1"/>
            <a:r>
              <a:rPr lang="sr-Latn-RS" b="1" u="sng" dirty="0" smtClean="0"/>
              <a:t>Struktura neuronske mreže</a:t>
            </a:r>
          </a:p>
          <a:p>
            <a:pPr lvl="2"/>
            <a:r>
              <a:rPr lang="sr-Latn-RS" b="1" dirty="0" smtClean="0"/>
              <a:t>Model je sekvencijalni</a:t>
            </a:r>
          </a:p>
          <a:p>
            <a:pPr lvl="2"/>
            <a:r>
              <a:rPr lang="sr-Latn-RS" b="1" dirty="0" smtClean="0"/>
              <a:t>Embedding layer</a:t>
            </a:r>
          </a:p>
          <a:p>
            <a:pPr lvl="2"/>
            <a:r>
              <a:rPr lang="sr-Latn-RS" b="1" dirty="0" smtClean="0"/>
              <a:t>Konvolutivni layer (Convolution1D)</a:t>
            </a:r>
          </a:p>
          <a:p>
            <a:pPr lvl="2"/>
            <a:r>
              <a:rPr lang="sr-Latn-RS" b="1" dirty="0" smtClean="0"/>
              <a:t>MaxPooling1D</a:t>
            </a:r>
          </a:p>
          <a:p>
            <a:pPr lvl="2"/>
            <a:r>
              <a:rPr lang="sr-Latn-RS" b="1" dirty="0" smtClean="0"/>
              <a:t>Vanilla dense i vanilla hidden layer</a:t>
            </a:r>
          </a:p>
          <a:p>
            <a:pPr lvl="2"/>
            <a:r>
              <a:rPr lang="sr-Latn-RS" b="1" dirty="0" smtClean="0"/>
              <a:t>Izlazni sloj od 6 neurona (broj kategorija)</a:t>
            </a:r>
          </a:p>
          <a:p>
            <a:pPr lvl="2"/>
            <a:r>
              <a:rPr lang="sr-Latn-RS" b="1" dirty="0" smtClean="0"/>
              <a:t>Aktivacija je </a:t>
            </a:r>
            <a:r>
              <a:rPr lang="sr-Latn-RS" b="1" dirty="0"/>
              <a:t>'softmax'</a:t>
            </a:r>
            <a:endParaRPr lang="sr-Latn-RS" b="1" dirty="0" smtClean="0"/>
          </a:p>
        </p:txBody>
      </p:sp>
    </p:spTree>
    <p:extLst>
      <p:ext uri="{BB962C8B-B14F-4D97-AF65-F5344CB8AC3E}">
        <p14:creationId xmlns:p14="http://schemas.microsoft.com/office/powerpoint/2010/main" val="199336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Koraci implementacije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Neuronska mreža</a:t>
            </a:r>
          </a:p>
          <a:p>
            <a:pPr lvl="1"/>
            <a:r>
              <a:rPr lang="sr-Latn-RS" b="1" u="sng" dirty="0" smtClean="0"/>
              <a:t>Parametri</a:t>
            </a:r>
          </a:p>
          <a:p>
            <a:pPr lvl="2"/>
            <a:r>
              <a:rPr lang="sr-Latn-RS" dirty="0" smtClean="0"/>
              <a:t>Prilikom eksperimentisanja sa parametrima neuronske mreže kao najbolji u realnoj upotrebi pokazali su se sledeće parametri:</a:t>
            </a:r>
          </a:p>
          <a:p>
            <a:pPr lvl="3"/>
            <a:r>
              <a:rPr lang="sr-Latn-RS" dirty="0" smtClean="0"/>
              <a:t>Broj epoha: 8 ili 6</a:t>
            </a:r>
          </a:p>
          <a:p>
            <a:pPr lvl="3"/>
            <a:r>
              <a:rPr lang="sr-Latn-RS" dirty="0" smtClean="0"/>
              <a:t>Broj embedded dimenzija: 175 ili 220</a:t>
            </a:r>
          </a:p>
          <a:p>
            <a:pPr lvl="3"/>
            <a:r>
              <a:rPr lang="sr-Latn-RS" dirty="0" smtClean="0"/>
              <a:t>Dužina filtera: 3, broj filtera 250</a:t>
            </a:r>
          </a:p>
          <a:p>
            <a:pPr lvl="2"/>
            <a:r>
              <a:rPr lang="sr-Latn-RS" dirty="0" smtClean="0"/>
              <a:t>Zbog specifičnosti trening podataka podaci dobijeni evaluacijom test podacima nisu na najbolji način reprezentovali potencijalnu upotrebnu vrednost.</a:t>
            </a:r>
          </a:p>
          <a:p>
            <a:pPr lvl="2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53680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328</TotalTime>
  <Words>633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Semantička klasifikacija tvitova proizvoljnog profila na društvenoj mreži Twitter</vt:lpstr>
      <vt:lpstr>Motivacija</vt:lpstr>
      <vt:lpstr>Prototip rezultata klasifikacije tvitova</vt:lpstr>
      <vt:lpstr>Slična rešenja</vt:lpstr>
      <vt:lpstr>Koraci implementacije</vt:lpstr>
      <vt:lpstr>Koraci implementacije</vt:lpstr>
      <vt:lpstr>Koraci implementacije</vt:lpstr>
      <vt:lpstr>Koraci implementacije</vt:lpstr>
      <vt:lpstr>Koraci implementacije</vt:lpstr>
      <vt:lpstr>Koraci implementacije</vt:lpstr>
      <vt:lpstr>Koraci implementacije</vt:lpstr>
      <vt:lpstr>Primeri dobijenih rezultata</vt:lpstr>
      <vt:lpstr>Primeri dobijenih rezultata</vt:lpstr>
      <vt:lpstr>Primeri dobijenih rezultata</vt:lpstr>
      <vt:lpstr>Primeri dobijenih rezultata</vt:lpstr>
      <vt:lpstr>Budući rad </vt:lpstr>
      <vt:lpstr>KRAJ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tvitova izabranog korisnika</dc:title>
  <dc:creator>Gavrilo</dc:creator>
  <cp:lastModifiedBy>Gavrilo</cp:lastModifiedBy>
  <cp:revision>29</cp:revision>
  <dcterms:created xsi:type="dcterms:W3CDTF">2015-12-16T17:44:25Z</dcterms:created>
  <dcterms:modified xsi:type="dcterms:W3CDTF">2016-02-18T23:42:13Z</dcterms:modified>
</cp:coreProperties>
</file>