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7" r:id="rId4"/>
    <p:sldId id="273" r:id="rId5"/>
    <p:sldId id="274" r:id="rId6"/>
    <p:sldId id="275" r:id="rId7"/>
    <p:sldId id="276" r:id="rId8"/>
    <p:sldId id="271" r:id="rId9"/>
    <p:sldId id="277" r:id="rId10"/>
    <p:sldId id="258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howGuides="1">
      <p:cViewPr>
        <p:scale>
          <a:sx n="75" d="100"/>
          <a:sy n="75" d="100"/>
        </p:scale>
        <p:origin x="540" y="5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 custT="1"/>
      <dgm:spPr/>
      <dgm:t>
        <a:bodyPr/>
        <a:lstStyle/>
        <a:p>
          <a:r>
            <a:rPr lang="sr-Latn-RS" sz="2000" dirty="0" smtClean="0"/>
            <a:t>Transformacija podataka</a:t>
          </a:r>
          <a:endParaRPr lang="en-US" sz="2000" dirty="0"/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 custT="1"/>
      <dgm:spPr/>
      <dgm:t>
        <a:bodyPr/>
        <a:lstStyle/>
        <a:p>
          <a:r>
            <a:rPr lang="sr-Latn-RS" sz="2000" dirty="0" smtClean="0"/>
            <a:t>Eksplorativna analiza</a:t>
          </a:r>
          <a:endParaRPr lang="en-US" sz="2000" dirty="0"/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 custT="1"/>
      <dgm:spPr/>
      <dgm:t>
        <a:bodyPr/>
        <a:lstStyle/>
        <a:p>
          <a:r>
            <a:rPr lang="sr-Latn-RS" sz="2000" dirty="0" smtClean="0"/>
            <a:t>Vizuelizacija podataka</a:t>
          </a:r>
          <a:endParaRPr lang="en-US" sz="2000" dirty="0"/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 custT="1"/>
      <dgm:spPr/>
      <dgm:t>
        <a:bodyPr/>
        <a:lstStyle/>
        <a:p>
          <a:r>
            <a:rPr lang="sr-Latn-RS" sz="2000" dirty="0" smtClean="0"/>
            <a:t>Predikcija višestrukom regresijom</a:t>
          </a:r>
          <a:endParaRPr lang="en-US" sz="2000" dirty="0"/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40E7C69D-24A5-4132-9F85-0856304D777B}">
      <dgm:prSet phldrT="[Text]" custT="1"/>
      <dgm:spPr/>
      <dgm:t>
        <a:bodyPr/>
        <a:lstStyle/>
        <a:p>
          <a:r>
            <a:rPr lang="sr-Latn-RS" sz="2000" dirty="0" smtClean="0"/>
            <a:t>Selekcija atributa</a:t>
          </a:r>
          <a:endParaRPr lang="en-US" sz="2000" dirty="0"/>
        </a:p>
      </dgm:t>
    </dgm:pt>
    <dgm:pt modelId="{F7885E5B-7EDE-4E89-815A-A48E4F12C9B1}" type="parTrans" cxnId="{7AB6DA46-4157-4055-BBC6-2A73BA414773}">
      <dgm:prSet/>
      <dgm:spPr/>
      <dgm:t>
        <a:bodyPr/>
        <a:lstStyle/>
        <a:p>
          <a:endParaRPr lang="en-US"/>
        </a:p>
      </dgm:t>
    </dgm:pt>
    <dgm:pt modelId="{3D4D310D-D4A7-4970-9964-894A157C1556}" type="sibTrans" cxnId="{7AB6DA46-4157-4055-BBC6-2A73BA414773}">
      <dgm:prSet/>
      <dgm:spPr/>
      <dgm:t>
        <a:bodyPr/>
        <a:lstStyle/>
        <a:p>
          <a:endParaRPr lang="en-US"/>
        </a:p>
      </dgm:t>
    </dgm:pt>
    <dgm:pt modelId="{D4D7D11A-B9C5-434D-98EE-B9EC0B460FBE}">
      <dgm:prSet phldrT="[Text]" custT="1"/>
      <dgm:spPr/>
      <dgm:t>
        <a:bodyPr/>
        <a:lstStyle/>
        <a:p>
          <a:r>
            <a:rPr lang="sr-Latn-RS" sz="2000" dirty="0" smtClean="0"/>
            <a:t>Evaluacija dobijenih rezultata</a:t>
          </a:r>
          <a:endParaRPr lang="en-US" sz="2000" dirty="0"/>
        </a:p>
      </dgm:t>
    </dgm:pt>
    <dgm:pt modelId="{52F9D6E1-3BA4-48F4-BE64-A342CAEDC7AA}" type="parTrans" cxnId="{1B1CFD36-101D-428C-8566-1DB52A796E0A}">
      <dgm:prSet/>
      <dgm:spPr/>
      <dgm:t>
        <a:bodyPr/>
        <a:lstStyle/>
        <a:p>
          <a:endParaRPr lang="en-US"/>
        </a:p>
      </dgm:t>
    </dgm:pt>
    <dgm:pt modelId="{588C4611-420A-49E5-A355-43644F4C55D9}" type="sibTrans" cxnId="{1B1CFD36-101D-428C-8566-1DB52A796E0A}">
      <dgm:prSet/>
      <dgm:spPr/>
      <dgm:t>
        <a:bodyPr/>
        <a:lstStyle/>
        <a:p>
          <a:endParaRPr lang="en-US"/>
        </a:p>
      </dgm:t>
    </dgm:pt>
    <dgm:pt modelId="{A42C741F-FD07-41CA-AA8D-9394EC93852E}">
      <dgm:prSet phldrT="[Text]" custT="1"/>
      <dgm:spPr/>
      <dgm:t>
        <a:bodyPr/>
        <a:lstStyle/>
        <a:p>
          <a:r>
            <a:rPr lang="sr-Latn-RS" sz="2000" dirty="0" smtClean="0"/>
            <a:t>D</a:t>
          </a:r>
          <a:endParaRPr lang="en-US" sz="2000" dirty="0"/>
        </a:p>
      </dgm:t>
    </dgm:pt>
    <dgm:pt modelId="{3C128A98-68A9-423A-A916-9F5D15C0989A}" type="parTrans" cxnId="{542426E3-5A73-4D71-AF02-F4C071AA3611}">
      <dgm:prSet/>
      <dgm:spPr/>
      <dgm:t>
        <a:bodyPr/>
        <a:lstStyle/>
        <a:p>
          <a:endParaRPr lang="en-US"/>
        </a:p>
      </dgm:t>
    </dgm:pt>
    <dgm:pt modelId="{7010F9DF-E0C2-4774-875D-17814B298A56}" type="sibTrans" cxnId="{542426E3-5A73-4D71-AF02-F4C071AA3611}">
      <dgm:prSet/>
      <dgm:spPr/>
      <dgm:t>
        <a:bodyPr/>
        <a:lstStyle/>
        <a:p>
          <a:endParaRPr lang="en-US"/>
        </a:p>
      </dgm:t>
    </dgm:pt>
    <dgm:pt modelId="{B47AC057-1686-42C0-A41F-BFCB22D13C19}">
      <dgm:prSet phldrT="[Text]" custT="1"/>
      <dgm:spPr/>
      <dgm:t>
        <a:bodyPr/>
        <a:lstStyle/>
        <a:p>
          <a:r>
            <a:rPr lang="sr-Latn-RS" sz="2000" dirty="0" smtClean="0"/>
            <a:t>Vizuelizacija dobijenih rezultata</a:t>
          </a:r>
          <a:endParaRPr lang="en-US" sz="2000" dirty="0"/>
        </a:p>
      </dgm:t>
    </dgm:pt>
    <dgm:pt modelId="{A8EB4630-D49B-48D3-A040-317A28680F96}" type="parTrans" cxnId="{32AED9D8-A4AE-4876-B29C-B646E19A2A1E}">
      <dgm:prSet/>
      <dgm:spPr/>
      <dgm:t>
        <a:bodyPr/>
        <a:lstStyle/>
        <a:p>
          <a:endParaRPr lang="en-US"/>
        </a:p>
      </dgm:t>
    </dgm:pt>
    <dgm:pt modelId="{B11DEF71-2AC6-4A79-B227-62F4AE948FCA}" type="sibTrans" cxnId="{32AED9D8-A4AE-4876-B29C-B646E19A2A1E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9DE89-66C0-478D-8170-8F0BC920F1EB}" type="pres">
      <dgm:prSet presAssocID="{758CBA3A-9936-4C67-965C-A8DD3074879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267EA-EF01-411B-8D37-95F44BBB68D3}" type="pres">
      <dgm:prSet presAssocID="{15031D9C-993C-4715-A26F-56D8831933EB}" presName="descendantText" presStyleLbl="alignAcc1" presStyleIdx="1" presStyleCnt="4" custScaleY="1161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F0610-07B4-40C7-AD99-F2285099C2E4}" type="pres">
      <dgm:prSet presAssocID="{2936D842-720E-4365-AD39-F6EAEC44163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48218-9D58-4F74-89B3-9A32DDB0C682}" type="pres">
      <dgm:prSet presAssocID="{96C19FF6-672B-4588-9D93-2A932D4ACF8D}" presName="sp" presStyleCnt="0"/>
      <dgm:spPr/>
    </dgm:pt>
    <dgm:pt modelId="{48615590-B818-472C-87FA-272B1AA79F09}" type="pres">
      <dgm:prSet presAssocID="{A42C741F-FD07-41CA-AA8D-9394EC93852E}" presName="composite" presStyleCnt="0"/>
      <dgm:spPr/>
    </dgm:pt>
    <dgm:pt modelId="{C90A6803-A8CE-4018-895B-46256AC35E60}" type="pres">
      <dgm:prSet presAssocID="{A42C741F-FD07-41CA-AA8D-9394EC93852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A74F2-8B3B-4B32-916B-AF3AC9D0D57B}" type="pres">
      <dgm:prSet presAssocID="{A42C741F-FD07-41CA-AA8D-9394EC93852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92A251B6-6BAC-4B04-86B7-922000FF1AF8}" type="presOf" srcId="{B47AC057-1686-42C0-A41F-BFCB22D13C19}" destId="{2B6A74F2-8B3B-4B32-916B-AF3AC9D0D57B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B12AA9B0-97EC-46BE-BF27-CA0C468081B9}" type="presOf" srcId="{40E7C69D-24A5-4132-9F85-0856304D777B}" destId="{C96267EA-EF01-411B-8D37-95F44BBB68D3}" srcOrd="0" destOrd="2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7AB6DA46-4157-4055-BBC6-2A73BA414773}" srcId="{15031D9C-993C-4715-A26F-56D8831933EB}" destId="{40E7C69D-24A5-4132-9F85-0856304D777B}" srcOrd="2" destOrd="0" parTransId="{F7885E5B-7EDE-4E89-815A-A48E4F12C9B1}" sibTransId="{3D4D310D-D4A7-4970-9964-894A157C1556}"/>
    <dgm:cxn modelId="{32AED9D8-A4AE-4876-B29C-B646E19A2A1E}" srcId="{A42C741F-FD07-41CA-AA8D-9394EC93852E}" destId="{B47AC057-1686-42C0-A41F-BFCB22D13C19}" srcOrd="0" destOrd="0" parTransId="{A8EB4630-D49B-48D3-A040-317A28680F96}" sibTransId="{B11DEF71-2AC6-4A79-B227-62F4AE948FCA}"/>
    <dgm:cxn modelId="{542426E3-5A73-4D71-AF02-F4C071AA3611}" srcId="{3183185A-2A53-4D8C-8F32-C845F2F70CBF}" destId="{A42C741F-FD07-41CA-AA8D-9394EC93852E}" srcOrd="3" destOrd="0" parTransId="{3C128A98-68A9-423A-A916-9F5D15C0989A}" sibTransId="{7010F9DF-E0C2-4774-875D-17814B298A56}"/>
    <dgm:cxn modelId="{1B1CFD36-101D-428C-8566-1DB52A796E0A}" srcId="{2936D842-720E-4365-AD39-F6EAEC441633}" destId="{D4D7D11A-B9C5-434D-98EE-B9EC0B460FBE}" srcOrd="1" destOrd="0" parTransId="{52F9D6E1-3BA4-48F4-BE64-A342CAEDC7AA}" sibTransId="{588C4611-420A-49E5-A355-43644F4C55D9}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05CE4438-A4B6-41B8-AF7A-6D1323BF23F3}" type="presOf" srcId="{D4D7D11A-B9C5-434D-98EE-B9EC0B460FBE}" destId="{68EF0610-07B4-40C7-AD99-F2285099C2E4}" srcOrd="0" destOrd="1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521109D-FA89-44A0-87E1-028AC054EBEF}" type="presOf" srcId="{A42C741F-FD07-41CA-AA8D-9394EC93852E}" destId="{C90A6803-A8CE-4018-895B-46256AC35E60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  <dgm:cxn modelId="{50D296B3-B59D-4704-9A0B-F49B39ED387F}" type="presParOf" srcId="{E80E23AD-ECAE-46D2-92A5-71CA9074EED7}" destId="{3EF48218-9D58-4F74-89B3-9A32DDB0C682}" srcOrd="5" destOrd="0" presId="urn:microsoft.com/office/officeart/2005/8/layout/chevron2"/>
    <dgm:cxn modelId="{1711699B-C2E9-47A8-B17F-F968B153B614}" type="presParOf" srcId="{E80E23AD-ECAE-46D2-92A5-71CA9074EED7}" destId="{48615590-B818-472C-87FA-272B1AA79F09}" srcOrd="6" destOrd="0" presId="urn:microsoft.com/office/officeart/2005/8/layout/chevron2"/>
    <dgm:cxn modelId="{47E7933A-17A4-47A5-9543-1C74BE8E2316}" type="presParOf" srcId="{48615590-B818-472C-87FA-272B1AA79F09}" destId="{C90A6803-A8CE-4018-895B-46256AC35E60}" srcOrd="0" destOrd="0" presId="urn:microsoft.com/office/officeart/2005/8/layout/chevron2"/>
    <dgm:cxn modelId="{F28F3FA8-6EFF-4A85-AF90-031C5A00E7B8}" type="presParOf" srcId="{48615590-B818-472C-87FA-272B1AA79F09}" destId="{2B6A74F2-8B3B-4B32-916B-AF3AC9D0D5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87401" y="195916"/>
          <a:ext cx="1249344" cy="874540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</a:t>
          </a:r>
          <a:endParaRPr lang="en-US" sz="2400" kern="1200" dirty="0"/>
        </a:p>
      </dsp:txBody>
      <dsp:txXfrm rot="-5400000">
        <a:off x="1" y="445784"/>
        <a:ext cx="874540" cy="374804"/>
      </dsp:txXfrm>
    </dsp:sp>
    <dsp:sp modelId="{0E09DE89-66C0-478D-8170-8F0BC920F1EB}">
      <dsp:nvSpPr>
        <dsp:cNvPr id="0" name=""/>
        <dsp:cNvSpPr/>
      </dsp:nvSpPr>
      <dsp:spPr>
        <a:xfrm rot="5400000">
          <a:off x="2788264" y="-1905208"/>
          <a:ext cx="812073" cy="46395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2000" kern="1200" dirty="0" smtClean="0"/>
            <a:t>Transformacija podataka</a:t>
          </a:r>
          <a:endParaRPr lang="en-US" sz="2000" kern="1200" dirty="0"/>
        </a:p>
      </dsp:txBody>
      <dsp:txXfrm rot="-5400000">
        <a:off x="874541" y="48157"/>
        <a:ext cx="4599878" cy="732789"/>
      </dsp:txXfrm>
    </dsp:sp>
    <dsp:sp modelId="{29EA1718-F619-46D8-B505-CF1DDA71B8BF}">
      <dsp:nvSpPr>
        <dsp:cNvPr id="0" name=""/>
        <dsp:cNvSpPr/>
      </dsp:nvSpPr>
      <dsp:spPr>
        <a:xfrm rot="5400000">
          <a:off x="-187401" y="1367014"/>
          <a:ext cx="1249344" cy="874540"/>
        </a:xfrm>
        <a:prstGeom prst="chevron">
          <a:avLst/>
        </a:prstGeom>
        <a:solidFill>
          <a:schemeClr val="accent1">
            <a:shade val="80000"/>
            <a:hueOff val="-163748"/>
            <a:satOff val="-18001"/>
            <a:lumOff val="12096"/>
            <a:alphaOff val="0"/>
          </a:schemeClr>
        </a:solidFill>
        <a:ln w="15875" cap="rnd" cmpd="sng" algn="ctr">
          <a:solidFill>
            <a:schemeClr val="accent1">
              <a:shade val="80000"/>
              <a:hueOff val="-163748"/>
              <a:satOff val="-18001"/>
              <a:lumOff val="120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</a:t>
          </a:r>
          <a:endParaRPr lang="en-US" sz="2400" kern="1200" dirty="0"/>
        </a:p>
      </dsp:txBody>
      <dsp:txXfrm rot="-5400000">
        <a:off x="1" y="1616882"/>
        <a:ext cx="874540" cy="374804"/>
      </dsp:txXfrm>
    </dsp:sp>
    <dsp:sp modelId="{C96267EA-EF01-411B-8D37-95F44BBB68D3}">
      <dsp:nvSpPr>
        <dsp:cNvPr id="0" name=""/>
        <dsp:cNvSpPr/>
      </dsp:nvSpPr>
      <dsp:spPr>
        <a:xfrm rot="5400000">
          <a:off x="2722530" y="-734110"/>
          <a:ext cx="943540" cy="46395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-163748"/>
              <a:satOff val="-18001"/>
              <a:lumOff val="120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2000" kern="1200" dirty="0" smtClean="0"/>
            <a:t>Eksplorativna analiza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2000" kern="1200" dirty="0" smtClean="0"/>
            <a:t>Vizuelizacija podataka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2000" kern="1200" dirty="0" smtClean="0"/>
            <a:t>Selekcija atributa</a:t>
          </a:r>
          <a:endParaRPr lang="en-US" sz="2000" kern="1200" dirty="0"/>
        </a:p>
      </dsp:txBody>
      <dsp:txXfrm rot="-5400000">
        <a:off x="874540" y="1159940"/>
        <a:ext cx="4593460" cy="851420"/>
      </dsp:txXfrm>
    </dsp:sp>
    <dsp:sp modelId="{E7C44091-B50A-4CB0-98F0-E70A01DD36F4}">
      <dsp:nvSpPr>
        <dsp:cNvPr id="0" name=""/>
        <dsp:cNvSpPr/>
      </dsp:nvSpPr>
      <dsp:spPr>
        <a:xfrm rot="5400000">
          <a:off x="-187401" y="2472378"/>
          <a:ext cx="1249344" cy="874540"/>
        </a:xfrm>
        <a:prstGeom prst="chevron">
          <a:avLst/>
        </a:prstGeom>
        <a:solidFill>
          <a:schemeClr val="accent1">
            <a:shade val="80000"/>
            <a:hueOff val="-327497"/>
            <a:satOff val="-36003"/>
            <a:lumOff val="24191"/>
            <a:alphaOff val="0"/>
          </a:schemeClr>
        </a:solidFill>
        <a:ln w="15875" cap="rnd" cmpd="sng" algn="ctr">
          <a:solidFill>
            <a:schemeClr val="accent1">
              <a:shade val="80000"/>
              <a:hueOff val="-327497"/>
              <a:satOff val="-36003"/>
              <a:lumOff val="24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</a:t>
          </a:r>
          <a:endParaRPr lang="en-US" sz="2400" kern="1200" dirty="0"/>
        </a:p>
      </dsp:txBody>
      <dsp:txXfrm rot="-5400000">
        <a:off x="1" y="2722246"/>
        <a:ext cx="874540" cy="374804"/>
      </dsp:txXfrm>
    </dsp:sp>
    <dsp:sp modelId="{68EF0610-07B4-40C7-AD99-F2285099C2E4}">
      <dsp:nvSpPr>
        <dsp:cNvPr id="0" name=""/>
        <dsp:cNvSpPr/>
      </dsp:nvSpPr>
      <dsp:spPr>
        <a:xfrm rot="5400000">
          <a:off x="2788264" y="371253"/>
          <a:ext cx="812073" cy="46395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-327497"/>
              <a:satOff val="-36003"/>
              <a:lumOff val="24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2000" kern="1200" dirty="0" smtClean="0"/>
            <a:t>Predikcija višestrukom regresijom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2000" kern="1200" dirty="0" smtClean="0"/>
            <a:t>Evaluacija dobijenih rezultata</a:t>
          </a:r>
          <a:endParaRPr lang="en-US" sz="2000" kern="1200" dirty="0"/>
        </a:p>
      </dsp:txBody>
      <dsp:txXfrm rot="-5400000">
        <a:off x="874541" y="2324618"/>
        <a:ext cx="4599878" cy="732789"/>
      </dsp:txXfrm>
    </dsp:sp>
    <dsp:sp modelId="{C90A6803-A8CE-4018-895B-46256AC35E60}">
      <dsp:nvSpPr>
        <dsp:cNvPr id="0" name=""/>
        <dsp:cNvSpPr/>
      </dsp:nvSpPr>
      <dsp:spPr>
        <a:xfrm rot="5400000">
          <a:off x="-187401" y="3577742"/>
          <a:ext cx="1249344" cy="874540"/>
        </a:xfrm>
        <a:prstGeom prst="chevron">
          <a:avLst/>
        </a:prstGeom>
        <a:solidFill>
          <a:schemeClr val="accent1">
            <a:shade val="80000"/>
            <a:hueOff val="-491245"/>
            <a:satOff val="-54004"/>
            <a:lumOff val="36287"/>
            <a:alphaOff val="0"/>
          </a:schemeClr>
        </a:solidFill>
        <a:ln w="15875" cap="rnd" cmpd="sng" algn="ctr">
          <a:solidFill>
            <a:schemeClr val="accent1">
              <a:shade val="80000"/>
              <a:hueOff val="-491245"/>
              <a:satOff val="-54004"/>
              <a:lumOff val="36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2000" kern="1200" dirty="0" smtClean="0"/>
            <a:t>D</a:t>
          </a:r>
          <a:endParaRPr lang="en-US" sz="2000" kern="1200" dirty="0"/>
        </a:p>
      </dsp:txBody>
      <dsp:txXfrm rot="-5400000">
        <a:off x="1" y="3827610"/>
        <a:ext cx="874540" cy="374804"/>
      </dsp:txXfrm>
    </dsp:sp>
    <dsp:sp modelId="{2B6A74F2-8B3B-4B32-916B-AF3AC9D0D57B}">
      <dsp:nvSpPr>
        <dsp:cNvPr id="0" name=""/>
        <dsp:cNvSpPr/>
      </dsp:nvSpPr>
      <dsp:spPr>
        <a:xfrm rot="5400000">
          <a:off x="2788264" y="1476617"/>
          <a:ext cx="812073" cy="46395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-491245"/>
              <a:satOff val="-54004"/>
              <a:lumOff val="36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2000" kern="1200" dirty="0" smtClean="0"/>
            <a:t>Vizuelizacija dobijenih rezultata</a:t>
          </a:r>
          <a:endParaRPr lang="en-US" sz="2000" kern="1200" dirty="0"/>
        </a:p>
      </dsp:txBody>
      <dsp:txXfrm rot="-5400000">
        <a:off x="874541" y="3429982"/>
        <a:ext cx="4599878" cy="732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smtClean="0"/>
              <a:t>Sistemi za istraživanje i analizu podataka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 smtClean="0"/>
              <a:t>Sistemi za istraživanje i analizu podataka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Sistemi za istraživanje i analizu podataka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Sistemi za istraživanje i analizu podataka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6BAB-3B44-4AFE-9C07-5CC38BF914B8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79C3-2271-4AB4-B0D2-8FD18BB54E3F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51D-582F-4DA4-8BF1-1E81058E5471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93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59B-C5FF-490D-9BDF-8CC81C252DDC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A8E5-5B04-4CC9-B309-34020D2177BF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05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A8DF-A77A-4204-B2A6-3F9B8659B7FD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5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4FDA-9170-468C-9A47-98470AA7A8CA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509B-A14C-4590-BA4C-B5A0C8D7B22C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C81-132A-4ABE-8E0F-569E16068DCA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C71-8D8A-4906-849F-82C7F8449A98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9C3-CF52-43A0-BD82-E19DDAD5D6E5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FDA-159E-4D15-9318-37973F814E45}" type="datetime1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1AC-2789-4BA1-9A5B-44CBA71EEB51}" type="datetime1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3D1-E04B-4DCC-AE27-17659D7544EB}" type="datetime1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D8B5-96DB-4020-9645-6AD77A3FA0FB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0BEC-40CA-4D96-A81A-501B3A496483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7E09-D468-45A3-AECE-730C0FB7C710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143000"/>
            <a:ext cx="8329031" cy="2680127"/>
          </a:xfrm>
        </p:spPr>
        <p:txBody>
          <a:bodyPr/>
          <a:lstStyle/>
          <a:p>
            <a:r>
              <a:rPr lang="en-US" dirty="0" err="1" smtClean="0"/>
              <a:t>Predikcija</a:t>
            </a:r>
            <a:r>
              <a:rPr lang="en-US" dirty="0" smtClean="0"/>
              <a:t> </a:t>
            </a:r>
            <a:r>
              <a:rPr lang="en-US" dirty="0" err="1" smtClean="0"/>
              <a:t>ishoda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rizika</a:t>
            </a:r>
            <a:r>
              <a:rPr lang="en-US" dirty="0" smtClean="0"/>
              <a:t> t</a:t>
            </a:r>
            <a:r>
              <a:rPr lang="sr-Latn-RS" dirty="0" smtClean="0"/>
              <a:t>rudnoća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Jelena Ilić R1 2/2016</a:t>
            </a:r>
            <a:br>
              <a:rPr lang="sr-Latn-RS" sz="2400" dirty="0" smtClean="0"/>
            </a:br>
            <a:r>
              <a:rPr lang="sr-Latn-RS" sz="2400" dirty="0" smtClean="0"/>
              <a:t>Gavrilo Drljača E2 58/2016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Sadržaj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88538" y="1892300"/>
            <a:ext cx="8913078" cy="3898900"/>
          </a:xfrm>
        </p:spPr>
        <p:txBody>
          <a:bodyPr>
            <a:noAutofit/>
          </a:bodyPr>
          <a:lstStyle/>
          <a:p>
            <a:r>
              <a:rPr lang="sr-Latn-RS" sz="2800" dirty="0" smtClean="0"/>
              <a:t>Definicija projekta</a:t>
            </a:r>
            <a:endParaRPr lang="en-US" sz="2800" dirty="0" smtClean="0"/>
          </a:p>
          <a:p>
            <a:r>
              <a:rPr lang="sr-Latn-RS" sz="2800" dirty="0" smtClean="0"/>
              <a:t>Motivacija</a:t>
            </a:r>
            <a:endParaRPr lang="en-US" sz="2800" dirty="0" smtClean="0"/>
          </a:p>
          <a:p>
            <a:r>
              <a:rPr lang="sr-Latn-RS" sz="2800" dirty="0" smtClean="0"/>
              <a:t>Pregled vladajućih stavova i mišljenja</a:t>
            </a:r>
          </a:p>
          <a:p>
            <a:r>
              <a:rPr lang="sr-Latn-RS" sz="2800" dirty="0" smtClean="0"/>
              <a:t>Skup podataka</a:t>
            </a:r>
          </a:p>
          <a:p>
            <a:r>
              <a:rPr lang="sr-Latn-RS" sz="2800" dirty="0" smtClean="0"/>
              <a:t>Metodologija </a:t>
            </a:r>
          </a:p>
          <a:p>
            <a:r>
              <a:rPr lang="sr-Latn-RS" sz="2800" dirty="0" smtClean="0"/>
              <a:t>Softver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Definicija projekta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9449474" cy="3777622"/>
          </a:xfrm>
        </p:spPr>
        <p:txBody>
          <a:bodyPr/>
          <a:lstStyle/>
          <a:p>
            <a:r>
              <a:rPr lang="sr-Latn-RS" sz="2800" dirty="0"/>
              <a:t>A</a:t>
            </a:r>
            <a:r>
              <a:rPr lang="sr-Latn-RS" sz="2800" dirty="0" smtClean="0"/>
              <a:t>naliza </a:t>
            </a:r>
            <a:r>
              <a:rPr lang="sr-Latn-RS" sz="2800" dirty="0"/>
              <a:t>i istraživanje podataka koje je prikupio Centar za kontrolu i prevenciju bolesti Sjedinjenih Američkih </a:t>
            </a:r>
            <a:r>
              <a:rPr lang="sr-Latn-RS" sz="2800" dirty="0" smtClean="0"/>
              <a:t>Država</a:t>
            </a:r>
          </a:p>
          <a:p>
            <a:r>
              <a:rPr lang="sr-Latn-RS" sz="2800" dirty="0" smtClean="0"/>
              <a:t>Fokus na prikupljenim podacima o toku trudnoća i ženskim ispitanicima</a:t>
            </a:r>
          </a:p>
          <a:p>
            <a:r>
              <a:rPr lang="sr-Latn-RS" sz="2800" dirty="0" smtClean="0"/>
              <a:t>Predikcija rizika i ishoda trudnoće na osnovu prikupljenih podataka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Motivacija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9449474" cy="3777622"/>
          </a:xfrm>
        </p:spPr>
        <p:txBody>
          <a:bodyPr/>
          <a:lstStyle/>
          <a:p>
            <a:r>
              <a:rPr lang="sr-Latn-RS" sz="2800" dirty="0" smtClean="0"/>
              <a:t>Unapređenje zdravstvene nege</a:t>
            </a:r>
          </a:p>
          <a:p>
            <a:r>
              <a:rPr lang="sr-Latn-RS" sz="2800" dirty="0" smtClean="0"/>
              <a:t>Bolji programi edukacije i prevencije</a:t>
            </a:r>
          </a:p>
          <a:p>
            <a:r>
              <a:rPr lang="sr-Latn-RS" sz="2800" dirty="0" smtClean="0"/>
              <a:t>Smanjenje troškova zdravstvene nege</a:t>
            </a:r>
          </a:p>
          <a:p>
            <a:r>
              <a:rPr lang="sr-Latn-RS" sz="2800" dirty="0" smtClean="0"/>
              <a:t>Unapređenje zdravstvenog osiguranja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z="4800" dirty="0" smtClean="0"/>
              <a:t>Pregled vladajućih stavova i mišljenja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9449474" cy="3777622"/>
          </a:xfrm>
        </p:spPr>
        <p:txBody>
          <a:bodyPr/>
          <a:lstStyle/>
          <a:p>
            <a:r>
              <a:rPr lang="sr-Latn-RS" sz="2800" dirty="0" smtClean="0"/>
              <a:t>Postoji korelacija između sociodemografskog statusa trudnice i ishoda trudnoće</a:t>
            </a:r>
          </a:p>
          <a:p>
            <a:r>
              <a:rPr lang="sr-Latn-RS" sz="2800" dirty="0" smtClean="0"/>
              <a:t>Ne postoji korelacija između ishoda i neželjenih trudnoća</a:t>
            </a:r>
          </a:p>
          <a:p>
            <a:r>
              <a:rPr lang="sr-Latn-RS" sz="2800" dirty="0" smtClean="0"/>
              <a:t>Korišćene su tehnike eksplorativne analize i višestruke regresije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Skup podataka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9449474" cy="3777622"/>
          </a:xfrm>
        </p:spPr>
        <p:txBody>
          <a:bodyPr>
            <a:normAutofit lnSpcReduction="10000"/>
          </a:bodyPr>
          <a:lstStyle/>
          <a:p>
            <a:r>
              <a:rPr lang="sr-Latn-RS" sz="2800" dirty="0" smtClean="0"/>
              <a:t>Fokus na podacima o toku trudnoće i ženskim ispitanicima</a:t>
            </a:r>
          </a:p>
          <a:p>
            <a:r>
              <a:rPr lang="sr-Latn-RS" sz="2800" dirty="0" smtClean="0"/>
              <a:t>Reprezentativni uzorci svih socijalnih grupa</a:t>
            </a:r>
          </a:p>
          <a:p>
            <a:r>
              <a:rPr lang="sr-Latn-RS" sz="2800" dirty="0" smtClean="0"/>
              <a:t>Podaci prikupljeni u okviru nacionalnog istraživanja porodičnog rasta SAD-a u periodu od januara 2002 do marta 2003. godine.</a:t>
            </a:r>
          </a:p>
          <a:p>
            <a:r>
              <a:rPr lang="sr-Latn-RS" sz="2800" dirty="0" smtClean="0"/>
              <a:t>Podaci </a:t>
            </a:r>
            <a:r>
              <a:rPr lang="sr-Latn-RS" sz="2800" dirty="0"/>
              <a:t>o 13594 </a:t>
            </a:r>
            <a:r>
              <a:rPr lang="sr-Latn-RS" sz="2800" dirty="0" smtClean="0"/>
              <a:t>ispitanika (preko </a:t>
            </a:r>
            <a:r>
              <a:rPr lang="sr-Latn-RS" sz="2601" dirty="0" smtClean="0"/>
              <a:t>2000 atributa )</a:t>
            </a:r>
          </a:p>
          <a:p>
            <a:pPr marL="342797" lvl="1" indent="-342797"/>
            <a:r>
              <a:rPr lang="sr-Latn-RS" sz="2800" dirty="0" smtClean="0"/>
              <a:t>Podaci o 7644 trudnoće (</a:t>
            </a:r>
            <a:r>
              <a:rPr lang="sr-Latn-RS" sz="2601" dirty="0"/>
              <a:t>preko 200 </a:t>
            </a:r>
            <a:r>
              <a:rPr lang="sr-Latn-RS" sz="2601" dirty="0" smtClean="0"/>
              <a:t>atrubuta)</a:t>
            </a:r>
            <a:endParaRPr lang="sr-Latn-RS" sz="42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Metodologija</a:t>
            </a:r>
            <a:endParaRPr lang="en-US" dirty="0"/>
          </a:p>
        </p:txBody>
      </p:sp>
      <p:graphicFrame>
        <p:nvGraphicFramePr>
          <p:cNvPr id="6" name="Content Placeholder 5" descr="Vertical Chevron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8710455"/>
              </p:ext>
            </p:extLst>
          </p:nvPr>
        </p:nvGraphicFramePr>
        <p:xfrm>
          <a:off x="1370012" y="1676400"/>
          <a:ext cx="5514061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191768" y="1676400"/>
            <a:ext cx="4999951" cy="4227444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Cilj projekta je kreirati regresioni model za predikciju ishoda i rizika trudnoće</a:t>
            </a:r>
          </a:p>
          <a:p>
            <a:r>
              <a:rPr lang="sr-Latn-RS" sz="2400" i="1" dirty="0" smtClean="0"/>
              <a:t>Lasso</a:t>
            </a:r>
            <a:r>
              <a:rPr lang="sr-Latn-RS" sz="2400" dirty="0" smtClean="0"/>
              <a:t> regresija za selekciju atributa</a:t>
            </a:r>
            <a:endParaRPr lang="sr-Latn-RS" sz="2400" dirty="0"/>
          </a:p>
          <a:p>
            <a:r>
              <a:rPr lang="sr-Latn-RS" sz="2400" i="1" dirty="0" smtClean="0"/>
              <a:t>Ridge</a:t>
            </a:r>
            <a:r>
              <a:rPr lang="sr-Latn-RS" sz="2400" dirty="0" smtClean="0"/>
              <a:t> i „obična“ regresija</a:t>
            </a:r>
          </a:p>
          <a:p>
            <a:r>
              <a:rPr lang="sr-Latn-RS" sz="2400" dirty="0" smtClean="0"/>
              <a:t>Evaluacija putem analize </a:t>
            </a:r>
            <a:r>
              <a:rPr lang="sr-Latn-RS" sz="2400" dirty="0"/>
              <a:t>koeficijenta determinacije (R</a:t>
            </a:r>
            <a:r>
              <a:rPr lang="sr-Latn-RS" sz="2400" baseline="30000" dirty="0"/>
              <a:t>2</a:t>
            </a:r>
            <a:r>
              <a:rPr lang="sr-Latn-RS" sz="2400" dirty="0"/>
              <a:t>) i standardne greške procene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Softver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9449474" cy="3777622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Programski jezik Python</a:t>
            </a:r>
          </a:p>
          <a:p>
            <a:r>
              <a:rPr lang="sr-Latn-RS" sz="2800" dirty="0" smtClean="0"/>
              <a:t>Biblioteke Pandas, Numpy, SciPy, StatsModels, Matplotlib i druge po potrebi.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3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2209800"/>
            <a:ext cx="8913077" cy="1468800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248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Euphemia</vt:lpstr>
      <vt:lpstr>Wingdings 3</vt:lpstr>
      <vt:lpstr>Wisp</vt:lpstr>
      <vt:lpstr>Predikcija ishoda i rizika trudnoća</vt:lpstr>
      <vt:lpstr>Sadržaj</vt:lpstr>
      <vt:lpstr>Definicija projekta</vt:lpstr>
      <vt:lpstr>Motivacija</vt:lpstr>
      <vt:lpstr>Pregled vladajućih stavova i mišljenja</vt:lpstr>
      <vt:lpstr>Skup podataka</vt:lpstr>
      <vt:lpstr>Metodologija</vt:lpstr>
      <vt:lpstr>Softver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2016-12-12T22:06:54Z</dcterms:created>
  <dcterms:modified xsi:type="dcterms:W3CDTF">2016-12-12T23:00:52Z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