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7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16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65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7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35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9A160-E77F-46F7-A1C3-F140AACA9856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B418-2CDD-419A-9600-32DDCD4C4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14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array-partition/description/" TargetMode="External"/><Relationship Id="rId2" Type="http://schemas.openxmlformats.org/officeDocument/2006/relationships/hyperlink" Target="https://leetcode.com/problems/majority-element/descrip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merge-sorted-array/descriptio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645061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с парами итераторов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9495" y="6488668"/>
            <a:ext cx="587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IT-LETI 2024. </a:t>
            </a: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Стандартная библиотека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28558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::fill, </a:t>
            </a:r>
            <a:r>
              <a:rPr lang="en-US" dirty="0" err="1" smtClean="0"/>
              <a:t>std</a:t>
            </a:r>
            <a:r>
              <a:rPr lang="en-US" dirty="0" smtClean="0"/>
              <a:t>::iota, </a:t>
            </a:r>
            <a:r>
              <a:rPr lang="en-US" dirty="0" err="1" smtClean="0"/>
              <a:t>std</a:t>
            </a:r>
            <a:r>
              <a:rPr lang="en-US" dirty="0" smtClean="0"/>
              <a:t>::generate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79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::fill(a, b, v) –</a:t>
            </a:r>
            <a:r>
              <a:rPr lang="ru-RU" dirty="0" smtClean="0"/>
              <a:t> заполняет все элементы копиями данного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513920"/>
            <a:ext cx="79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::iota</a:t>
            </a:r>
            <a:r>
              <a:rPr lang="ru-RU" dirty="0" smtClean="0"/>
              <a:t>(</a:t>
            </a:r>
            <a:r>
              <a:rPr lang="en-US" dirty="0" smtClean="0"/>
              <a:t>a, b, v) –</a:t>
            </a:r>
            <a:r>
              <a:rPr lang="ru-RU" dirty="0" smtClean="0"/>
              <a:t> на каждом шаге инкрементирует полученный элемент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198" y="1883252"/>
            <a:ext cx="792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::generate(a, b, p) –</a:t>
            </a:r>
            <a:r>
              <a:rPr lang="ru-RU" dirty="0" smtClean="0"/>
              <a:t> заполняет диапазон последовательными вызовами </a:t>
            </a:r>
            <a:r>
              <a:rPr lang="ru-RU" b="1" dirty="0" smtClean="0"/>
              <a:t>функции-предиката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760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1409"/>
            <a:ext cx="10515600" cy="779463"/>
          </a:xfrm>
        </p:spPr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pic>
        <p:nvPicPr>
          <p:cNvPr id="1026" name="Picture 2" descr="https://s3.ap-south-1.amazonaws.com/s3.studytonight.com/tutorials/uploads/pictures/1628759319-1076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0872"/>
            <a:ext cx="8837179" cy="48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::sort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1445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::sort(</a:t>
            </a:r>
            <a:r>
              <a:rPr lang="en-US" dirty="0" err="1" smtClean="0"/>
              <a:t>a,b,</a:t>
            </a:r>
            <a:r>
              <a:rPr lang="en-US" dirty="0" err="1"/>
              <a:t>p</a:t>
            </a:r>
            <a:r>
              <a:rPr lang="en-US" dirty="0" smtClean="0"/>
              <a:t>) </a:t>
            </a:r>
            <a:r>
              <a:rPr lang="ru-RU" dirty="0" smtClean="0"/>
              <a:t>сортирует элементы в соответствии с </a:t>
            </a:r>
            <a:r>
              <a:rPr lang="ru-RU" b="1" dirty="0" smtClean="0"/>
              <a:t>функцией-предикатом</a:t>
            </a:r>
            <a:r>
              <a:rPr lang="ru-RU" dirty="0" smtClean="0"/>
              <a:t>, которая в данном случае является </a:t>
            </a:r>
            <a:r>
              <a:rPr lang="ru-RU" b="1" dirty="0" smtClean="0"/>
              <a:t>компаратором. </a:t>
            </a:r>
            <a:r>
              <a:rPr lang="ru-RU" dirty="0" smtClean="0"/>
              <a:t>По умолчанию используется </a:t>
            </a:r>
            <a:r>
              <a:rPr lang="en-US" dirty="0" smtClean="0"/>
              <a:t>operator&lt;.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7627" y="192405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::sort(</a:t>
            </a:r>
            <a:r>
              <a:rPr lang="en-US" dirty="0" err="1" smtClean="0"/>
              <a:t>a,b,</a:t>
            </a:r>
            <a:r>
              <a:rPr lang="en-US" dirty="0" err="1"/>
              <a:t>p</a:t>
            </a:r>
            <a:r>
              <a:rPr lang="en-US" dirty="0" smtClean="0"/>
              <a:t>) </a:t>
            </a:r>
            <a:r>
              <a:rPr lang="ru-RU" dirty="0" smtClean="0"/>
              <a:t>использует </a:t>
            </a:r>
            <a:r>
              <a:rPr lang="en-US" dirty="0" err="1" smtClean="0"/>
              <a:t>std</a:t>
            </a:r>
            <a:r>
              <a:rPr lang="en-US" dirty="0" smtClean="0"/>
              <a:t>::partition(a, b, p)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::swap(a, b).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42651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::partition(a, b, p) </a:t>
            </a:r>
            <a:r>
              <a:rPr lang="ru-RU" dirty="0" smtClean="0"/>
              <a:t>ставит в начало диапазона элементы, соответствующие функции-предикату, в конец - несоответствующие.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20597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::swap(a, b) </a:t>
            </a:r>
            <a:r>
              <a:rPr lang="ru-RU" dirty="0" smtClean="0"/>
              <a:t>меняет два элемента местами.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72376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сортировки по убывани</a:t>
            </a:r>
            <a:r>
              <a:rPr lang="ru-RU" dirty="0"/>
              <a:t>ю</a:t>
            </a:r>
            <a:r>
              <a:rPr lang="ru-RU" dirty="0" smtClean="0"/>
              <a:t> используем </a:t>
            </a:r>
            <a:r>
              <a:rPr lang="en-US" dirty="0" err="1" smtClean="0"/>
              <a:t>std</a:t>
            </a:r>
            <a:r>
              <a:rPr lang="en-US" dirty="0" smtClean="0"/>
              <a:t>::greater</a:t>
            </a:r>
            <a:endParaRPr lang="ru-R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7627" y="424155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сортировки по своим условиям пишем свою структуру </a:t>
            </a:r>
            <a:r>
              <a:rPr lang="en-US" dirty="0" smtClean="0"/>
              <a:t>greater</a:t>
            </a:r>
            <a:r>
              <a:rPr lang="ru-RU" dirty="0" smtClean="0"/>
              <a:t> или </a:t>
            </a:r>
            <a:r>
              <a:rPr lang="en-US" dirty="0" smtClean="0"/>
              <a:t>lambda-</a:t>
            </a:r>
            <a:r>
              <a:rPr lang="ru-RU" dirty="0" err="1" smtClean="0"/>
              <a:t>фунцию</a:t>
            </a:r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10075695" y="630824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сортировки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198" y="1211154"/>
            <a:ext cx="897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курсе </a:t>
            </a:r>
            <a:r>
              <a:rPr lang="en-US" dirty="0" smtClean="0"/>
              <a:t>“</a:t>
            </a:r>
            <a:r>
              <a:rPr lang="ru-RU" dirty="0" smtClean="0"/>
              <a:t>Алгоритмы и структуры данных</a:t>
            </a:r>
            <a:r>
              <a:rPr lang="en-US" dirty="0" smtClean="0"/>
              <a:t>” </a:t>
            </a:r>
            <a:r>
              <a:rPr lang="ru-RU" dirty="0" smtClean="0"/>
              <a:t>вы познакомитесь с пирамидальной сортировкой и сортировкой слиянием. Алгоритмы для них предусмотрены в </a:t>
            </a:r>
            <a:r>
              <a:rPr lang="en-US" dirty="0" smtClean="0"/>
              <a:t>STL.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924051"/>
            <a:ext cx="8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Пирамидальная сортировка </a:t>
            </a:r>
            <a:r>
              <a:rPr lang="ru-RU" dirty="0" smtClean="0"/>
              <a:t>использует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make_heap</a:t>
            </a:r>
            <a:r>
              <a:rPr lang="en-US" dirty="0" smtClean="0"/>
              <a:t>(a, b),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push_heap</a:t>
            </a:r>
            <a:r>
              <a:rPr lang="en-US" dirty="0" smtClean="0"/>
              <a:t>(a, b),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pop_heap</a:t>
            </a:r>
            <a:r>
              <a:rPr lang="en-US" dirty="0" smtClean="0"/>
              <a:t>(a, b),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sort_heap</a:t>
            </a:r>
            <a:r>
              <a:rPr lang="en-US" dirty="0" smtClean="0"/>
              <a:t>(a, b).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198" y="2703514"/>
            <a:ext cx="840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Сортировка слиянием </a:t>
            </a:r>
            <a:r>
              <a:rPr lang="ru-RU" dirty="0" smtClean="0"/>
              <a:t>может реализовываться с использованием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emplace_merge</a:t>
            </a:r>
            <a:r>
              <a:rPr lang="en-US" dirty="0" smtClean="0"/>
              <a:t>(a, mid, b) </a:t>
            </a:r>
            <a:r>
              <a:rPr lang="ru-RU" dirty="0" smtClean="0"/>
              <a:t>или </a:t>
            </a:r>
            <a:r>
              <a:rPr lang="en-US" dirty="0" err="1" smtClean="0"/>
              <a:t>std</a:t>
            </a:r>
            <a:r>
              <a:rPr lang="en-US" dirty="0" smtClean="0"/>
              <a:t>::merge(a, b, c, d, o)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24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и вставка в сортированный массив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99516"/>
              </p:ext>
            </p:extLst>
          </p:nvPr>
        </p:nvGraphicFramePr>
        <p:xfrm>
          <a:off x="838200" y="193054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85811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82567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3743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3957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63830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318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88844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731336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8496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789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7271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86070"/>
              </p:ext>
            </p:extLst>
          </p:nvPr>
        </p:nvGraphicFramePr>
        <p:xfrm>
          <a:off x="2463800" y="2592684"/>
          <a:ext cx="243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483743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3957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6383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727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9673" y="1390570"/>
            <a:ext cx="25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Будем искать элемент 4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93595"/>
              </p:ext>
            </p:extLst>
          </p:nvPr>
        </p:nvGraphicFramePr>
        <p:xfrm>
          <a:off x="3276600" y="3254819"/>
          <a:ext cx="16256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93957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6383034"/>
                    </a:ext>
                  </a:extLst>
                </a:gridCol>
              </a:tblGrid>
              <a:tr h="317311">
                <a:tc>
                  <a:txBody>
                    <a:bodyPr/>
                    <a:lstStyle/>
                    <a:p>
                      <a:r>
                        <a:rPr lang="ru-RU" dirty="0" smtClean="0"/>
                        <a:t>4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7271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28816"/>
              </p:ext>
            </p:extLst>
          </p:nvPr>
        </p:nvGraphicFramePr>
        <p:xfrm>
          <a:off x="3276600" y="3911874"/>
          <a:ext cx="812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9395718"/>
                    </a:ext>
                  </a:extLst>
                </a:gridCol>
              </a:tblGrid>
              <a:tr h="317311">
                <a:tc>
                  <a:txBody>
                    <a:bodyPr/>
                    <a:lstStyle/>
                    <a:p>
                      <a:r>
                        <a:rPr lang="ru-RU" dirty="0" smtClean="0"/>
                        <a:t>4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7271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4568929"/>
            <a:ext cx="93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lower_bound</a:t>
            </a:r>
            <a:r>
              <a:rPr lang="en-US" dirty="0" smtClean="0"/>
              <a:t>(a, b, v) </a:t>
            </a:r>
            <a:r>
              <a:rPr lang="ru-RU" dirty="0" smtClean="0"/>
              <a:t>находит </a:t>
            </a:r>
            <a:r>
              <a:rPr lang="ru-RU" b="1" dirty="0" smtClean="0"/>
              <a:t>первое</a:t>
            </a:r>
            <a:r>
              <a:rPr lang="ru-RU" dirty="0" smtClean="0"/>
              <a:t> вхождение элемента, который </a:t>
            </a:r>
            <a:r>
              <a:rPr lang="ru-RU" b="1" dirty="0" smtClean="0"/>
              <a:t>не меньше </a:t>
            </a:r>
            <a:r>
              <a:rPr lang="ru-RU" dirty="0" smtClean="0"/>
              <a:t>заданного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8199" y="5375251"/>
            <a:ext cx="601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результат удобно использовать для </a:t>
            </a:r>
            <a:r>
              <a:rPr lang="en-US" dirty="0" err="1" smtClean="0"/>
              <a:t>std</a:t>
            </a:r>
            <a:r>
              <a:rPr lang="en-US" dirty="0" smtClean="0"/>
              <a:t>::vector::insert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101260" y="6289772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ower-bound.cpp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972090"/>
            <a:ext cx="919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upper_bound</a:t>
            </a:r>
            <a:r>
              <a:rPr lang="en-US" dirty="0"/>
              <a:t>(a, b, v</a:t>
            </a:r>
            <a:r>
              <a:rPr lang="en-US" dirty="0" smtClean="0"/>
              <a:t>) </a:t>
            </a:r>
            <a:r>
              <a:rPr lang="ru-RU" dirty="0" smtClean="0"/>
              <a:t>находит </a:t>
            </a:r>
            <a:r>
              <a:rPr lang="ru-RU" b="1" dirty="0" smtClean="0"/>
              <a:t>первое</a:t>
            </a:r>
            <a:r>
              <a:rPr lang="ru-RU" dirty="0" smtClean="0"/>
              <a:t> вхождение элемента, который </a:t>
            </a:r>
            <a:r>
              <a:rPr lang="ru-RU" b="1" dirty="0" smtClean="0"/>
              <a:t>больше </a:t>
            </a:r>
            <a:r>
              <a:rPr lang="ru-RU" dirty="0" smtClean="0"/>
              <a:t>заданного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1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сортированного массива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44588"/>
            <a:ext cx="643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::remove(a, b, v) </a:t>
            </a:r>
            <a:r>
              <a:rPr lang="ru-RU" dirty="0" smtClean="0"/>
              <a:t>– удаляет все элементы диапазона равные </a:t>
            </a:r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1554719"/>
            <a:ext cx="951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remove_if</a:t>
            </a:r>
            <a:r>
              <a:rPr lang="en-US" dirty="0" smtClean="0"/>
              <a:t>(a, b, p) </a:t>
            </a:r>
            <a:r>
              <a:rPr lang="ru-RU" dirty="0" smtClean="0"/>
              <a:t>– удаляет все элементы диапазона соответствующие функции-предикату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90552" y="62990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1964850"/>
            <a:ext cx="8805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Поправка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Н</a:t>
            </a:r>
            <a:r>
              <a:rPr lang="ru-RU" dirty="0" smtClean="0"/>
              <a:t>е удаляет, а перемещает в конец контейнера. Взаимодействовать со структурой контейнера, т.е. удалять, и добавлять элементы, может только сам контейнер. Стандартные алгоритмы в этом могут лишь помочь.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144588"/>
            <a:ext cx="2365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169. Majority Element</a:t>
            </a:r>
            <a:endParaRPr lang="en-US" dirty="0"/>
          </a:p>
          <a:p>
            <a:r>
              <a:rPr lang="en-US" dirty="0">
                <a:hlinkClick r:id="rId3"/>
              </a:rPr>
              <a:t>561. Array </a:t>
            </a:r>
            <a:r>
              <a:rPr lang="en-US" dirty="0" smtClean="0">
                <a:hlinkClick r:id="rId3"/>
              </a:rPr>
              <a:t>Partition</a:t>
            </a:r>
            <a:endParaRPr lang="ru-RU" dirty="0" smtClean="0"/>
          </a:p>
          <a:p>
            <a:r>
              <a:rPr lang="ru-RU" dirty="0">
                <a:hlinkClick r:id="rId4"/>
              </a:rPr>
              <a:t>88. </a:t>
            </a:r>
            <a:r>
              <a:rPr lang="ru-RU" dirty="0" err="1">
                <a:hlinkClick r:id="rId4"/>
              </a:rPr>
              <a:t>Merge</a:t>
            </a:r>
            <a:r>
              <a:rPr lang="ru-RU" dirty="0">
                <a:hlinkClick r:id="rId4"/>
              </a:rPr>
              <a:t> </a:t>
            </a:r>
            <a:r>
              <a:rPr lang="ru-RU" dirty="0" err="1">
                <a:hlinkClick r:id="rId4"/>
              </a:rPr>
              <a:t>Sorted</a:t>
            </a:r>
            <a:r>
              <a:rPr lang="ru-RU" dirty="0">
                <a:hlinkClick r:id="rId4"/>
              </a:rPr>
              <a:t> </a:t>
            </a:r>
            <a:r>
              <a:rPr lang="ru-RU" dirty="0" err="1" smtClean="0">
                <a:hlinkClick r:id="rId4"/>
              </a:rPr>
              <a:t>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2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5109" y="3099088"/>
            <a:ext cx="2542309" cy="779463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Полуоткрытые диапазоны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246909"/>
            <a:ext cx="600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Каждый раз, говоря </a:t>
            </a:r>
            <a:r>
              <a:rPr lang="en-US" dirty="0" smtClean="0"/>
              <a:t>“</a:t>
            </a:r>
            <a:r>
              <a:rPr lang="ru-RU" dirty="0" smtClean="0"/>
              <a:t>между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b”, </a:t>
            </a:r>
            <a:r>
              <a:rPr lang="ru-RU" dirty="0" smtClean="0"/>
              <a:t>мы имеем ввиду диапазон, включающий </a:t>
            </a:r>
            <a:r>
              <a:rPr lang="en-US" dirty="0" smtClean="0"/>
              <a:t>a</a:t>
            </a:r>
            <a:r>
              <a:rPr lang="ru-RU" dirty="0" smtClean="0"/>
              <a:t>, но не включающий </a:t>
            </a:r>
            <a:r>
              <a:rPr lang="en-US" dirty="0" smtClean="0"/>
              <a:t>b, </a:t>
            </a:r>
            <a:r>
              <a:rPr lang="ru-RU" dirty="0" smtClean="0"/>
              <a:t>т.е. </a:t>
            </a:r>
            <a:r>
              <a:rPr lang="en-US" dirty="0" smtClean="0"/>
              <a:t>[a, b)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995561"/>
            <a:ext cx="600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1995561"/>
            <a:ext cx="600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Таким образом удобно обозначать диапазоны с нулевой длиной, т.е. </a:t>
            </a:r>
            <a:r>
              <a:rPr lang="en-US" dirty="0" smtClean="0"/>
              <a:t>[</a:t>
            </a:r>
            <a:r>
              <a:rPr lang="en-US" dirty="0" err="1" smtClean="0"/>
              <a:t>a,a</a:t>
            </a:r>
            <a:r>
              <a:rPr lang="en-US" dirty="0" smtClean="0"/>
              <a:t>) </a:t>
            </a:r>
            <a:r>
              <a:rPr lang="ru-RU" dirty="0" smtClean="0"/>
              <a:t>не содержит элементов данных.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5" y="3713708"/>
            <a:ext cx="600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пустых контейнерах итераторы </a:t>
            </a:r>
            <a:r>
              <a:rPr lang="en-US" dirty="0" smtClean="0"/>
              <a:t>begin </a:t>
            </a:r>
            <a:r>
              <a:rPr lang="ru-RU" dirty="0" smtClean="0"/>
              <a:t>и </a:t>
            </a:r>
            <a:r>
              <a:rPr lang="en-US" dirty="0" smtClean="0"/>
              <a:t>end </a:t>
            </a:r>
            <a:r>
              <a:rPr lang="ru-RU" dirty="0" smtClean="0"/>
              <a:t>равны.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196" y="2716135"/>
            <a:ext cx="600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делает удобным использование итератора </a:t>
            </a:r>
            <a:r>
              <a:rPr lang="en-US" dirty="0" smtClean="0"/>
              <a:t>end, </a:t>
            </a:r>
            <a:r>
              <a:rPr lang="ru-RU" dirty="0" smtClean="0"/>
              <a:t>указывающего на абстрактный </a:t>
            </a:r>
            <a:r>
              <a:rPr lang="en-US" dirty="0"/>
              <a:t>“</a:t>
            </a:r>
            <a:r>
              <a:rPr lang="ru-RU" dirty="0" err="1"/>
              <a:t>послепоследний</a:t>
            </a:r>
            <a:r>
              <a:rPr lang="en-US" dirty="0"/>
              <a:t>” </a:t>
            </a:r>
            <a:r>
              <a:rPr lang="ru-RU" dirty="0" smtClean="0"/>
              <a:t>элемент, который никогда не будет включаться в диапазон.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53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Немножко про </a:t>
            </a:r>
            <a:r>
              <a:rPr lang="en-US" dirty="0" smtClean="0"/>
              <a:t>lambda-</a:t>
            </a: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90552" y="628996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144588"/>
            <a:ext cx="755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Лямбда-функции в C++ - </a:t>
            </a:r>
            <a:r>
              <a:rPr lang="ru-RU" dirty="0" smtClean="0"/>
              <a:t>функции</a:t>
            </a:r>
            <a:r>
              <a:rPr lang="ru-RU" dirty="0"/>
              <a:t>, которые могут быть определены прямо внутри другой функции или в выражении. Они предоставляют удобный способ создания небольших функций на месте, без необходимости явного определения отдельной функции.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344917"/>
            <a:ext cx="115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2714249"/>
            <a:ext cx="6096000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61AFEF"/>
                </a:solidFill>
                <a:latin typeface="Consolas" panose="020B0609020204030204" pitchFamily="49" charset="0"/>
              </a:rPr>
              <a:t>capture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] (</a:t>
            </a:r>
            <a:r>
              <a:rPr lang="en-US" dirty="0" smtClean="0">
                <a:solidFill>
                  <a:srgbClr val="61AFEF"/>
                </a:solidFill>
                <a:latin typeface="Consolas" panose="020B0609020204030204" pitchFamily="49" charset="0"/>
              </a:rPr>
              <a:t>parameters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-&gt;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676F7D"/>
                </a:solidFill>
                <a:latin typeface="Consolas" panose="020B0609020204030204" pitchFamily="49" charset="0"/>
              </a:rPr>
              <a:t>  </a:t>
            </a:r>
            <a:r>
              <a:rPr lang="en-US" dirty="0" smtClean="0">
                <a:solidFill>
                  <a:srgbClr val="676F7D"/>
                </a:solidFill>
                <a:latin typeface="Consolas" panose="020B0609020204030204" pitchFamily="49" charset="0"/>
              </a:rPr>
              <a:t>  // </a:t>
            </a:r>
            <a:r>
              <a:rPr lang="ru-RU" dirty="0" smtClean="0">
                <a:solidFill>
                  <a:srgbClr val="676F7D"/>
                </a:solidFill>
                <a:latin typeface="Consolas" panose="020B0609020204030204" pitchFamily="49" charset="0"/>
              </a:rPr>
              <a:t>тело функции</a:t>
            </a:r>
            <a:endParaRPr lang="ru-RU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1181" y="3637579"/>
            <a:ext cx="756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capture</a:t>
            </a:r>
            <a:r>
              <a:rPr lang="en-US" dirty="0" smtClean="0"/>
              <a:t>: </a:t>
            </a:r>
            <a:r>
              <a:rPr lang="ru-RU" dirty="0" smtClean="0"/>
              <a:t>Определяет</a:t>
            </a:r>
            <a:r>
              <a:rPr lang="ru-RU" dirty="0"/>
              <a:t>, какие переменные из окружающей области видимости будут доступны внутри лямбда-функции. </a:t>
            </a:r>
            <a:r>
              <a:rPr lang="ru-RU" dirty="0" smtClean="0"/>
              <a:t>Может содержать переменные </a:t>
            </a:r>
            <a:r>
              <a:rPr lang="ru-RU" dirty="0"/>
              <a:t>по </a:t>
            </a:r>
            <a:r>
              <a:rPr lang="ru-RU" dirty="0" smtClean="0"/>
              <a:t>значению ([</a:t>
            </a:r>
            <a:r>
              <a:rPr lang="ru-RU" dirty="0" err="1" smtClean="0"/>
              <a:t>var</a:t>
            </a:r>
            <a:r>
              <a:rPr lang="ru-RU" dirty="0" smtClean="0"/>
              <a:t>]), по ссылке ([&amp;</a:t>
            </a:r>
            <a:r>
              <a:rPr lang="ru-RU" dirty="0" err="1" smtClean="0"/>
              <a:t>var</a:t>
            </a:r>
            <a:r>
              <a:rPr lang="ru-RU" dirty="0" smtClean="0"/>
              <a:t>]) или </a:t>
            </a:r>
            <a:r>
              <a:rPr lang="ru-RU" dirty="0"/>
              <a:t>захватывать все переменные по значению или по ссылке ([=] или [&amp;] соответственно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1181" y="4825271"/>
            <a:ext cx="756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parameters</a:t>
            </a:r>
            <a:r>
              <a:rPr lang="en-US" dirty="0"/>
              <a:t>: </a:t>
            </a:r>
            <a:r>
              <a:rPr lang="ru-RU" dirty="0"/>
              <a:t>Список параметров, который функция принимает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1182" y="5194603"/>
            <a:ext cx="7566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return</a:t>
            </a:r>
            <a:r>
              <a:rPr lang="en-US" dirty="0"/>
              <a:t> type: </a:t>
            </a:r>
            <a:r>
              <a:rPr lang="ru-RU" dirty="0"/>
              <a:t>Тип данных, который функция возвращает. Эта часть является необязательной, и компилятор может самостоятельно вывести тип возвращаемого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3182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4188"/>
            <a:ext cx="3451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c – </a:t>
            </a:r>
            <a:r>
              <a:rPr lang="ru-RU" dirty="0" smtClean="0"/>
              <a:t>итератор начала диапазона</a:t>
            </a:r>
          </a:p>
          <a:p>
            <a:r>
              <a:rPr lang="en-US" dirty="0" smtClean="0"/>
              <a:t>b, d – </a:t>
            </a:r>
            <a:r>
              <a:rPr lang="ru-RU" dirty="0" smtClean="0"/>
              <a:t>итератор конца диапазона</a:t>
            </a:r>
          </a:p>
          <a:p>
            <a:r>
              <a:rPr lang="en-US" dirty="0" smtClean="0"/>
              <a:t>v – </a:t>
            </a:r>
            <a:r>
              <a:rPr lang="ru-RU" dirty="0" smtClean="0"/>
              <a:t>значение </a:t>
            </a:r>
          </a:p>
          <a:p>
            <a:r>
              <a:rPr lang="en-US" dirty="0" smtClean="0"/>
              <a:t>p – </a:t>
            </a:r>
            <a:r>
              <a:rPr lang="ru-RU" dirty="0" smtClean="0"/>
              <a:t>функция предикат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64722"/>
            <a:ext cx="559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 рассматриваемые функции являются шаблонными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1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::distance, </a:t>
            </a:r>
            <a:r>
              <a:rPr lang="en-US" dirty="0" err="1" smtClean="0"/>
              <a:t>std</a:t>
            </a:r>
            <a:r>
              <a:rPr lang="en-US" dirty="0" smtClean="0"/>
              <a:t>::count,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count_if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1339334"/>
            <a:ext cx="89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::distance(a, b) –</a:t>
            </a:r>
            <a:r>
              <a:rPr lang="ru-RU" dirty="0" smtClean="0"/>
              <a:t> функция для подсчета расстояния между двумя итераторами.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08666"/>
            <a:ext cx="89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::count(a, b, v) – </a:t>
            </a:r>
            <a:r>
              <a:rPr lang="ru-RU" dirty="0" smtClean="0"/>
              <a:t>возвращает количество элементов, равных данному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38200" y="2078535"/>
            <a:ext cx="967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count_if</a:t>
            </a:r>
            <a:r>
              <a:rPr lang="en-US" dirty="0" smtClean="0"/>
              <a:t>(a, b, p) – </a:t>
            </a:r>
            <a:r>
              <a:rPr lang="ru-RU" dirty="0" smtClean="0"/>
              <a:t>возвращает количество элементов, удовлетворяющим условию </a:t>
            </a:r>
            <a:r>
              <a:rPr lang="ru-RU" b="1" dirty="0" smtClean="0"/>
              <a:t>предиката</a:t>
            </a:r>
            <a:r>
              <a:rPr lang="en-US" b="1" dirty="0" smtClean="0"/>
              <a:t>.</a:t>
            </a:r>
            <a:endParaRPr lang="ru-RU" b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8687686" y="628072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istance-count.cpp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::find,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find_if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56146"/>
            <a:ext cx="5728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Работают точно так же, как </a:t>
            </a:r>
            <a:r>
              <a:rPr lang="en-US" dirty="0" err="1" smtClean="0"/>
              <a:t>std</a:t>
            </a:r>
            <a:r>
              <a:rPr lang="en-US" dirty="0" smtClean="0"/>
              <a:t>::count(a, b, v)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/>
              <a:t>count_if</a:t>
            </a:r>
            <a:r>
              <a:rPr lang="en-US" dirty="0"/>
              <a:t>(a, b, </a:t>
            </a:r>
            <a:r>
              <a:rPr lang="en-US" dirty="0" smtClean="0"/>
              <a:t>p) </a:t>
            </a:r>
            <a:r>
              <a:rPr lang="ru-RU" dirty="0" smtClean="0"/>
              <a:t>, но ищут первое вхождение и возвращают итератор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66268" y="631767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all_of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any_of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none_of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30037"/>
            <a:ext cx="639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Работают как и </a:t>
            </a:r>
            <a:r>
              <a:rPr lang="en-US" dirty="0" err="1" smtClean="0"/>
              <a:t>find_if</a:t>
            </a:r>
            <a:r>
              <a:rPr lang="en-US" dirty="0" smtClean="0"/>
              <a:t>(a, b, p),</a:t>
            </a:r>
            <a:r>
              <a:rPr lang="ru-RU" dirty="0" smtClean="0"/>
              <a:t> но возвращают</a:t>
            </a:r>
            <a:r>
              <a:rPr lang="ru-RU" dirty="0"/>
              <a:t> </a:t>
            </a:r>
            <a:r>
              <a:rPr lang="ru-RU" dirty="0" smtClean="0"/>
              <a:t>булевы значения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00152"/>
            <a:ext cx="78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all_of</a:t>
            </a:r>
            <a:r>
              <a:rPr lang="en-US" dirty="0"/>
              <a:t>(a, b, p),</a:t>
            </a:r>
            <a:r>
              <a:rPr lang="ru-RU" dirty="0"/>
              <a:t> </a:t>
            </a:r>
            <a:r>
              <a:rPr lang="en-US" dirty="0" smtClean="0"/>
              <a:t> – </a:t>
            </a:r>
            <a:r>
              <a:rPr lang="ru-RU" dirty="0" smtClean="0"/>
              <a:t>все элементы диапазона соответствуют функции-предикату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2346483"/>
            <a:ext cx="78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any_of</a:t>
            </a:r>
            <a:r>
              <a:rPr lang="en-US" dirty="0"/>
              <a:t>(a, b, p),</a:t>
            </a:r>
            <a:r>
              <a:rPr lang="ru-RU" dirty="0"/>
              <a:t> </a:t>
            </a:r>
            <a:r>
              <a:rPr lang="en-US" dirty="0" smtClean="0"/>
              <a:t> – </a:t>
            </a:r>
            <a:r>
              <a:rPr lang="ru-RU" dirty="0" smtClean="0"/>
              <a:t>один из элементов диапазона соответствует функции-предикату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2992814"/>
            <a:ext cx="78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none_of</a:t>
            </a:r>
            <a:r>
              <a:rPr lang="en-US" dirty="0"/>
              <a:t>(a, b, p),</a:t>
            </a:r>
            <a:r>
              <a:rPr lang="ru-RU" dirty="0"/>
              <a:t> </a:t>
            </a:r>
            <a:r>
              <a:rPr lang="en-US" dirty="0" smtClean="0"/>
              <a:t> – </a:t>
            </a:r>
            <a:r>
              <a:rPr lang="ru-RU" dirty="0" smtClean="0"/>
              <a:t>ни один из элементов диапазона не соответствует функции-предикату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9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::equal, </a:t>
            </a:r>
            <a:r>
              <a:rPr lang="en-US" dirty="0" err="1" smtClean="0"/>
              <a:t>std</a:t>
            </a:r>
            <a:r>
              <a:rPr lang="en-US" dirty="0" smtClean="0"/>
              <a:t>::mismatch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792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Алгоритмы для сравнения диапазонов</a:t>
            </a:r>
            <a:r>
              <a:rPr lang="en-US" dirty="0" smtClean="0"/>
              <a:t>: </a:t>
            </a:r>
            <a:r>
              <a:rPr lang="en-US" dirty="0" err="1" smtClean="0"/>
              <a:t>std</a:t>
            </a:r>
            <a:r>
              <a:rPr lang="en-US" dirty="0" smtClean="0"/>
              <a:t>::equal(a, b, c, d)</a:t>
            </a:r>
            <a:r>
              <a:rPr lang="ru-RU" dirty="0" smtClean="0"/>
              <a:t> возвращает булево значение, </a:t>
            </a:r>
            <a:r>
              <a:rPr lang="en-US" dirty="0" err="1" smtClean="0"/>
              <a:t>std</a:t>
            </a:r>
            <a:r>
              <a:rPr lang="en-US" dirty="0" smtClean="0"/>
              <a:t>::mismatch</a:t>
            </a:r>
            <a:r>
              <a:rPr lang="en-US" dirty="0"/>
              <a:t>(a, b, c, d)</a:t>
            </a:r>
            <a:r>
              <a:rPr lang="ru-RU" dirty="0"/>
              <a:t> </a:t>
            </a:r>
            <a:r>
              <a:rPr lang="en-US" dirty="0" smtClean="0"/>
              <a:t> –</a:t>
            </a:r>
            <a:r>
              <a:rPr lang="ru-RU" dirty="0"/>
              <a:t> </a:t>
            </a:r>
            <a:r>
              <a:rPr lang="ru-RU" dirty="0" smtClean="0"/>
              <a:t>пару элементов, вызвавших несовпадение.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687686" y="6308245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equal-mismatch.cpp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67918"/>
            <a:ext cx="817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умолчанию проверяют равенство, но могут принимать и </a:t>
            </a:r>
            <a:r>
              <a:rPr lang="ru-RU" b="1" dirty="0" smtClean="0"/>
              <a:t>функцию-предикат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0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::copy, </a:t>
            </a:r>
            <a:r>
              <a:rPr lang="en-US" dirty="0" err="1" smtClean="0"/>
              <a:t>std</a:t>
            </a:r>
            <a:r>
              <a:rPr lang="en-US" dirty="0" smtClean="0"/>
              <a:t>::transform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79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::copy(a, b, c) –</a:t>
            </a:r>
            <a:r>
              <a:rPr lang="ru-RU" dirty="0" smtClean="0"/>
              <a:t> копирует один диапазон в другой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54719"/>
            <a:ext cx="792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::transform</a:t>
            </a:r>
            <a:r>
              <a:rPr lang="en-US" dirty="0"/>
              <a:t>(a, b, </a:t>
            </a:r>
            <a:r>
              <a:rPr lang="en-US" dirty="0" smtClean="0"/>
              <a:t>c, p) –</a:t>
            </a:r>
            <a:r>
              <a:rPr lang="ru-RU" dirty="0" smtClean="0"/>
              <a:t> копирует один диапазон в другой</a:t>
            </a:r>
            <a:r>
              <a:rPr lang="en-US" dirty="0" smtClean="0"/>
              <a:t>, </a:t>
            </a:r>
            <a:r>
              <a:rPr lang="ru-RU" dirty="0" smtClean="0"/>
              <a:t>вызывая для всех членов функцию-предикат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65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3256</TotalTime>
  <Words>914</Words>
  <Application>Microsoft Office PowerPoint</Application>
  <PresentationFormat>Широкоэкранный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powerpointbase.com-1090</vt:lpstr>
      <vt:lpstr>Алгоритмы с парами итераторов</vt:lpstr>
      <vt:lpstr>Полуоткрытые диапазоны</vt:lpstr>
      <vt:lpstr>Немножко про lambda-функции</vt:lpstr>
      <vt:lpstr>Условные обозначения</vt:lpstr>
      <vt:lpstr>std::distance, std::count, std::count_if</vt:lpstr>
      <vt:lpstr>std::find, std::find_if</vt:lpstr>
      <vt:lpstr>std::all_of, std::any_of, std::none_of</vt:lpstr>
      <vt:lpstr>std::equal, std::mismatch</vt:lpstr>
      <vt:lpstr>std::copy, std::transform</vt:lpstr>
      <vt:lpstr>std::fill, std::iota, std::generate</vt:lpstr>
      <vt:lpstr>Быстрая сортировка</vt:lpstr>
      <vt:lpstr>std::sort</vt:lpstr>
      <vt:lpstr>Другие сортировки</vt:lpstr>
      <vt:lpstr>Поиск и вставка в сортированный массив</vt:lpstr>
      <vt:lpstr>Удаление из сортированного массива</vt:lpstr>
      <vt:lpstr>Домашнее задание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с парами итераторов</dc:title>
  <dc:creator>Гаврилов Матвей</dc:creator>
  <cp:lastModifiedBy>Гаврилов Матвей</cp:lastModifiedBy>
  <cp:revision>43</cp:revision>
  <dcterms:created xsi:type="dcterms:W3CDTF">2024-03-24T19:30:25Z</dcterms:created>
  <dcterms:modified xsi:type="dcterms:W3CDTF">2024-04-02T14:46:10Z</dcterms:modified>
</cp:coreProperties>
</file>