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D6CF-F74F-47F8-80B8-1E5AB6F9052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7798-411D-4E3D-ABEB-6B76E5126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04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59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0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32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6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69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1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0763-F293-4946-B40F-6B1D40853D6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CB5D-92AE-45FF-AF47-B7AA8506B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implement-stack-using-queues/" TargetMode="External"/><Relationship Id="rId2" Type="http://schemas.openxmlformats.org/officeDocument/2006/relationships/hyperlink" Target="https://leetcode.com/problems/valid-parenthe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two-su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Контейнеры Часть 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19495" y="6488668"/>
            <a:ext cx="587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IT-LETI 2024. </a:t>
            </a: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Стандартная библиотека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30163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</a:t>
            </a:r>
            <a:r>
              <a:rPr lang="ru-RU" dirty="0"/>
              <a:t>к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3574473" y="1905272"/>
            <a:ext cx="4454977" cy="2355275"/>
            <a:chOff x="3131128" y="2847381"/>
            <a:chExt cx="4454977" cy="2355275"/>
          </a:xfrm>
        </p:grpSpPr>
        <p:sp>
          <p:nvSpPr>
            <p:cNvPr id="5" name="Овал 4"/>
            <p:cNvSpPr/>
            <p:nvPr/>
          </p:nvSpPr>
          <p:spPr>
            <a:xfrm>
              <a:off x="5033819" y="2847381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327237" y="3478034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795819" y="3478033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3131128" y="4599243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599710" y="4599242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514110" y="4599241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6982692" y="4599240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4682" y="29642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78100" y="3595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66680" y="3597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81991" y="47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0573" y="47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64973" y="47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33555" y="47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19" name="Прямая со стрелкой 18"/>
            <p:cNvCxnSpPr>
              <a:stCxn id="5" idx="3"/>
              <a:endCxn id="6" idx="7"/>
            </p:cNvCxnSpPr>
            <p:nvPr/>
          </p:nvCxnSpPr>
          <p:spPr>
            <a:xfrm flipH="1">
              <a:off x="4842282" y="3362426"/>
              <a:ext cx="279905" cy="203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6" idx="3"/>
              <a:endCxn id="8" idx="7"/>
            </p:cNvCxnSpPr>
            <p:nvPr/>
          </p:nvCxnSpPr>
          <p:spPr>
            <a:xfrm flipH="1">
              <a:off x="3646173" y="3993079"/>
              <a:ext cx="769432" cy="694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6" idx="4"/>
              <a:endCxn id="9" idx="0"/>
            </p:cNvCxnSpPr>
            <p:nvPr/>
          </p:nvCxnSpPr>
          <p:spPr>
            <a:xfrm>
              <a:off x="4628944" y="4081447"/>
              <a:ext cx="272473" cy="517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5" idx="5"/>
              <a:endCxn id="7" idx="1"/>
            </p:cNvCxnSpPr>
            <p:nvPr/>
          </p:nvCxnSpPr>
          <p:spPr>
            <a:xfrm>
              <a:off x="5548864" y="3362426"/>
              <a:ext cx="335323" cy="20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7" idx="4"/>
              <a:endCxn id="10" idx="0"/>
            </p:cNvCxnSpPr>
            <p:nvPr/>
          </p:nvCxnSpPr>
          <p:spPr>
            <a:xfrm flipH="1">
              <a:off x="5815817" y="4081446"/>
              <a:ext cx="281709" cy="517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7" idx="5"/>
              <a:endCxn id="11" idx="1"/>
            </p:cNvCxnSpPr>
            <p:nvPr/>
          </p:nvCxnSpPr>
          <p:spPr>
            <a:xfrm>
              <a:off x="6310864" y="3993078"/>
              <a:ext cx="760196" cy="694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838200" y="1144588"/>
            <a:ext cx="252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Будем искать элемент 4</a:t>
            </a:r>
            <a:endParaRPr lang="ru-RU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5180686" y="2288479"/>
            <a:ext cx="279905" cy="203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242399" y="3145577"/>
            <a:ext cx="272473" cy="517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1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1103746" y="1513920"/>
            <a:ext cx="603413" cy="603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1707159" y="2117333"/>
            <a:ext cx="603413" cy="603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2310572" y="2716446"/>
            <a:ext cx="603413" cy="603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2913985" y="3319859"/>
            <a:ext cx="603413" cy="603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3517398" y="3923272"/>
            <a:ext cx="603413" cy="6034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33" name="Прямая со стрелкой 32"/>
          <p:cNvCxnSpPr>
            <a:stCxn id="25" idx="5"/>
            <a:endCxn id="26" idx="1"/>
          </p:cNvCxnSpPr>
          <p:nvPr/>
        </p:nvCxnSpPr>
        <p:spPr>
          <a:xfrm>
            <a:off x="1618791" y="2028965"/>
            <a:ext cx="176736" cy="17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5"/>
            <a:endCxn id="27" idx="1"/>
          </p:cNvCxnSpPr>
          <p:nvPr/>
        </p:nvCxnSpPr>
        <p:spPr>
          <a:xfrm>
            <a:off x="2222204" y="2632378"/>
            <a:ext cx="176736" cy="17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7" idx="5"/>
            <a:endCxn id="28" idx="1"/>
          </p:cNvCxnSpPr>
          <p:nvPr/>
        </p:nvCxnSpPr>
        <p:spPr>
          <a:xfrm>
            <a:off x="2825617" y="3231491"/>
            <a:ext cx="176736" cy="17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8" idx="5"/>
            <a:endCxn id="30" idx="1"/>
          </p:cNvCxnSpPr>
          <p:nvPr/>
        </p:nvCxnSpPr>
        <p:spPr>
          <a:xfrm>
            <a:off x="3429030" y="3834904"/>
            <a:ext cx="176736" cy="17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8200" y="1056220"/>
            <a:ext cx="391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Вот это тоже двоичное дерево поиска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437909" y="1382634"/>
            <a:ext cx="503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таком случае двоичное дерево поиска не отличается от простого односвязного списка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5437909" y="1986047"/>
            <a:ext cx="503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Проблема решается введением </a:t>
            </a:r>
            <a:r>
              <a:rPr lang="ru-RU" b="1" dirty="0" smtClean="0"/>
              <a:t>сбалансированных двоичных деревьев поиска</a:t>
            </a:r>
            <a:endParaRPr lang="ru-RU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437909" y="2620148"/>
            <a:ext cx="503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AVL </a:t>
            </a:r>
            <a:r>
              <a:rPr lang="ru-RU" b="1" dirty="0" smtClean="0"/>
              <a:t>и Красно-черное дерево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235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51" grpId="0"/>
      <p:bldP spid="52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::set&lt;T&gt;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::map&lt;K, V&gt;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144588"/>
            <a:ext cx="863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::set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::map </a:t>
            </a:r>
            <a:r>
              <a:rPr lang="ru-RU" dirty="0" smtClean="0"/>
              <a:t>являются реализациями </a:t>
            </a:r>
            <a:r>
              <a:rPr lang="ru-RU" b="1" dirty="0" smtClean="0"/>
              <a:t>красно-черного двоичного дерева поиска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13920"/>
            <a:ext cx="718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Поэтому их использование требует от типов перегруженного </a:t>
            </a:r>
            <a:r>
              <a:rPr lang="en-US" b="1" dirty="0" smtClean="0"/>
              <a:t>operator&lt;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83252"/>
            <a:ext cx="550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::set </a:t>
            </a:r>
            <a:r>
              <a:rPr lang="ru-RU" dirty="0" smtClean="0"/>
              <a:t>является </a:t>
            </a:r>
            <a:r>
              <a:rPr lang="ru-RU" b="1" dirty="0" smtClean="0"/>
              <a:t>множеством уникальных элементов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2252584"/>
            <a:ext cx="104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map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b="1" dirty="0" smtClean="0"/>
              <a:t>ассоциативным массивом – </a:t>
            </a:r>
            <a:r>
              <a:rPr lang="ru-RU" dirty="0" smtClean="0"/>
              <a:t>т.е. структурой данных, хранящих пары ключ-значение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21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err="1" smtClean="0"/>
              <a:t>std</a:t>
            </a:r>
            <a:r>
              <a:rPr lang="en-US" dirty="0" smtClean="0"/>
              <a:t>::set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::map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90054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begin</a:t>
            </a:r>
            <a:r>
              <a:rPr lang="ru-RU" dirty="0" smtClean="0"/>
              <a:t>()</a:t>
            </a:r>
            <a:r>
              <a:rPr lang="en-US" dirty="0" smtClean="0"/>
              <a:t>, end(), </a:t>
            </a:r>
            <a:r>
              <a:rPr lang="en-US" dirty="0" err="1" smtClean="0"/>
              <a:t>cbegin</a:t>
            </a:r>
            <a:r>
              <a:rPr lang="en-US" dirty="0" smtClean="0"/>
              <a:t>(), </a:t>
            </a:r>
            <a:r>
              <a:rPr lang="en-US" dirty="0" err="1" smtClean="0"/>
              <a:t>cend</a:t>
            </a:r>
            <a:r>
              <a:rPr lang="en-US" dirty="0" smtClean="0"/>
              <a:t>()</a:t>
            </a:r>
            <a:r>
              <a:rPr lang="ru-RU" dirty="0" smtClean="0"/>
              <a:t> – прямые итераторы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rbegin</a:t>
            </a:r>
            <a:r>
              <a:rPr lang="ru-RU" dirty="0" smtClean="0"/>
              <a:t>()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err="1"/>
              <a:t>rend</a:t>
            </a:r>
            <a:r>
              <a:rPr lang="ru-RU" dirty="0" smtClean="0"/>
              <a:t>()</a:t>
            </a:r>
            <a:r>
              <a:rPr lang="en-US" dirty="0" smtClean="0"/>
              <a:t>,</a:t>
            </a:r>
            <a:r>
              <a:rPr lang="ru-RU" dirty="0" smtClean="0"/>
              <a:t> r</a:t>
            </a:r>
            <a:r>
              <a:rPr lang="en-US" dirty="0" smtClean="0"/>
              <a:t>c</a:t>
            </a:r>
            <a:r>
              <a:rPr lang="ru-RU" dirty="0" err="1" smtClean="0"/>
              <a:t>begin</a:t>
            </a:r>
            <a:r>
              <a:rPr lang="ru-RU" dirty="0"/>
              <a:t>()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smtClean="0"/>
              <a:t>r</a:t>
            </a:r>
            <a:r>
              <a:rPr lang="en-US" dirty="0" smtClean="0"/>
              <a:t>c</a:t>
            </a:r>
            <a:r>
              <a:rPr lang="ru-RU" dirty="0" err="1" smtClean="0"/>
              <a:t>end</a:t>
            </a:r>
            <a:r>
              <a:rPr lang="ru-RU" dirty="0"/>
              <a:t>() </a:t>
            </a:r>
            <a:r>
              <a:rPr lang="ru-RU" dirty="0" smtClean="0"/>
              <a:t>– реверсные итераторы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size</a:t>
            </a:r>
            <a:r>
              <a:rPr lang="ru-RU" dirty="0"/>
              <a:t>() </a:t>
            </a:r>
            <a:r>
              <a:rPr lang="ru-RU" dirty="0" smtClean="0"/>
              <a:t>-  количество </a:t>
            </a:r>
            <a:r>
              <a:rPr lang="ru-RU" dirty="0"/>
              <a:t>элементов в </a:t>
            </a:r>
            <a:r>
              <a:rPr lang="ru-RU" dirty="0" smtClean="0"/>
              <a:t>множестве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empty</a:t>
            </a:r>
            <a:r>
              <a:rPr lang="ru-RU" dirty="0"/>
              <a:t>() </a:t>
            </a:r>
            <a:r>
              <a:rPr lang="ru-RU" dirty="0" smtClean="0"/>
              <a:t>– флаг пустого контейнера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insert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 </a:t>
            </a:r>
            <a:r>
              <a:rPr lang="ru-RU" dirty="0"/>
              <a:t>- </a:t>
            </a:r>
            <a:r>
              <a:rPr lang="ru-RU" dirty="0" smtClean="0"/>
              <a:t>вставка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erase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 </a:t>
            </a:r>
            <a:r>
              <a:rPr lang="ru-RU" dirty="0"/>
              <a:t>- </a:t>
            </a:r>
            <a:r>
              <a:rPr lang="ru-RU" dirty="0" smtClean="0"/>
              <a:t>удаление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clear</a:t>
            </a:r>
            <a:r>
              <a:rPr lang="ru-RU" dirty="0"/>
              <a:t>() - </a:t>
            </a:r>
            <a:r>
              <a:rPr lang="ru-RU" dirty="0" smtClean="0"/>
              <a:t>чистка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find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 </a:t>
            </a:r>
            <a:r>
              <a:rPr lang="ru-RU" dirty="0"/>
              <a:t>- </a:t>
            </a:r>
            <a:r>
              <a:rPr lang="ru-RU" dirty="0" smtClean="0"/>
              <a:t>поиск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count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 - количество </a:t>
            </a:r>
            <a:r>
              <a:rPr lang="ru-RU" dirty="0"/>
              <a:t>элементов с определенным </a:t>
            </a:r>
            <a:r>
              <a:rPr lang="ru-RU" dirty="0" smtClean="0"/>
              <a:t>значением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lower_bound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 </a:t>
            </a:r>
            <a:r>
              <a:rPr lang="ru-RU" dirty="0"/>
              <a:t>- </a:t>
            </a:r>
            <a:r>
              <a:rPr lang="ru-RU" dirty="0" smtClean="0"/>
              <a:t>возвращает </a:t>
            </a:r>
            <a:r>
              <a:rPr lang="ru-RU" dirty="0"/>
              <a:t>итератор на первый элемент, больший или равный </a:t>
            </a:r>
            <a:r>
              <a:rPr lang="ru-RU" dirty="0" smtClean="0"/>
              <a:t>заданному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upper_bound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 </a:t>
            </a:r>
            <a:r>
              <a:rPr lang="ru-RU" dirty="0"/>
              <a:t>- </a:t>
            </a:r>
            <a:r>
              <a:rPr lang="ru-RU" dirty="0" smtClean="0"/>
              <a:t>возвращает </a:t>
            </a:r>
            <a:r>
              <a:rPr lang="ru-RU" dirty="0"/>
              <a:t>итератор на первый элемент, больший </a:t>
            </a:r>
            <a:r>
              <a:rPr lang="ru-RU" dirty="0" smtClean="0"/>
              <a:t>заданного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560908"/>
            <a:ext cx="907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Древовидная структура контейнера предполагает обходы, от определенных в </a:t>
            </a:r>
            <a:r>
              <a:rPr lang="en-US" dirty="0" smtClean="0"/>
              <a:t>&lt;algorithm&gt;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971039"/>
            <a:ext cx="829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Вместо </a:t>
            </a:r>
            <a:r>
              <a:rPr lang="en-US" dirty="0" err="1" smtClean="0"/>
              <a:t>std</a:t>
            </a:r>
            <a:r>
              <a:rPr lang="en-US" dirty="0" smtClean="0"/>
              <a:t>::find() </a:t>
            </a:r>
            <a:r>
              <a:rPr lang="ru-RU" dirty="0" smtClean="0"/>
              <a:t>используем </a:t>
            </a:r>
            <a:r>
              <a:rPr lang="en-US" dirty="0" err="1" smtClean="0"/>
              <a:t>std</a:t>
            </a:r>
            <a:r>
              <a:rPr lang="en-US" dirty="0" smtClean="0"/>
              <a:t>::map::find(), </a:t>
            </a:r>
            <a:r>
              <a:rPr lang="en-US" dirty="0" err="1" smtClean="0"/>
              <a:t>std</a:t>
            </a:r>
            <a:r>
              <a:rPr lang="en-US" dirty="0" smtClean="0"/>
              <a:t>::count() - </a:t>
            </a:r>
            <a:r>
              <a:rPr lang="en-US" dirty="0" err="1" smtClean="0"/>
              <a:t>std</a:t>
            </a:r>
            <a:r>
              <a:rPr lang="en-US" dirty="0" smtClean="0"/>
              <a:t>::map::count() </a:t>
            </a:r>
            <a:r>
              <a:rPr lang="ru-RU" dirty="0" smtClean="0"/>
              <a:t>и т.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7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::multiset&lt;T&gt;</a:t>
            </a:r>
            <a:r>
              <a:rPr lang="ru-RU" dirty="0" smtClean="0"/>
              <a:t> и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multimap</a:t>
            </a:r>
            <a:r>
              <a:rPr lang="en-US" dirty="0" smtClean="0"/>
              <a:t>&lt;K, V&gt;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02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::multiset </a:t>
            </a:r>
            <a:r>
              <a:rPr lang="ru-RU" dirty="0" smtClean="0"/>
              <a:t>и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multimap</a:t>
            </a:r>
            <a:r>
              <a:rPr lang="en-US" dirty="0" smtClean="0"/>
              <a:t> </a:t>
            </a:r>
            <a:r>
              <a:rPr lang="ru-RU" dirty="0" smtClean="0"/>
              <a:t>поддерживают </a:t>
            </a:r>
            <a:r>
              <a:rPr lang="ru-RU" b="1" dirty="0" smtClean="0"/>
              <a:t>дублирование элементов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13920"/>
            <a:ext cx="109543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 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insert</a:t>
            </a:r>
            <a:r>
              <a:rPr lang="ru-RU" dirty="0"/>
              <a:t>: добавляет элемент или пару ключ-значение в контейнер. При попытке добавить дублирующийся элемент или ключ, операция вставки не будет выполнена.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erase</a:t>
            </a:r>
            <a:r>
              <a:rPr lang="ru-RU" dirty="0"/>
              <a:t>: удаляет элемент по указанному ключу или итератору. Если элемент не найден, ничего не происходит.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find</a:t>
            </a:r>
            <a:r>
              <a:rPr lang="ru-RU" dirty="0"/>
              <a:t>: ищет элемент по указанному ключу и возвращает итератор на него. Если элемент не найден, возвращается итератор на конец контейнера.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count</a:t>
            </a:r>
            <a:r>
              <a:rPr lang="ru-RU" dirty="0"/>
              <a:t>: возвращает количество элементов с указанным ключом. </a:t>
            </a:r>
            <a:r>
              <a:rPr lang="ru-RU" dirty="0" smtClean="0"/>
              <a:t>Всегда возвращает 0 или 1.</a:t>
            </a:r>
            <a:endParaRPr lang="ru-RU" dirty="0"/>
          </a:p>
          <a:p>
            <a:endParaRPr lang="ru-RU" dirty="0"/>
          </a:p>
          <a:p>
            <a:r>
              <a:rPr lang="ru-RU" dirty="0"/>
              <a:t>2.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multiset</a:t>
            </a:r>
            <a:r>
              <a:rPr lang="ru-RU" dirty="0"/>
              <a:t> 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multimap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insert</a:t>
            </a:r>
            <a:r>
              <a:rPr lang="ru-RU" dirty="0"/>
              <a:t>: добавляет элемент или пару ключ-значение в контейнер. </a:t>
            </a:r>
            <a:r>
              <a:rPr lang="ru-RU" dirty="0" err="1"/>
              <a:t>Дублирующиеся</a:t>
            </a:r>
            <a:r>
              <a:rPr lang="ru-RU" dirty="0"/>
              <a:t> элементы или ключи допускаются.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erase</a:t>
            </a:r>
            <a:r>
              <a:rPr lang="ru-RU" dirty="0"/>
              <a:t>: удаляет элемент по указанному ключу или итератору. Удалит все эквивалентные элементы или пары ключ-значение.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find</a:t>
            </a:r>
            <a:r>
              <a:rPr lang="ru-RU" dirty="0"/>
              <a:t>: ищет элемент по указанному ключу и возвращает итератор на него. Если элемент не найден, возвращается итератор на конец контейнера</a:t>
            </a:r>
            <a:r>
              <a:rPr lang="ru-RU" dirty="0" smtClean="0"/>
              <a:t>. Элемент не обязательно является первым встретившимся.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count</a:t>
            </a:r>
            <a:r>
              <a:rPr lang="ru-RU" dirty="0"/>
              <a:t>: возвращает количество элементов с указанным ключом. Может возвращать значение больше 1, так как дублирование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242157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Хеширование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102269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Хеширование </a:t>
            </a:r>
            <a:r>
              <a:rPr lang="ru-RU" dirty="0" smtClean="0"/>
              <a:t>- </a:t>
            </a:r>
            <a:r>
              <a:rPr lang="ru-RU" dirty="0"/>
              <a:t>это процесс преобразования входных данных </a:t>
            </a:r>
            <a:r>
              <a:rPr lang="ru-RU" b="1" dirty="0"/>
              <a:t>любого размера </a:t>
            </a:r>
            <a:r>
              <a:rPr lang="ru-RU" dirty="0"/>
              <a:t>в </a:t>
            </a:r>
            <a:r>
              <a:rPr lang="ru-RU" dirty="0" smtClean="0"/>
              <a:t>строку </a:t>
            </a:r>
            <a:r>
              <a:rPr lang="ru-RU" b="1" dirty="0" smtClean="0"/>
              <a:t>фиксированный битовой длины </a:t>
            </a:r>
            <a:r>
              <a:rPr lang="ru-RU" dirty="0" smtClean="0"/>
              <a:t>через </a:t>
            </a:r>
            <a:r>
              <a:rPr lang="ru-RU" dirty="0"/>
              <a:t>математическую функцию, которая называется </a:t>
            </a:r>
            <a:r>
              <a:rPr lang="ru-RU" b="1" dirty="0"/>
              <a:t>хеш-функцией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790919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Самая простая хеш-функция – сумма </a:t>
            </a:r>
            <a:r>
              <a:rPr lang="en-US" dirty="0" smtClean="0"/>
              <a:t>ASCII</a:t>
            </a:r>
            <a:r>
              <a:rPr lang="ru-RU" dirty="0" smtClean="0"/>
              <a:t> кодов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160251"/>
            <a:ext cx="8943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Допустим, у нас есть три строки: "</a:t>
            </a:r>
            <a:r>
              <a:rPr lang="en-US" dirty="0"/>
              <a:t>ABC", "BCD", "CBA". </a:t>
            </a:r>
          </a:p>
          <a:p>
            <a:r>
              <a:rPr lang="ru-RU" dirty="0" smtClean="0"/>
              <a:t>'</a:t>
            </a:r>
            <a:r>
              <a:rPr lang="en-US" dirty="0"/>
              <a:t>A' - 65; 'B' - 66; 'C' - 67; 'D' - </a:t>
            </a:r>
            <a:r>
              <a:rPr lang="en-US" dirty="0" smtClean="0"/>
              <a:t>68.</a:t>
            </a:r>
            <a:endParaRPr lang="ru-RU" dirty="0" smtClean="0"/>
          </a:p>
          <a:p>
            <a:r>
              <a:rPr lang="en-US" b="1" dirty="0" smtClean="0"/>
              <a:t>hash</a:t>
            </a:r>
            <a:r>
              <a:rPr lang="en-US" b="1" dirty="0"/>
              <a:t>("ABC") </a:t>
            </a:r>
            <a:r>
              <a:rPr lang="en-US" dirty="0"/>
              <a:t>= 65 + 66 + 67 = 198.</a:t>
            </a:r>
          </a:p>
          <a:p>
            <a:r>
              <a:rPr lang="en-US" b="1" dirty="0" smtClean="0"/>
              <a:t>hash</a:t>
            </a:r>
            <a:r>
              <a:rPr lang="en-US" b="1" dirty="0"/>
              <a:t>("BCD") </a:t>
            </a:r>
            <a:r>
              <a:rPr lang="en-US" dirty="0"/>
              <a:t>= 66 + 67 + 68 = 201</a:t>
            </a:r>
          </a:p>
          <a:p>
            <a:r>
              <a:rPr lang="en-US" b="1" dirty="0"/>
              <a:t>hash("CBA") </a:t>
            </a:r>
            <a:r>
              <a:rPr lang="en-US" dirty="0"/>
              <a:t>= 198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2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966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Хеш-таблица </a:t>
            </a:r>
            <a:r>
              <a:rPr lang="ru-RU" dirty="0" smtClean="0"/>
              <a:t>- </a:t>
            </a:r>
            <a:r>
              <a:rPr lang="ru-RU" dirty="0"/>
              <a:t>это структура данных, </a:t>
            </a:r>
            <a:r>
              <a:rPr lang="ru-RU" dirty="0" smtClean="0"/>
              <a:t>реализующая </a:t>
            </a:r>
            <a:r>
              <a:rPr lang="ru-RU" b="1" dirty="0" smtClean="0"/>
              <a:t>ассоциативный массив </a:t>
            </a:r>
            <a:r>
              <a:rPr lang="ru-RU" dirty="0" smtClean="0"/>
              <a:t>и </a:t>
            </a:r>
            <a:r>
              <a:rPr lang="ru-RU" dirty="0"/>
              <a:t>обеспечивающая эффективный доступ к данным. Основной идеей хеш-таблицы является использование хеш-функции для преобразования </a:t>
            </a:r>
            <a:r>
              <a:rPr lang="ru-RU" b="1" dirty="0"/>
              <a:t>ключей в индексы </a:t>
            </a:r>
            <a:r>
              <a:rPr lang="ru-RU" b="1" dirty="0" smtClean="0"/>
              <a:t>массива.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79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hash</a:t>
            </a:r>
            <a:r>
              <a:rPr lang="en-US" b="1" dirty="0"/>
              <a:t>("ABC") </a:t>
            </a:r>
            <a:r>
              <a:rPr lang="en-US" dirty="0"/>
              <a:t>= </a:t>
            </a:r>
            <a:r>
              <a:rPr lang="en-US" dirty="0" smtClean="0"/>
              <a:t>198</a:t>
            </a:r>
            <a:r>
              <a:rPr lang="en-US" dirty="0"/>
              <a:t>.</a:t>
            </a:r>
          </a:p>
          <a:p>
            <a:r>
              <a:rPr lang="en-US" b="1" dirty="0"/>
              <a:t>hash("BCD") </a:t>
            </a:r>
            <a:r>
              <a:rPr lang="en-US" dirty="0"/>
              <a:t>= </a:t>
            </a:r>
            <a:r>
              <a:rPr lang="en-US" dirty="0" smtClean="0"/>
              <a:t>201</a:t>
            </a:r>
            <a:endParaRPr lang="en-US" dirty="0"/>
          </a:p>
          <a:p>
            <a:r>
              <a:rPr lang="en-US" b="1" dirty="0"/>
              <a:t>hash("CBA") </a:t>
            </a:r>
            <a:r>
              <a:rPr lang="en-US" dirty="0"/>
              <a:t>= 198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2369"/>
              </p:ext>
            </p:extLst>
          </p:nvPr>
        </p:nvGraphicFramePr>
        <p:xfrm>
          <a:off x="2709332" y="3172898"/>
          <a:ext cx="6773335" cy="7617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10062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751960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95236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977327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702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14265"/>
                  </a:ext>
                </a:extLst>
              </a:tr>
              <a:tr h="39095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“ABC”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“BCD”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40528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38200" y="40962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Что делать с </a:t>
            </a:r>
            <a:r>
              <a:rPr lang="en-US" dirty="0" smtClean="0"/>
              <a:t>“CBA”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6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Коллизии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91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Хеш-функция – преобразование </a:t>
            </a:r>
            <a:r>
              <a:rPr lang="ru-RU" b="1" dirty="0" smtClean="0"/>
              <a:t>абсолютно любой </a:t>
            </a:r>
            <a:r>
              <a:rPr lang="ru-RU" dirty="0" smtClean="0"/>
              <a:t>строки к строке </a:t>
            </a:r>
            <a:r>
              <a:rPr lang="ru-RU" b="1" dirty="0" smtClean="0"/>
              <a:t>фиксированной длины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13920"/>
            <a:ext cx="945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Появление строк с одинаковым </a:t>
            </a:r>
            <a:r>
              <a:rPr lang="ru-RU" dirty="0" err="1" smtClean="0"/>
              <a:t>хеш</a:t>
            </a:r>
            <a:r>
              <a:rPr lang="ru-RU" dirty="0" smtClean="0"/>
              <a:t>-кодом </a:t>
            </a:r>
            <a:r>
              <a:rPr lang="ru-RU" b="1" dirty="0" smtClean="0"/>
              <a:t>неизбежно, </a:t>
            </a:r>
            <a:r>
              <a:rPr lang="ru-RU" dirty="0" smtClean="0"/>
              <a:t>такая ситуация называется </a:t>
            </a:r>
            <a:r>
              <a:rPr lang="ru-RU" b="1" dirty="0" smtClean="0"/>
              <a:t>коллизией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883252"/>
            <a:ext cx="947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Современные хеш-функции гарантируют минимальную вероятность возникновения коллизий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9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коллизий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1017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разрешения коллизий в хеш-таблицах используются </a:t>
            </a:r>
            <a:r>
              <a:rPr lang="ru-RU" b="1" dirty="0" smtClean="0"/>
              <a:t>метод открытой адресации </a:t>
            </a:r>
            <a:r>
              <a:rPr lang="ru-RU" dirty="0" smtClean="0"/>
              <a:t>и </a:t>
            </a:r>
            <a:r>
              <a:rPr lang="ru-RU" b="1" dirty="0" smtClean="0"/>
              <a:t>метод списков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17931"/>
              </p:ext>
            </p:extLst>
          </p:nvPr>
        </p:nvGraphicFramePr>
        <p:xfrm>
          <a:off x="2709332" y="1924051"/>
          <a:ext cx="6773335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10062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751960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195236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977327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702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1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“ABC”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“BCD”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4052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51392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 списков</a:t>
            </a:r>
            <a:endParaRPr lang="ru-RU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08271"/>
              </p:ext>
            </p:extLst>
          </p:nvPr>
        </p:nvGraphicFramePr>
        <p:xfrm>
          <a:off x="4065539" y="2665731"/>
          <a:ext cx="135620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6205">
                  <a:extLst>
                    <a:ext uri="{9D8B030D-6E8A-4147-A177-3AD203B41FA5}">
                      <a16:colId xmlns:a16="http://schemas.microsoft.com/office/drawing/2014/main" val="292155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“CBA”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461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3075862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 открытой адресации</a:t>
            </a:r>
            <a:endParaRPr lang="ru-RU" b="1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01488"/>
              </p:ext>
            </p:extLst>
          </p:nvPr>
        </p:nvGraphicFramePr>
        <p:xfrm>
          <a:off x="2709333" y="3658179"/>
          <a:ext cx="6773334" cy="7617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8889">
                  <a:extLst>
                    <a:ext uri="{9D8B030D-6E8A-4147-A177-3AD203B41FA5}">
                      <a16:colId xmlns:a16="http://schemas.microsoft.com/office/drawing/2014/main" val="471006255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175196025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1483401435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819523625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597732761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557028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14265"/>
                  </a:ext>
                </a:extLst>
              </a:tr>
              <a:tr h="390953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“ABC”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“CBA”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“BCD”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4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4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48252"/>
            <a:ext cx="9718964" cy="7794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unordered_set</a:t>
            </a:r>
            <a:r>
              <a:rPr lang="en-US" dirty="0" smtClean="0"/>
              <a:t>&lt;T&gt;</a:t>
            </a:r>
            <a:r>
              <a:rPr lang="ru-RU" dirty="0" smtClean="0"/>
              <a:t> </a:t>
            </a:r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unordered_map</a:t>
            </a:r>
            <a:r>
              <a:rPr lang="en-US" dirty="0" smtClean="0"/>
              <a:t>&lt;K</a:t>
            </a:r>
            <a:r>
              <a:rPr lang="en-US" dirty="0"/>
              <a:t>, V&gt;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434054"/>
            <a:ext cx="998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unordered_set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unordered_map</a:t>
            </a:r>
            <a:r>
              <a:rPr lang="en-US" dirty="0" smtClean="0"/>
              <a:t> </a:t>
            </a:r>
            <a:r>
              <a:rPr lang="ru-RU" dirty="0"/>
              <a:t>являются реализациями </a:t>
            </a:r>
            <a:r>
              <a:rPr lang="ru-RU" b="1" dirty="0" smtClean="0"/>
              <a:t>хеш-таблицы, </a:t>
            </a:r>
            <a:r>
              <a:rPr lang="ru-RU" dirty="0" smtClean="0"/>
              <a:t>использующей </a:t>
            </a:r>
            <a:r>
              <a:rPr lang="ru-RU" b="1" dirty="0" smtClean="0"/>
              <a:t>метод списков </a:t>
            </a:r>
            <a:r>
              <a:rPr lang="ru-RU" dirty="0" smtClean="0"/>
              <a:t>для разрешения коллизий, причем под списком понимается </a:t>
            </a:r>
            <a:r>
              <a:rPr lang="ru-RU" b="1" dirty="0" smtClean="0"/>
              <a:t>связный список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80385"/>
            <a:ext cx="9986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 внутренней терминологии связный список - </a:t>
            </a:r>
            <a:r>
              <a:rPr lang="en-US" b="1" dirty="0" smtClean="0"/>
              <a:t>bucket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5659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forward_list</a:t>
            </a:r>
            <a:r>
              <a:rPr lang="en-US" dirty="0" smtClean="0"/>
              <a:t>&lt;T&gt;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92059"/>
              </p:ext>
            </p:extLst>
          </p:nvPr>
        </p:nvGraphicFramePr>
        <p:xfrm>
          <a:off x="83820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69974"/>
              </p:ext>
            </p:extLst>
          </p:nvPr>
        </p:nvGraphicFramePr>
        <p:xfrm>
          <a:off x="352425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17344"/>
              </p:ext>
            </p:extLst>
          </p:nvPr>
        </p:nvGraphicFramePr>
        <p:xfrm>
          <a:off x="6210300" y="1685569"/>
          <a:ext cx="1533525" cy="121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cxnSp>
        <p:nvCxnSpPr>
          <p:cNvPr id="7" name="Скругленная соединительная линия 6"/>
          <p:cNvCxnSpPr>
            <a:stCxn id="4" idx="2"/>
            <a:endCxn id="5" idx="0"/>
          </p:cNvCxnSpPr>
          <p:nvPr/>
        </p:nvCxnSpPr>
        <p:spPr>
          <a:xfrm rot="5400000" flipH="1" flipV="1">
            <a:off x="2340173" y="950358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кругленная соединительная линия 7"/>
          <p:cNvCxnSpPr/>
          <p:nvPr/>
        </p:nvCxnSpPr>
        <p:spPr>
          <a:xfrm rot="5400000" flipH="1" flipV="1">
            <a:off x="5026224" y="927380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/>
          <p:cNvCxnSpPr/>
          <p:nvPr/>
        </p:nvCxnSpPr>
        <p:spPr>
          <a:xfrm rot="5400000" flipH="1" flipV="1">
            <a:off x="7712274" y="950358"/>
            <a:ext cx="1215627" cy="2686050"/>
          </a:xfrm>
          <a:prstGeom prst="curvedConnector5">
            <a:avLst>
              <a:gd name="adj1" fmla="val -18805"/>
              <a:gd name="adj2" fmla="val 47518"/>
              <a:gd name="adj3" fmla="val 118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195717" y="1690810"/>
            <a:ext cx="10711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629891"/>
            <a:ext cx="8414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Особые методы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erase_after</a:t>
            </a:r>
            <a:r>
              <a:rPr lang="en-US" b="1" dirty="0" smtClean="0"/>
              <a:t>(it) </a:t>
            </a:r>
            <a:r>
              <a:rPr lang="en-US" dirty="0" smtClean="0"/>
              <a:t>– </a:t>
            </a:r>
            <a:r>
              <a:rPr lang="ru-RU" dirty="0" smtClean="0"/>
              <a:t>стирает элемент, следующий за указанным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</a:t>
            </a:r>
            <a:r>
              <a:rPr lang="en-US" b="1" dirty="0" err="1" smtClean="0"/>
              <a:t>nsert_after</a:t>
            </a:r>
            <a:r>
              <a:rPr lang="en-US" b="1" dirty="0" smtClean="0"/>
              <a:t>(it</a:t>
            </a:r>
            <a:r>
              <a:rPr lang="ru-RU" b="1" dirty="0" smtClean="0"/>
              <a:t>, </a:t>
            </a:r>
            <a:r>
              <a:rPr lang="en-US" b="1" dirty="0" smtClean="0"/>
              <a:t>v) </a:t>
            </a:r>
            <a:r>
              <a:rPr lang="en-US" dirty="0" smtClean="0"/>
              <a:t>– </a:t>
            </a:r>
            <a:r>
              <a:rPr lang="ru-RU" dirty="0" smtClean="0"/>
              <a:t>вставляет элемент после указанного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splice_after</a:t>
            </a:r>
            <a:r>
              <a:rPr lang="en-US" b="1" dirty="0" smtClean="0"/>
              <a:t>(it, other) </a:t>
            </a:r>
            <a:r>
              <a:rPr lang="en-US" dirty="0" smtClean="0"/>
              <a:t>– </a:t>
            </a:r>
            <a:r>
              <a:rPr lang="ru-RU" dirty="0" smtClean="0"/>
              <a:t>вставляет все элементы другого списка, после указанного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5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unordered_set</a:t>
            </a:r>
            <a:r>
              <a:rPr lang="ru-RU" dirty="0" smtClean="0"/>
              <a:t>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unordered_map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92363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begin</a:t>
            </a:r>
            <a:r>
              <a:rPr lang="ru-RU" dirty="0"/>
              <a:t>()</a:t>
            </a:r>
            <a:r>
              <a:rPr lang="en-US" dirty="0"/>
              <a:t>, end(), </a:t>
            </a:r>
            <a:r>
              <a:rPr lang="en-US" dirty="0" err="1"/>
              <a:t>cbegin</a:t>
            </a:r>
            <a:r>
              <a:rPr lang="en-US" dirty="0"/>
              <a:t>(), </a:t>
            </a:r>
            <a:r>
              <a:rPr lang="en-US" dirty="0" err="1"/>
              <a:t>cend</a:t>
            </a:r>
            <a:r>
              <a:rPr lang="en-US" dirty="0"/>
              <a:t>()</a:t>
            </a:r>
            <a:r>
              <a:rPr lang="ru-RU" dirty="0"/>
              <a:t> – прямые </a:t>
            </a:r>
            <a:r>
              <a:rPr lang="ru-RU" dirty="0" smtClean="0"/>
              <a:t>итераторы</a:t>
            </a:r>
            <a:endParaRPr lang="en-US" dirty="0" smtClean="0"/>
          </a:p>
          <a:p>
            <a:r>
              <a:rPr lang="ru-RU" dirty="0" err="1" smtClean="0"/>
              <a:t>insert</a:t>
            </a:r>
            <a:r>
              <a:rPr lang="ru-RU" dirty="0" smtClean="0"/>
              <a:t>(</a:t>
            </a:r>
            <a:r>
              <a:rPr lang="ru-RU" dirty="0" err="1" smtClean="0"/>
              <a:t>const</a:t>
            </a:r>
            <a:r>
              <a:rPr lang="ru-RU" dirty="0" smtClean="0"/>
              <a:t> </a:t>
            </a:r>
            <a:r>
              <a:rPr lang="ru-RU" dirty="0" err="1"/>
              <a:t>valuetype</a:t>
            </a:r>
            <a:r>
              <a:rPr lang="ru-RU" dirty="0"/>
              <a:t>&amp; </a:t>
            </a:r>
            <a:r>
              <a:rPr lang="ru-RU" dirty="0" err="1"/>
              <a:t>value</a:t>
            </a:r>
            <a:r>
              <a:rPr lang="ru-RU" dirty="0"/>
              <a:t>) - </a:t>
            </a:r>
            <a:r>
              <a:rPr lang="ru-RU" dirty="0" smtClean="0"/>
              <a:t>вставка</a:t>
            </a:r>
          </a:p>
          <a:p>
            <a:r>
              <a:rPr lang="ru-RU" dirty="0" err="1" smtClean="0"/>
              <a:t>erase</a:t>
            </a:r>
            <a:r>
              <a:rPr lang="ru-RU" dirty="0" smtClean="0"/>
              <a:t>(</a:t>
            </a:r>
            <a:r>
              <a:rPr lang="ru-RU" dirty="0" err="1" smtClean="0"/>
              <a:t>const</a:t>
            </a:r>
            <a:r>
              <a:rPr lang="ru-RU" dirty="0" smtClean="0"/>
              <a:t> </a:t>
            </a:r>
            <a:r>
              <a:rPr lang="ru-RU" dirty="0" err="1" smtClean="0"/>
              <a:t>value_type</a:t>
            </a:r>
            <a:r>
              <a:rPr lang="ru-RU" dirty="0" smtClean="0"/>
              <a:t>&amp; </a:t>
            </a:r>
            <a:r>
              <a:rPr lang="ru-RU" dirty="0" err="1" smtClean="0"/>
              <a:t>value</a:t>
            </a:r>
            <a:r>
              <a:rPr lang="ru-RU" dirty="0" smtClean="0"/>
              <a:t>) - удаление</a:t>
            </a:r>
          </a:p>
          <a:p>
            <a:r>
              <a:rPr lang="ru-RU" dirty="0" err="1" smtClean="0"/>
              <a:t>clear</a:t>
            </a:r>
            <a:r>
              <a:rPr lang="ru-RU" dirty="0"/>
              <a:t>() - </a:t>
            </a:r>
            <a:r>
              <a:rPr lang="ru-RU" dirty="0" smtClean="0"/>
              <a:t>чистка</a:t>
            </a:r>
            <a:endParaRPr lang="ru-RU" dirty="0"/>
          </a:p>
          <a:p>
            <a:r>
              <a:rPr lang="ru-RU" dirty="0" err="1" smtClean="0"/>
              <a:t>find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 </a:t>
            </a:r>
            <a:r>
              <a:rPr lang="ru-RU" dirty="0"/>
              <a:t>- </a:t>
            </a:r>
            <a:r>
              <a:rPr lang="ru-RU" dirty="0" smtClean="0"/>
              <a:t>поиск</a:t>
            </a:r>
            <a:endParaRPr lang="ru-RU" dirty="0"/>
          </a:p>
          <a:p>
            <a:r>
              <a:rPr lang="ru-RU" dirty="0" err="1" smtClean="0"/>
              <a:t>count</a:t>
            </a:r>
            <a:r>
              <a:rPr lang="ru-RU" dirty="0" smtClean="0"/>
              <a:t>(</a:t>
            </a:r>
            <a:r>
              <a:rPr lang="en-US" dirty="0" smtClean="0"/>
              <a:t>v</a:t>
            </a:r>
            <a:r>
              <a:rPr lang="ru-RU" dirty="0" smtClean="0"/>
              <a:t>) </a:t>
            </a:r>
            <a:r>
              <a:rPr lang="ru-RU" dirty="0"/>
              <a:t>- возвращает количество элементов с заданным ключом</a:t>
            </a:r>
          </a:p>
          <a:p>
            <a:r>
              <a:rPr lang="ru-RU" dirty="0" err="1" smtClean="0"/>
              <a:t>empty</a:t>
            </a:r>
            <a:r>
              <a:rPr lang="ru-RU" dirty="0"/>
              <a:t>() </a:t>
            </a:r>
            <a:r>
              <a:rPr lang="ru-RU" dirty="0" smtClean="0"/>
              <a:t>– флаг пустоты</a:t>
            </a:r>
            <a:endParaRPr lang="ru-RU" dirty="0"/>
          </a:p>
          <a:p>
            <a:r>
              <a:rPr lang="ru-RU" dirty="0" err="1" smtClean="0"/>
              <a:t>size</a:t>
            </a:r>
            <a:r>
              <a:rPr lang="ru-RU" dirty="0"/>
              <a:t>() - возвращает размер набора</a:t>
            </a:r>
          </a:p>
          <a:p>
            <a:r>
              <a:rPr lang="ru-RU" dirty="0" err="1" smtClean="0"/>
              <a:t>max_size</a:t>
            </a:r>
            <a:r>
              <a:rPr lang="ru-RU" dirty="0"/>
              <a:t>() - возвращает максимальный размер </a:t>
            </a:r>
            <a:r>
              <a:rPr lang="ru-RU" dirty="0" smtClean="0"/>
              <a:t>контейнера</a:t>
            </a:r>
            <a:endParaRPr lang="ru-RU" dirty="0"/>
          </a:p>
          <a:p>
            <a:r>
              <a:rPr lang="ru-RU" dirty="0" err="1" smtClean="0"/>
              <a:t>swap</a:t>
            </a:r>
            <a:r>
              <a:rPr lang="ru-RU" dirty="0" smtClean="0"/>
              <a:t>(</a:t>
            </a:r>
            <a:r>
              <a:rPr lang="en-US" dirty="0" smtClean="0"/>
              <a:t>other</a:t>
            </a:r>
            <a:r>
              <a:rPr lang="ru-RU" dirty="0" smtClean="0"/>
              <a:t>) </a:t>
            </a:r>
            <a:r>
              <a:rPr lang="ru-RU" dirty="0"/>
              <a:t>- обменивает содержимое двух </a:t>
            </a:r>
            <a:r>
              <a:rPr lang="ru-RU" dirty="0" smtClean="0"/>
              <a:t>контейнеров</a:t>
            </a:r>
            <a:endParaRPr lang="ru-RU" dirty="0"/>
          </a:p>
          <a:p>
            <a:r>
              <a:rPr lang="ru-RU" dirty="0" err="1" smtClean="0"/>
              <a:t>bucket_count</a:t>
            </a:r>
            <a:r>
              <a:rPr lang="ru-RU" dirty="0"/>
              <a:t>() - возвращает количество </a:t>
            </a:r>
            <a:r>
              <a:rPr lang="ru-RU" dirty="0" smtClean="0"/>
              <a:t>корзин </a:t>
            </a:r>
            <a:r>
              <a:rPr lang="ru-RU" dirty="0"/>
              <a:t>в контейнере</a:t>
            </a:r>
          </a:p>
          <a:p>
            <a:r>
              <a:rPr lang="ru-RU" dirty="0" err="1" smtClean="0"/>
              <a:t>reserve</a:t>
            </a:r>
            <a:r>
              <a:rPr lang="ru-RU" dirty="0" smtClean="0"/>
              <a:t>(n</a:t>
            </a:r>
            <a:r>
              <a:rPr lang="ru-RU" dirty="0"/>
              <a:t>) - выделение дополнительной памяти для хранения n элементов</a:t>
            </a:r>
          </a:p>
          <a:p>
            <a:r>
              <a:rPr lang="ru-RU" dirty="0" err="1" smtClean="0"/>
              <a:t>load_factor</a:t>
            </a:r>
            <a:r>
              <a:rPr lang="ru-RU" dirty="0"/>
              <a:t>() - возвращает текущий коэффициент загрузки</a:t>
            </a:r>
          </a:p>
          <a:p>
            <a:r>
              <a:rPr lang="ru-RU" dirty="0" err="1" smtClean="0"/>
              <a:t>max_load_factor</a:t>
            </a:r>
            <a:r>
              <a:rPr lang="ru-RU" dirty="0"/>
              <a:t>() - возвращает максимальный коэффициент загрузки</a:t>
            </a:r>
          </a:p>
          <a:p>
            <a:r>
              <a:rPr lang="ru-RU" dirty="0" err="1" smtClean="0"/>
              <a:t>rehash</a:t>
            </a:r>
            <a:r>
              <a:rPr lang="ru-RU" dirty="0" smtClean="0"/>
              <a:t>(n</a:t>
            </a:r>
            <a:r>
              <a:rPr lang="ru-RU" dirty="0"/>
              <a:t>) - изменяет количество </a:t>
            </a:r>
            <a:r>
              <a:rPr lang="ru-RU" dirty="0" smtClean="0"/>
              <a:t>корзин </a:t>
            </a:r>
            <a:r>
              <a:rPr lang="ru-RU" dirty="0"/>
              <a:t>так, чтобы поместить n элементов</a:t>
            </a:r>
          </a:p>
          <a:p>
            <a:r>
              <a:rPr lang="ru-RU" dirty="0" err="1" smtClean="0"/>
              <a:t>hash_function</a:t>
            </a:r>
            <a:r>
              <a:rPr lang="ru-RU" dirty="0"/>
              <a:t>() - возвращает функтор </a:t>
            </a:r>
            <a:r>
              <a:rPr lang="ru-RU" dirty="0" err="1"/>
              <a:t>хэширования</a:t>
            </a:r>
            <a:endParaRPr lang="ru-RU" dirty="0"/>
          </a:p>
          <a:p>
            <a:r>
              <a:rPr lang="ru-RU" dirty="0" err="1" smtClean="0"/>
              <a:t>key_eq</a:t>
            </a:r>
            <a:r>
              <a:rPr lang="ru-RU" dirty="0"/>
              <a:t>() - возвращает функцию сравнения </a:t>
            </a:r>
            <a:r>
              <a:rPr lang="ru-RU" dirty="0" smtClean="0"/>
              <a:t>ключей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37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359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20. Valid </a:t>
            </a:r>
            <a:r>
              <a:rPr lang="en-US" b="1" dirty="0" smtClean="0">
                <a:hlinkClick r:id="rId2"/>
              </a:rPr>
              <a:t>Parentheses</a:t>
            </a:r>
            <a:endParaRPr lang="en-US" b="1" dirty="0" smtClean="0"/>
          </a:p>
          <a:p>
            <a:r>
              <a:rPr lang="en-US" b="1" dirty="0" smtClean="0">
                <a:hlinkClick r:id="rId3"/>
              </a:rPr>
              <a:t>225</a:t>
            </a:r>
            <a:r>
              <a:rPr lang="en-US" b="1" dirty="0">
                <a:hlinkClick r:id="rId3"/>
              </a:rPr>
              <a:t>. Implement Stack using </a:t>
            </a:r>
            <a:r>
              <a:rPr lang="en-US" b="1" dirty="0" smtClean="0">
                <a:hlinkClick r:id="rId3"/>
              </a:rPr>
              <a:t>Queues</a:t>
            </a:r>
            <a:endParaRPr lang="en-US" b="1" dirty="0" smtClean="0"/>
          </a:p>
          <a:p>
            <a:r>
              <a:rPr lang="en-US" b="1" dirty="0">
                <a:hlinkClick r:id="rId4"/>
              </a:rPr>
              <a:t>1. Two Sum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5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1145" y="2794289"/>
            <a:ext cx="10515600" cy="779463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10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::list&lt;T&gt;</a:t>
            </a:r>
            <a:endParaRPr lang="ru-RU" dirty="0"/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21840"/>
              </p:ext>
            </p:extLst>
          </p:nvPr>
        </p:nvGraphicFramePr>
        <p:xfrm>
          <a:off x="2918694" y="2620530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last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50" name="Таблица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7470"/>
              </p:ext>
            </p:extLst>
          </p:nvPr>
        </p:nvGraphicFramePr>
        <p:xfrm>
          <a:off x="5604744" y="2620530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last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62185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28905"/>
              </p:ext>
            </p:extLst>
          </p:nvPr>
        </p:nvGraphicFramePr>
        <p:xfrm>
          <a:off x="8290794" y="2620530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43770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next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cxnSp>
        <p:nvCxnSpPr>
          <p:cNvPr id="52" name="Скругленная соединительная линия 51"/>
          <p:cNvCxnSpPr>
            <a:stCxn id="49" idx="2"/>
            <a:endCxn id="50" idx="0"/>
          </p:cNvCxnSpPr>
          <p:nvPr/>
        </p:nvCxnSpPr>
        <p:spPr>
          <a:xfrm rot="5400000" flipH="1" flipV="1">
            <a:off x="4218063" y="2087923"/>
            <a:ext cx="1620836" cy="2686050"/>
          </a:xfrm>
          <a:prstGeom prst="curvedConnector5">
            <a:avLst>
              <a:gd name="adj1" fmla="val -14104"/>
              <a:gd name="adj2" fmla="val 50000"/>
              <a:gd name="adj3" fmla="val 114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>
            <a:stCxn id="50" idx="2"/>
            <a:endCxn id="51" idx="0"/>
          </p:cNvCxnSpPr>
          <p:nvPr/>
        </p:nvCxnSpPr>
        <p:spPr>
          <a:xfrm rot="5400000" flipH="1" flipV="1">
            <a:off x="6904113" y="2087923"/>
            <a:ext cx="1620836" cy="2686050"/>
          </a:xfrm>
          <a:prstGeom prst="curvedConnector5">
            <a:avLst>
              <a:gd name="adj1" fmla="val -14104"/>
              <a:gd name="adj2" fmla="val 50000"/>
              <a:gd name="adj3" fmla="val 114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>
            <a:endCxn id="49" idx="0"/>
          </p:cNvCxnSpPr>
          <p:nvPr/>
        </p:nvCxnSpPr>
        <p:spPr>
          <a:xfrm rot="10800000">
            <a:off x="3685457" y="2620530"/>
            <a:ext cx="1876089" cy="1019534"/>
          </a:xfrm>
          <a:prstGeom prst="curvedConnector4">
            <a:avLst>
              <a:gd name="adj1" fmla="val 29565"/>
              <a:gd name="adj2" fmla="val 12242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кругленная соединительная линия 56"/>
          <p:cNvCxnSpPr/>
          <p:nvPr/>
        </p:nvCxnSpPr>
        <p:spPr>
          <a:xfrm rot="10800000">
            <a:off x="6405847" y="2620530"/>
            <a:ext cx="1876089" cy="1019534"/>
          </a:xfrm>
          <a:prstGeom prst="curvedConnector4">
            <a:avLst>
              <a:gd name="adj1" fmla="val 29565"/>
              <a:gd name="adj2" fmla="val 12242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кругленная соединительная линия 59"/>
          <p:cNvCxnSpPr>
            <a:endCxn id="51" idx="0"/>
          </p:cNvCxnSpPr>
          <p:nvPr/>
        </p:nvCxnSpPr>
        <p:spPr>
          <a:xfrm flipV="1">
            <a:off x="2918694" y="2620530"/>
            <a:ext cx="6138862" cy="1019533"/>
          </a:xfrm>
          <a:prstGeom prst="curvedConnector4">
            <a:avLst>
              <a:gd name="adj1" fmla="val -6197"/>
              <a:gd name="adj2" fmla="val 19670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кругленная соединительная линия 67"/>
          <p:cNvCxnSpPr>
            <a:stCxn id="51" idx="2"/>
            <a:endCxn id="49" idx="0"/>
          </p:cNvCxnSpPr>
          <p:nvPr/>
        </p:nvCxnSpPr>
        <p:spPr>
          <a:xfrm rot="5400000" flipH="1">
            <a:off x="5561088" y="744898"/>
            <a:ext cx="1620836" cy="5372100"/>
          </a:xfrm>
          <a:prstGeom prst="curvedConnector5">
            <a:avLst>
              <a:gd name="adj1" fmla="val -51715"/>
              <a:gd name="adj2" fmla="val 129089"/>
              <a:gd name="adj3" fmla="val 114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err="1" smtClean="0"/>
              <a:t>std</a:t>
            </a:r>
            <a:r>
              <a:rPr lang="en-US" dirty="0" smtClean="0"/>
              <a:t>::list&lt;T&gt;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9725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push_back</a:t>
            </a:r>
            <a:r>
              <a:rPr lang="en-US" b="1" dirty="0" smtClean="0"/>
              <a:t>(v) </a:t>
            </a:r>
            <a:r>
              <a:rPr lang="en-US" dirty="0" smtClean="0"/>
              <a:t>– </a:t>
            </a:r>
            <a:r>
              <a:rPr lang="ru-RU" dirty="0" smtClean="0"/>
              <a:t>вставка в конец</a:t>
            </a:r>
            <a:endParaRPr lang="en-US" dirty="0" smtClean="0"/>
          </a:p>
          <a:p>
            <a:r>
              <a:rPr lang="en-US" b="1" dirty="0" err="1" smtClean="0"/>
              <a:t>push_front</a:t>
            </a:r>
            <a:r>
              <a:rPr lang="en-US" b="1" dirty="0" smtClean="0"/>
              <a:t>(v)</a:t>
            </a:r>
            <a:r>
              <a:rPr lang="ru-RU" b="1" dirty="0" smtClean="0"/>
              <a:t> </a:t>
            </a:r>
            <a:r>
              <a:rPr lang="ru-RU" dirty="0" smtClean="0"/>
              <a:t>– вставка в начало</a:t>
            </a:r>
          </a:p>
          <a:p>
            <a:r>
              <a:rPr lang="en-US" b="1" dirty="0" smtClean="0"/>
              <a:t>insert(it, v) </a:t>
            </a:r>
            <a:r>
              <a:rPr lang="en-US" dirty="0" smtClean="0"/>
              <a:t>- </a:t>
            </a:r>
            <a:r>
              <a:rPr lang="ru-RU" dirty="0" smtClean="0"/>
              <a:t>вставка</a:t>
            </a:r>
          </a:p>
          <a:p>
            <a:r>
              <a:rPr lang="en-US" b="1" dirty="0" smtClean="0"/>
              <a:t>splice(it, other) </a:t>
            </a:r>
            <a:r>
              <a:rPr lang="en-US" dirty="0" smtClean="0"/>
              <a:t>– </a:t>
            </a:r>
            <a:r>
              <a:rPr lang="ru-RU" dirty="0" smtClean="0"/>
              <a:t>вставляет все элементы другого списка</a:t>
            </a:r>
          </a:p>
          <a:p>
            <a:r>
              <a:rPr lang="en-US" b="1" dirty="0" smtClean="0"/>
              <a:t>merge(other, p) </a:t>
            </a:r>
            <a:r>
              <a:rPr lang="en-US" dirty="0" smtClean="0"/>
              <a:t>–</a:t>
            </a:r>
            <a:r>
              <a:rPr lang="ru-RU" dirty="0" smtClean="0"/>
              <a:t> вставка с эффектом слияния в соответствии с функцией-компаратором</a:t>
            </a:r>
          </a:p>
          <a:p>
            <a:r>
              <a:rPr lang="en-US" b="1" dirty="0"/>
              <a:t>r</a:t>
            </a:r>
            <a:r>
              <a:rPr lang="en-US" b="1" dirty="0" smtClean="0"/>
              <a:t>everse() </a:t>
            </a:r>
            <a:r>
              <a:rPr lang="en-US" dirty="0" smtClean="0"/>
              <a:t>– </a:t>
            </a:r>
            <a:r>
              <a:rPr lang="ru-RU" dirty="0" smtClean="0"/>
              <a:t>обратно упорядочивает список</a:t>
            </a:r>
            <a:endParaRPr lang="en-US" dirty="0" smtClean="0"/>
          </a:p>
          <a:p>
            <a:r>
              <a:rPr lang="en-US" b="1" dirty="0" smtClean="0"/>
              <a:t>remove(v) – </a:t>
            </a:r>
            <a:r>
              <a:rPr lang="ru-RU" dirty="0" smtClean="0"/>
              <a:t>удаление всех элементов, равных данному</a:t>
            </a:r>
            <a:endParaRPr lang="en-US" b="1" dirty="0" smtClean="0"/>
          </a:p>
          <a:p>
            <a:r>
              <a:rPr lang="en-US" b="1" dirty="0" err="1" smtClean="0"/>
              <a:t>remove_if</a:t>
            </a:r>
            <a:r>
              <a:rPr lang="en-US" b="1" dirty="0" smtClean="0"/>
              <a:t>(p)</a:t>
            </a:r>
            <a:r>
              <a:rPr lang="ru-RU" b="1" dirty="0" smtClean="0"/>
              <a:t> – </a:t>
            </a:r>
            <a:r>
              <a:rPr lang="ru-RU" dirty="0" smtClean="0"/>
              <a:t>удаление всех элементов, соответствующих функции-предикату</a:t>
            </a:r>
            <a:endParaRPr lang="en-US" b="1" dirty="0" smtClean="0"/>
          </a:p>
          <a:p>
            <a:r>
              <a:rPr lang="en-US" b="1" dirty="0" smtClean="0"/>
              <a:t>unique()</a:t>
            </a:r>
            <a:r>
              <a:rPr lang="ru-RU" b="1" dirty="0" smtClean="0"/>
              <a:t> – </a:t>
            </a:r>
            <a:r>
              <a:rPr lang="ru-RU" dirty="0" smtClean="0"/>
              <a:t>оставляет в списке все уникальные элементы </a:t>
            </a:r>
            <a:endParaRPr lang="en-US" dirty="0" smtClean="0"/>
          </a:p>
          <a:p>
            <a:r>
              <a:rPr lang="en-US" b="1" dirty="0" smtClean="0"/>
              <a:t>unique(p)</a:t>
            </a:r>
            <a:r>
              <a:rPr lang="ru-RU" b="1" dirty="0" smtClean="0"/>
              <a:t> – </a:t>
            </a:r>
            <a:r>
              <a:rPr lang="ru-RU" dirty="0" smtClean="0"/>
              <a:t>оставляет в списке все уникальные элементы, соответствующие </a:t>
            </a:r>
            <a:r>
              <a:rPr lang="ru-RU" dirty="0" err="1" smtClean="0"/>
              <a:t>фунции</a:t>
            </a:r>
            <a:r>
              <a:rPr lang="ru-RU" dirty="0" smtClean="0"/>
              <a:t>-предикату</a:t>
            </a:r>
            <a:endParaRPr lang="en-US" dirty="0" smtClean="0"/>
          </a:p>
          <a:p>
            <a:r>
              <a:rPr lang="en-US" b="1" dirty="0" smtClean="0"/>
              <a:t>sort()</a:t>
            </a:r>
            <a:r>
              <a:rPr lang="ru-RU" b="1" dirty="0" smtClean="0"/>
              <a:t> – </a:t>
            </a:r>
            <a:r>
              <a:rPr lang="ru-RU" dirty="0" smtClean="0"/>
              <a:t>сортирует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smtClean="0"/>
              <a:t>stack</a:t>
            </a:r>
            <a:r>
              <a:rPr lang="en-US" dirty="0" smtClean="0"/>
              <a:t>&lt;T, </a:t>
            </a:r>
            <a:r>
              <a:rPr lang="en-US" dirty="0" err="1" smtClean="0"/>
              <a:t>Cntr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6920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рассмотренные ранее контейнеры имеют методы </a:t>
            </a:r>
            <a:r>
              <a:rPr lang="en-US" dirty="0" err="1" smtClean="0"/>
              <a:t>push_back</a:t>
            </a:r>
            <a:r>
              <a:rPr lang="en-US" dirty="0" smtClean="0"/>
              <a:t>(), </a:t>
            </a:r>
            <a:r>
              <a:rPr lang="en-US" dirty="0" err="1" smtClean="0"/>
              <a:t>pop_back</a:t>
            </a:r>
            <a:r>
              <a:rPr lang="en-US" dirty="0" smtClean="0"/>
              <a:t>(), back(), </a:t>
            </a:r>
            <a:r>
              <a:rPr lang="ru-RU" dirty="0" smtClean="0"/>
              <a:t>необходимые для реализации абстрактной структуры данных </a:t>
            </a:r>
            <a:r>
              <a:rPr lang="ru-RU" b="1" dirty="0" smtClean="0"/>
              <a:t>стек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84119"/>
              </p:ext>
            </p:extLst>
          </p:nvPr>
        </p:nvGraphicFramePr>
        <p:xfrm>
          <a:off x="838200" y="2663586"/>
          <a:ext cx="1569039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9039">
                  <a:extLst>
                    <a:ext uri="{9D8B030D-6E8A-4147-A177-3AD203B41FA5}">
                      <a16:colId xmlns:a16="http://schemas.microsoft.com/office/drawing/2014/main" val="97272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data 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6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data 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4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data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data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12339"/>
                  </a:ext>
                </a:extLst>
              </a:tr>
            </a:tbl>
          </a:graphicData>
        </a:graphic>
      </p:graphicFrame>
      <p:cxnSp>
        <p:nvCxnSpPr>
          <p:cNvPr id="21" name="Прямая со стрелкой 20"/>
          <p:cNvCxnSpPr/>
          <p:nvPr/>
        </p:nvCxnSpPr>
        <p:spPr>
          <a:xfrm>
            <a:off x="1477819" y="2281382"/>
            <a:ext cx="0" cy="3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1817839" y="2281381"/>
            <a:ext cx="0" cy="38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7378" y="2662715"/>
            <a:ext cx="486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Стек работает по принципу </a:t>
            </a:r>
            <a:r>
              <a:rPr lang="en-US" b="1" dirty="0" smtClean="0"/>
              <a:t>LIFO(Last in first out)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897378" y="3026679"/>
            <a:ext cx="3266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Поддерживает 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top() – </a:t>
            </a:r>
            <a:r>
              <a:rPr lang="ru-RU" dirty="0" smtClean="0"/>
              <a:t>ссылка на конец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push()</a:t>
            </a:r>
            <a:r>
              <a:rPr lang="ru-RU" dirty="0" smtClean="0"/>
              <a:t> – вставка в конец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pop()</a:t>
            </a:r>
            <a:r>
              <a:rPr lang="ru-RU" dirty="0" smtClean="0"/>
              <a:t> – извлечение из конца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size()</a:t>
            </a:r>
            <a:r>
              <a:rPr lang="ru-RU" dirty="0" smtClean="0"/>
              <a:t> – размер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48144" y="4742614"/>
            <a:ext cx="701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Поскольку структура данных абстрактная, внутри может работать любой контейнер, поддерживающий необходимые операции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9928410" y="627760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smtClean="0"/>
              <a:t>queue&lt;T</a:t>
            </a:r>
            <a:r>
              <a:rPr lang="en-US" dirty="0"/>
              <a:t>, </a:t>
            </a:r>
            <a:r>
              <a:rPr lang="en-US" dirty="0" err="1"/>
              <a:t>Cntr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25961"/>
            <a:ext cx="746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случае  если поддерживаются </a:t>
            </a:r>
            <a:r>
              <a:rPr lang="en-US" dirty="0" err="1" smtClean="0"/>
              <a:t>push_back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pop_front</a:t>
            </a:r>
            <a:r>
              <a:rPr lang="en-US" dirty="0" smtClean="0"/>
              <a:t>(), </a:t>
            </a:r>
            <a:r>
              <a:rPr lang="ru-RU" dirty="0" smtClean="0"/>
              <a:t>контейнер подходит для реализации абстрактной структуры данных </a:t>
            </a:r>
            <a:r>
              <a:rPr lang="ru-RU" b="1" dirty="0" smtClean="0"/>
              <a:t>очередь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06861"/>
              </p:ext>
            </p:extLst>
          </p:nvPr>
        </p:nvGraphicFramePr>
        <p:xfrm>
          <a:off x="1234126" y="2245896"/>
          <a:ext cx="564744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11860">
                  <a:extLst>
                    <a:ext uri="{9D8B030D-6E8A-4147-A177-3AD203B41FA5}">
                      <a16:colId xmlns:a16="http://schemas.microsoft.com/office/drawing/2014/main" val="307199364"/>
                    </a:ext>
                  </a:extLst>
                </a:gridCol>
                <a:gridCol w="1411860">
                  <a:extLst>
                    <a:ext uri="{9D8B030D-6E8A-4147-A177-3AD203B41FA5}">
                      <a16:colId xmlns:a16="http://schemas.microsoft.com/office/drawing/2014/main" val="2483959446"/>
                    </a:ext>
                  </a:extLst>
                </a:gridCol>
                <a:gridCol w="1411860">
                  <a:extLst>
                    <a:ext uri="{9D8B030D-6E8A-4147-A177-3AD203B41FA5}">
                      <a16:colId xmlns:a16="http://schemas.microsoft.com/office/drawing/2014/main" val="971002999"/>
                    </a:ext>
                  </a:extLst>
                </a:gridCol>
                <a:gridCol w="1411860">
                  <a:extLst>
                    <a:ext uri="{9D8B030D-6E8A-4147-A177-3AD203B41FA5}">
                      <a16:colId xmlns:a16="http://schemas.microsoft.com/office/drawing/2014/main" val="3892905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data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data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data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data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4697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>
            <a:endCxn id="5" idx="1"/>
          </p:cNvCxnSpPr>
          <p:nvPr/>
        </p:nvCxnSpPr>
        <p:spPr>
          <a:xfrm>
            <a:off x="914400" y="2431316"/>
            <a:ext cx="31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881566" y="2423572"/>
            <a:ext cx="319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2856672"/>
            <a:ext cx="746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Очередь работает по принципу </a:t>
            </a:r>
            <a:r>
              <a:rPr lang="en-US" b="1" dirty="0" smtClean="0"/>
              <a:t>LILO(Last in last out)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3221926"/>
            <a:ext cx="39438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Поддерживает 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front() – </a:t>
            </a:r>
            <a:r>
              <a:rPr lang="ru-RU" dirty="0" smtClean="0"/>
              <a:t>ссылка на начало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push_back</a:t>
            </a:r>
            <a:r>
              <a:rPr lang="en-US" dirty="0" smtClean="0"/>
              <a:t>()</a:t>
            </a:r>
            <a:r>
              <a:rPr lang="ru-RU" dirty="0" smtClean="0"/>
              <a:t> – вставка в конец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pop_front</a:t>
            </a:r>
            <a:r>
              <a:rPr lang="en-US" dirty="0" smtClean="0"/>
              <a:t>()</a:t>
            </a:r>
            <a:r>
              <a:rPr lang="ru-RU" dirty="0" smtClean="0"/>
              <a:t> – извлечение из начала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size()</a:t>
            </a:r>
            <a:r>
              <a:rPr lang="ru-RU" dirty="0" smtClean="0"/>
              <a:t> – размер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8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Оставляя на будущее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31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deque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priority_queue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дерево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57286"/>
              </p:ext>
            </p:extLst>
          </p:nvPr>
        </p:nvGraphicFramePr>
        <p:xfrm>
          <a:off x="838200" y="2195658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left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right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75397"/>
              </p:ext>
            </p:extLst>
          </p:nvPr>
        </p:nvGraphicFramePr>
        <p:xfrm>
          <a:off x="4119418" y="1602658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left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right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43066"/>
              </p:ext>
            </p:extLst>
          </p:nvPr>
        </p:nvGraphicFramePr>
        <p:xfrm>
          <a:off x="4119418" y="3574473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left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right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cxnSp>
        <p:nvCxnSpPr>
          <p:cNvPr id="9" name="Скругленная соединительная линия 8"/>
          <p:cNvCxnSpPr/>
          <p:nvPr/>
        </p:nvCxnSpPr>
        <p:spPr>
          <a:xfrm flipV="1">
            <a:off x="2371725" y="1795749"/>
            <a:ext cx="1747693" cy="1427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8"/>
          <p:cNvCxnSpPr/>
          <p:nvPr/>
        </p:nvCxnSpPr>
        <p:spPr>
          <a:xfrm>
            <a:off x="2371725" y="3574473"/>
            <a:ext cx="1747693" cy="242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48361"/>
              </p:ext>
            </p:extLst>
          </p:nvPr>
        </p:nvGraphicFramePr>
        <p:xfrm>
          <a:off x="7400636" y="985331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left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right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20853"/>
              </p:ext>
            </p:extLst>
          </p:nvPr>
        </p:nvGraphicFramePr>
        <p:xfrm>
          <a:off x="7400636" y="2957146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left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right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cxnSp>
        <p:nvCxnSpPr>
          <p:cNvPr id="45" name="Скругленная соединительная линия 44"/>
          <p:cNvCxnSpPr/>
          <p:nvPr/>
        </p:nvCxnSpPr>
        <p:spPr>
          <a:xfrm flipV="1">
            <a:off x="5652943" y="1178422"/>
            <a:ext cx="1747693" cy="1427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кругленная соединительная линия 8"/>
          <p:cNvCxnSpPr/>
          <p:nvPr/>
        </p:nvCxnSpPr>
        <p:spPr>
          <a:xfrm>
            <a:off x="5652943" y="2957146"/>
            <a:ext cx="1747693" cy="242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22570"/>
              </p:ext>
            </p:extLst>
          </p:nvPr>
        </p:nvGraphicFramePr>
        <p:xfrm>
          <a:off x="7400636" y="4928961"/>
          <a:ext cx="1533525" cy="16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>
                  <a:extLst>
                    <a:ext uri="{9D8B030D-6E8A-4147-A177-3AD203B41FA5}">
                      <a16:colId xmlns:a16="http://schemas.microsoft.com/office/drawing/2014/main" val="3086968814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7597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02193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Node* left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906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r>
                        <a:rPr lang="en-US" dirty="0" smtClean="0"/>
                        <a:t>Node* right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12338"/>
                  </a:ext>
                </a:extLst>
              </a:tr>
            </a:tbl>
          </a:graphicData>
        </a:graphic>
      </p:graphicFrame>
      <p:cxnSp>
        <p:nvCxnSpPr>
          <p:cNvPr id="50" name="Скругленная соединительная линия 8"/>
          <p:cNvCxnSpPr/>
          <p:nvPr/>
        </p:nvCxnSpPr>
        <p:spPr>
          <a:xfrm>
            <a:off x="5652943" y="4928961"/>
            <a:ext cx="1747693" cy="2420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8"/>
          <p:cNvCxnSpPr>
            <a:endCxn id="55" idx="1"/>
          </p:cNvCxnSpPr>
          <p:nvPr/>
        </p:nvCxnSpPr>
        <p:spPr>
          <a:xfrm flipV="1">
            <a:off x="5652942" y="4602395"/>
            <a:ext cx="443058" cy="300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6096000" y="4417729"/>
            <a:ext cx="10711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0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Двоичное дерево поиска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603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Вводим правило</a:t>
            </a:r>
            <a:r>
              <a:rPr lang="en-US" dirty="0" smtClean="0"/>
              <a:t>:</a:t>
            </a:r>
          </a:p>
          <a:p>
            <a:r>
              <a:rPr lang="ru-RU" b="1" dirty="0" smtClean="0"/>
              <a:t>Левый</a:t>
            </a:r>
            <a:r>
              <a:rPr lang="ru-RU" dirty="0" smtClean="0"/>
              <a:t> дочерний элемент всегда </a:t>
            </a:r>
            <a:r>
              <a:rPr lang="ru-RU" b="1" dirty="0" smtClean="0"/>
              <a:t>меньше</a:t>
            </a:r>
            <a:r>
              <a:rPr lang="ru-RU" dirty="0" smtClean="0"/>
              <a:t> </a:t>
            </a:r>
            <a:r>
              <a:rPr lang="ru-RU" b="1" dirty="0" smtClean="0"/>
              <a:t>родительского</a:t>
            </a:r>
            <a:r>
              <a:rPr lang="ru-RU" dirty="0" smtClean="0"/>
              <a:t> </a:t>
            </a:r>
            <a:r>
              <a:rPr lang="ru-RU" b="1" dirty="0"/>
              <a:t>П</a:t>
            </a:r>
            <a:r>
              <a:rPr lang="ru-RU" b="1" dirty="0" smtClean="0"/>
              <a:t>равый</a:t>
            </a:r>
            <a:r>
              <a:rPr lang="ru-RU" dirty="0" smtClean="0"/>
              <a:t> дочерний элемент всегда </a:t>
            </a:r>
            <a:r>
              <a:rPr lang="ru-RU" b="1" dirty="0" smtClean="0"/>
              <a:t>больше</a:t>
            </a:r>
            <a:r>
              <a:rPr lang="ru-RU" dirty="0" smtClean="0"/>
              <a:t> </a:t>
            </a:r>
            <a:r>
              <a:rPr lang="ru-RU" b="1" dirty="0" smtClean="0"/>
              <a:t>родительского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06791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3131128" y="2847381"/>
            <a:ext cx="4454977" cy="2355275"/>
            <a:chOff x="3131128" y="2847381"/>
            <a:chExt cx="4454977" cy="2355275"/>
          </a:xfrm>
        </p:grpSpPr>
        <p:sp>
          <p:nvSpPr>
            <p:cNvPr id="5" name="Овал 4"/>
            <p:cNvSpPr/>
            <p:nvPr/>
          </p:nvSpPr>
          <p:spPr>
            <a:xfrm>
              <a:off x="5033819" y="2847381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327237" y="3478034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5795819" y="3478033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3131128" y="4599243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4599710" y="4599242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5514110" y="4599241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982692" y="4599240"/>
              <a:ext cx="603413" cy="6034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4682" y="29642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8100" y="35950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66680" y="35972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81991" y="47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50573" y="47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4973" y="47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33555" y="47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22" name="Прямая со стрелкой 21"/>
            <p:cNvCxnSpPr>
              <a:stCxn id="5" idx="3"/>
              <a:endCxn id="6" idx="7"/>
            </p:cNvCxnSpPr>
            <p:nvPr/>
          </p:nvCxnSpPr>
          <p:spPr>
            <a:xfrm flipH="1">
              <a:off x="4842282" y="3362426"/>
              <a:ext cx="279905" cy="203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6" idx="3"/>
              <a:endCxn id="9" idx="7"/>
            </p:cNvCxnSpPr>
            <p:nvPr/>
          </p:nvCxnSpPr>
          <p:spPr>
            <a:xfrm flipH="1">
              <a:off x="3646173" y="3993079"/>
              <a:ext cx="769432" cy="694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6" idx="4"/>
              <a:endCxn id="10" idx="0"/>
            </p:cNvCxnSpPr>
            <p:nvPr/>
          </p:nvCxnSpPr>
          <p:spPr>
            <a:xfrm>
              <a:off x="4628944" y="4081447"/>
              <a:ext cx="272473" cy="517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5" idx="5"/>
              <a:endCxn id="7" idx="1"/>
            </p:cNvCxnSpPr>
            <p:nvPr/>
          </p:nvCxnSpPr>
          <p:spPr>
            <a:xfrm>
              <a:off x="5548864" y="3362426"/>
              <a:ext cx="335323" cy="20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7" idx="4"/>
              <a:endCxn id="11" idx="0"/>
            </p:cNvCxnSpPr>
            <p:nvPr/>
          </p:nvCxnSpPr>
          <p:spPr>
            <a:xfrm flipH="1">
              <a:off x="5815817" y="4081446"/>
              <a:ext cx="281709" cy="517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7" idx="5"/>
              <a:endCxn id="12" idx="1"/>
            </p:cNvCxnSpPr>
            <p:nvPr/>
          </p:nvCxnSpPr>
          <p:spPr>
            <a:xfrm>
              <a:off x="6310864" y="3993078"/>
              <a:ext cx="760196" cy="694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1787</TotalTime>
  <Words>1306</Words>
  <Application>Microsoft Office PowerPoint</Application>
  <PresentationFormat>Широкоэкранный</PresentationFormat>
  <Paragraphs>230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powerpointbase.com-1090</vt:lpstr>
      <vt:lpstr>Контейнеры Часть 2</vt:lpstr>
      <vt:lpstr>std::forward_list&lt;T&gt;</vt:lpstr>
      <vt:lpstr>std::list&lt;T&gt;</vt:lpstr>
      <vt:lpstr>Методы std::list&lt;T&gt;</vt:lpstr>
      <vt:lpstr>std::stack&lt;T, Cntr&gt;</vt:lpstr>
      <vt:lpstr>std::queue&lt;T, Cntr&gt;</vt:lpstr>
      <vt:lpstr>Оставляя на будущее</vt:lpstr>
      <vt:lpstr>Двоичное дерево</vt:lpstr>
      <vt:lpstr>Двоичное дерево поиска</vt:lpstr>
      <vt:lpstr>Поиск</vt:lpstr>
      <vt:lpstr>Проблема</vt:lpstr>
      <vt:lpstr>std::set&lt;T&gt; и std::map&lt;K, V&gt;</vt:lpstr>
      <vt:lpstr>Методы std::set и std::map</vt:lpstr>
      <vt:lpstr>std::multiset&lt;T&gt; и std::multimap&lt;K, V&gt;</vt:lpstr>
      <vt:lpstr>Хеширование</vt:lpstr>
      <vt:lpstr>Хеш-таблица</vt:lpstr>
      <vt:lpstr>Коллизии</vt:lpstr>
      <vt:lpstr>Разрешение коллизий</vt:lpstr>
      <vt:lpstr>std::unordered_set&lt;T&gt; std::unordered_map&lt;K, V&gt;</vt:lpstr>
      <vt:lpstr>Методы std::unordered_set std::unordered_map</vt:lpstr>
      <vt:lpstr>Домашнее задание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Контейнеры Часть 2</dc:title>
  <dc:creator>Гаврилов Матвей</dc:creator>
  <cp:lastModifiedBy>Гаврилов Матвей</cp:lastModifiedBy>
  <cp:revision>54</cp:revision>
  <dcterms:created xsi:type="dcterms:W3CDTF">2024-04-14T15:50:21Z</dcterms:created>
  <dcterms:modified xsi:type="dcterms:W3CDTF">2024-04-16T15:39:49Z</dcterms:modified>
</cp:coreProperties>
</file>