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281163A-9AAD-CD45-B4AF-FDFE4F21A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090732-A618-5A4E-A537-64A4B51DB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8408" y="1324244"/>
            <a:ext cx="5962402" cy="2387600"/>
          </a:xfrm>
        </p:spPr>
        <p:txBody>
          <a:bodyPr anchor="b"/>
          <a:lstStyle>
            <a:lvl1pPr algn="l">
              <a:defRPr sz="6000">
                <a:solidFill>
                  <a:srgbClr val="CB981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en-U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81846-9D9A-1D48-92A5-021FC167E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408" y="3803919"/>
            <a:ext cx="596240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B87F3-D628-A44F-8A71-6B5B8A4DF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657F5-2FA4-4B91-8463-800D9929D0CB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91E38-62B0-8045-9769-C5AE194EE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2D7D1-E196-7F41-90C4-8E5B6201A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A1CDF-9552-4A58-BCBE-1EA7ECAAA2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038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9C6D8-FAE2-CB48-B6AF-599145010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E4046-1F2A-4549-875D-8B6B8B32A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EC362-F507-E74D-A2C6-C5E7696D8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657F5-2FA4-4B91-8463-800D9929D0CB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7D965-AD9F-644D-9131-2745EC311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CBF72-9E7A-C148-95AB-B935E67E5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A1CDF-9552-4A58-BCBE-1EA7ECAAA2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701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46FE51-5627-FC4A-A9A8-42553B4EA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8741F-A682-2943-9C3F-0EF5CE5EC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AE9C-D32B-0741-85DC-E155CB25F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657F5-2FA4-4B91-8463-800D9929D0CB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3E463-3A1C-6143-A147-7218C72C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D7D94-A99D-EB42-9BD5-192CF6015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A1CDF-9552-4A58-BCBE-1EA7ECAAA2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413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57925-613C-8F4C-898F-6D8E28BAE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E8AEF-A169-0A42-A7FC-B7BFA281F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3F5BF-3B8F-A441-9A1E-787664CE8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657F5-2FA4-4B91-8463-800D9929D0CB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90D71-0132-B74F-AD43-4E63924C4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44F60-AD23-9B4A-85BC-49CF6F6F9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A1CDF-9552-4A58-BCBE-1EA7ECAAA2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7107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CD35F-2DE7-044D-9304-4D0E27C6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14C52-09E4-0142-8C93-9205AFB92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60AB2-67FE-C342-BEE5-51174E49F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657F5-2FA4-4B91-8463-800D9929D0CB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DFC55-2E13-584D-9D9C-483FA1164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4BBE1-4D03-1848-9FAF-D2A30348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A1CDF-9552-4A58-BCBE-1EA7ECAAA2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67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897D9-C720-FB4C-99A6-E445499FC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FFF7A-6894-C343-8B2B-8CFB6B396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1E1F2-BB81-C84C-8A0E-597E1D6BD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FDE69-843F-2F45-A01D-7A6455D9A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657F5-2FA4-4B91-8463-800D9929D0CB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EC541-CB0F-1447-A506-BD02C21E4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364D8-2F86-5249-AC00-826CF62D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A1CDF-9552-4A58-BCBE-1EA7ECAAA2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844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39618-D58A-3E49-8DBF-D185F900F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3A620-4AFC-9442-A00C-5510DF8CA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4134F-3AB2-EB41-8F58-E4D3BED98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A31031-5110-B148-9012-2884EAD35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11604A-9105-DF44-B650-A1CDCA6DC6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653A2E-AE44-7C4F-AD8A-5F36F9C07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657F5-2FA4-4B91-8463-800D9929D0CB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0CA3C9-D689-5B43-8F60-5DE3EB385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D2C46-9E97-CA48-B838-A1DDA315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A1CDF-9552-4A58-BCBE-1EA7ECAAA2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328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15520-22D4-3640-9D6F-597D86B9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402F3-0F1B-F04F-8083-FE485CB3E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657F5-2FA4-4B91-8463-800D9929D0CB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BE8DC6-F039-8F4F-B92C-661E778D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A092C0-3DBB-0C4D-B089-D6C4E4BC8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A1CDF-9552-4A58-BCBE-1EA7ECAAA2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304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9A5E4A-1220-D446-BFF2-E1B1A29E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657F5-2FA4-4B91-8463-800D9929D0CB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970E6-167F-3A4C-9E6F-0D0471B4F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90E22-C2AC-9449-9D85-E56E7D2F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A1CDF-9552-4A58-BCBE-1EA7ECAAA2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1001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90BD6-680C-F145-A915-786F60844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18EA1-3EA0-D141-8A9E-4B0E2D1CB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F6717-0AE9-A949-B7AD-CBBECBA10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583AA-572B-E44C-BA53-CC26402E6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657F5-2FA4-4B91-8463-800D9929D0CB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6B4A8-79E2-0A42-BF1C-E322E051C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163C5-04D9-D149-B649-5C57AA533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A1CDF-9552-4A58-BCBE-1EA7ECAAA2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904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19A20-09BC-224C-966B-185E6E82F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DE4764-B322-6D45-9B1F-7B7BC65DD6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ABEFD-5A6F-8643-923F-DEFDD3EE0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069A7-6823-6749-A5A0-441D11337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657F5-2FA4-4B91-8463-800D9929D0CB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EFE2E-5D71-494E-B417-95968039D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D1E64-6BCA-7947-AE30-65C339C3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A1CDF-9552-4A58-BCBE-1EA7ECAAA2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066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3945941-387D-394B-AB4A-8F41333371C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8F7AC8-1812-A049-A6C6-68DF81168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5E004-3B16-8247-A495-FDDBB5542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16F0A-2448-D74F-A923-12E842E64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657F5-2FA4-4B91-8463-800D9929D0CB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F9B30-A15F-DA40-8258-123C4CBC7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01F1E-3986-CD43-A0EB-5C56A273E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A1CDF-9552-4A58-BCBE-1EA7ECAAA2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4587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sort-array-by-parity/description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Итераторы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319495" y="6488668"/>
            <a:ext cx="5872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IT-LETI 2024. </a:t>
            </a:r>
            <a:r>
              <a:rPr lang="ru-RU" dirty="0"/>
              <a:t>Язык </a:t>
            </a:r>
            <a:r>
              <a:rPr lang="en-US" dirty="0"/>
              <a:t>C++ </a:t>
            </a:r>
            <a:r>
              <a:rPr lang="ru-RU" dirty="0"/>
              <a:t>Стандартная библиотека шаблонов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861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Итераторы ввода и вывода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722678" y="6323786"/>
            <a:ext cx="3631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input-output-iterator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.cpp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1144588"/>
            <a:ext cx="657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Итераторы ввода и являются самыми </a:t>
            </a:r>
            <a:r>
              <a:rPr lang="ru-RU" dirty="0" err="1" smtClean="0"/>
              <a:t>малофункциональными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1592820"/>
            <a:ext cx="7389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Input Iterator </a:t>
            </a:r>
            <a:r>
              <a:rPr lang="ru-RU" dirty="0" smtClean="0"/>
              <a:t>предназначен только для чтения элементов из контейнера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1962152"/>
            <a:ext cx="721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Ouput</a:t>
            </a:r>
            <a:r>
              <a:rPr lang="en-US" b="1" dirty="0" smtClean="0"/>
              <a:t> Iterator </a:t>
            </a:r>
            <a:r>
              <a:rPr lang="ru-RU" dirty="0" smtClean="0"/>
              <a:t>предназначен только для записи элементов в контейнер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838200" y="2410384"/>
            <a:ext cx="5568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Пример</a:t>
            </a:r>
            <a:r>
              <a:rPr lang="en-US" dirty="0" smtClean="0"/>
              <a:t>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istream_iterator</a:t>
            </a:r>
            <a:r>
              <a:rPr lang="en-US" dirty="0" smtClean="0"/>
              <a:t>,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ostream_iterator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8063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Резюмируя</a:t>
            </a:r>
            <a:endParaRPr lang="ru-RU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942975" y="1066781"/>
            <a:ext cx="8543925" cy="58785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C0D0E"/>
                </a:solidFill>
                <a:effectLst/>
                <a:latin typeface="+mn-lt"/>
              </a:rPr>
              <a:t>InputIterator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C0D0E"/>
                </a:solidFill>
                <a:effectLst/>
                <a:latin typeface="+mn-lt"/>
              </a:rPr>
              <a:t> (входной)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C0D0E"/>
                </a:solidFill>
                <a:effectLst/>
                <a:latin typeface="+mn-lt"/>
              </a:rPr>
              <a:t>Копирование, присваивание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C0D0E"/>
                </a:solidFill>
                <a:effectLst/>
                <a:latin typeface="+mn-lt"/>
              </a:rPr>
              <a:t>Операции сравнения на равенство == и !=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C0D0E"/>
                </a:solidFill>
                <a:effectLst/>
                <a:latin typeface="+mn-lt"/>
              </a:rPr>
              <a:t>Инкремент: ++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C0D0E"/>
                </a:solidFill>
                <a:effectLst/>
                <a:latin typeface="+mn-lt"/>
              </a:rPr>
              <a:t>iter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C0D0E"/>
                </a:solidFill>
                <a:effectLst/>
                <a:latin typeface="+mn-lt"/>
              </a:rPr>
              <a:t> и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C0D0E"/>
                </a:solidFill>
                <a:effectLst/>
                <a:latin typeface="+mn-lt"/>
              </a:rPr>
              <a:t>iter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C0D0E"/>
                </a:solidFill>
                <a:effectLst/>
                <a:latin typeface="+mn-lt"/>
              </a:rPr>
              <a:t>++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C0D0E"/>
                </a:solidFill>
                <a:effectLst/>
                <a:latin typeface="+mn-lt"/>
              </a:rPr>
              <a:t>Разыменование для чтения: *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C0D0E"/>
                </a:solidFill>
                <a:effectLst/>
                <a:latin typeface="+mn-lt"/>
              </a:rPr>
              <a:t>iter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C0D0E"/>
                </a:solidFill>
                <a:effectLst/>
                <a:latin typeface="+mn-lt"/>
              </a:rPr>
              <a:t> и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C0D0E"/>
                </a:solidFill>
                <a:effectLst/>
                <a:latin typeface="+mn-lt"/>
              </a:rPr>
              <a:t>iter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C0D0E"/>
                </a:solidFill>
                <a:effectLst/>
                <a:latin typeface="+mn-lt"/>
              </a:rPr>
              <a:t>-&gt;m, при этом запрещена запись: *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C0D0E"/>
                </a:solidFill>
                <a:effectLst/>
                <a:latin typeface="+mn-lt"/>
              </a:rPr>
              <a:t>iter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C0D0E"/>
                </a:solidFill>
                <a:effectLst/>
                <a:latin typeface="+mn-lt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C0D0E"/>
                </a:solidFill>
                <a:effectLst/>
                <a:latin typeface="+mn-lt"/>
              </a:rPr>
              <a:t>value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rgbClr val="0C0D0E"/>
              </a:solidFill>
              <a:effectLst/>
              <a:latin typeface="+mn-lt"/>
            </a:endParaRPr>
          </a:p>
          <a:p>
            <a:pPr lvl="1"/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rgbClr val="0C0D0E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C0D0E"/>
                </a:solidFill>
                <a:effectLst/>
                <a:latin typeface="+mn-lt"/>
              </a:rPr>
              <a:t>OutputIterator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C0D0E"/>
                </a:solidFill>
                <a:effectLst/>
                <a:latin typeface="+mn-lt"/>
              </a:rPr>
              <a:t> (выходной)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C0D0E"/>
                </a:solidFill>
                <a:effectLst/>
                <a:latin typeface="+mn-lt"/>
              </a:rPr>
              <a:t>Копирование, присваивание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C0D0E"/>
                </a:solidFill>
                <a:effectLst/>
                <a:latin typeface="+mn-lt"/>
              </a:rPr>
              <a:t>Инкремент: ++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C0D0E"/>
                </a:solidFill>
                <a:effectLst/>
                <a:latin typeface="+mn-lt"/>
              </a:rPr>
              <a:t>iter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C0D0E"/>
                </a:solidFill>
                <a:effectLst/>
                <a:latin typeface="+mn-lt"/>
              </a:rPr>
              <a:t> и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C0D0E"/>
                </a:solidFill>
                <a:effectLst/>
                <a:latin typeface="+mn-lt"/>
              </a:rPr>
              <a:t>iter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C0D0E"/>
                </a:solidFill>
                <a:effectLst/>
                <a:latin typeface="+mn-lt"/>
              </a:rPr>
              <a:t>++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C0D0E"/>
                </a:solidFill>
                <a:effectLst/>
                <a:latin typeface="+mn-lt"/>
              </a:rPr>
              <a:t>Разыменование для записи: *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C0D0E"/>
                </a:solidFill>
                <a:effectLst/>
                <a:latin typeface="+mn-lt"/>
              </a:rPr>
              <a:t>iter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C0D0E"/>
                </a:solidFill>
                <a:effectLst/>
                <a:latin typeface="+mn-lt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C0D0E"/>
                </a:solidFill>
                <a:effectLst/>
                <a:latin typeface="+mn-lt"/>
              </a:rPr>
              <a:t>value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C0D0E"/>
                </a:solidFill>
                <a:effectLst/>
                <a:latin typeface="+mn-lt"/>
              </a:rPr>
              <a:t> и *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C0D0E"/>
                </a:solidFill>
                <a:effectLst/>
                <a:latin typeface="+mn-lt"/>
              </a:rPr>
              <a:t>iter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C0D0E"/>
                </a:solidFill>
                <a:effectLst/>
                <a:latin typeface="+mn-lt"/>
              </a:rPr>
              <a:t>++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C0D0E"/>
                </a:solidFill>
                <a:effectLst/>
                <a:latin typeface="+mn-lt"/>
              </a:rPr>
              <a:t>value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C0D0E"/>
                </a:solidFill>
                <a:effectLst/>
                <a:latin typeface="+mn-lt"/>
              </a:rPr>
              <a:t>, при этом запрещено чтение</a:t>
            </a:r>
          </a:p>
          <a:p>
            <a:pPr lvl="1"/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rgbClr val="0C0D0E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C0D0E"/>
                </a:solidFill>
                <a:effectLst/>
                <a:latin typeface="+mn-lt"/>
              </a:rPr>
              <a:t>ForwardIterator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C0D0E"/>
                </a:solidFill>
                <a:effectLst/>
                <a:latin typeface="+mn-lt"/>
              </a:rPr>
              <a:t> (прямой)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C0D0E"/>
                </a:solidFill>
                <a:effectLst/>
                <a:latin typeface="+mn-lt"/>
              </a:rPr>
              <a:t>Все операции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C0D0E"/>
                </a:solidFill>
                <a:effectLst/>
                <a:latin typeface="+mn-lt"/>
              </a:rPr>
              <a:t>InputIterator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C0D0E"/>
                </a:solidFill>
                <a:effectLst/>
                <a:latin typeface="+mn-lt"/>
              </a:rPr>
              <a:t> и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C0D0E"/>
                </a:solidFill>
                <a:effectLst/>
                <a:latin typeface="+mn-lt"/>
              </a:rPr>
              <a:t>OutputIterator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rgbClr val="0C0D0E"/>
              </a:solidFill>
              <a:effectLst/>
              <a:latin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C0D0E"/>
                </a:solidFill>
                <a:effectLst/>
                <a:latin typeface="+mn-lt"/>
              </a:rPr>
              <a:t>Требование 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0C0D0E"/>
                </a:solidFill>
                <a:effectLst/>
                <a:latin typeface="+mn-lt"/>
              </a:rPr>
              <a:t>многопроходности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C0D0E"/>
                </a:solidFill>
                <a:effectLst/>
                <a:latin typeface="+mn-lt"/>
              </a:rPr>
              <a:t>: если i1 == i2, то ++i1 == ++i2, т.е. итератор можно копировать, и обходить им последовательность много раз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rgbClr val="0C0D0E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C0D0E"/>
                </a:solidFill>
                <a:effectLst/>
                <a:latin typeface="+mn-lt"/>
              </a:rPr>
              <a:t>BidirectionalIterator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C0D0E"/>
                </a:solidFill>
                <a:effectLst/>
                <a:latin typeface="+mn-lt"/>
              </a:rPr>
              <a:t> (двусторонний)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C0D0E"/>
                </a:solidFill>
                <a:effectLst/>
                <a:latin typeface="+mn-lt"/>
              </a:rPr>
              <a:t>Все операции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C0D0E"/>
                </a:solidFill>
                <a:effectLst/>
                <a:latin typeface="+mn-lt"/>
              </a:rPr>
              <a:t>ForwardIterator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rgbClr val="0C0D0E"/>
              </a:solidFill>
              <a:effectLst/>
              <a:latin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C0D0E"/>
                </a:solidFill>
                <a:effectLst/>
                <a:latin typeface="+mn-lt"/>
              </a:rPr>
              <a:t>Декремент: --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C0D0E"/>
                </a:solidFill>
                <a:effectLst/>
                <a:latin typeface="+mn-lt"/>
              </a:rPr>
              <a:t>iter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C0D0E"/>
                </a:solidFill>
                <a:effectLst/>
                <a:latin typeface="+mn-lt"/>
              </a:rPr>
              <a:t>,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C0D0E"/>
                </a:solidFill>
                <a:effectLst/>
                <a:latin typeface="+mn-lt"/>
              </a:rPr>
              <a:t>iter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C0D0E"/>
                </a:solidFill>
                <a:effectLst/>
                <a:latin typeface="+mn-lt"/>
              </a:rPr>
              <a:t>--, *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C0D0E"/>
                </a:solidFill>
                <a:effectLst/>
                <a:latin typeface="+mn-lt"/>
              </a:rPr>
              <a:t>iter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C0D0E"/>
                </a:solidFill>
                <a:effectLst/>
                <a:latin typeface="+mn-lt"/>
              </a:rPr>
              <a:t>—</a:t>
            </a:r>
          </a:p>
          <a:p>
            <a:pPr lvl="1"/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rgbClr val="0C0D0E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C0D0E"/>
                </a:solidFill>
                <a:effectLst/>
                <a:latin typeface="+mn-lt"/>
              </a:rPr>
              <a:t>RandomAccessIterator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C0D0E"/>
                </a:solidFill>
                <a:effectLst/>
                <a:latin typeface="+mn-lt"/>
              </a:rPr>
              <a:t> (произвольного доступа)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C0D0E"/>
                </a:solidFill>
                <a:effectLst/>
                <a:latin typeface="+mn-lt"/>
              </a:rPr>
              <a:t>Все операции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C0D0E"/>
                </a:solidFill>
                <a:effectLst/>
                <a:latin typeface="+mn-lt"/>
              </a:rPr>
              <a:t>BidirectionalIterator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rgbClr val="0C0D0E"/>
              </a:solidFill>
              <a:effectLst/>
              <a:latin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C0D0E"/>
                </a:solidFill>
                <a:effectLst/>
                <a:latin typeface="+mn-lt"/>
              </a:rPr>
              <a:t>Операции сравнения: i1 &lt; i2, i1 &gt; i2, i1 &lt;= i2, i1 &gt;= i2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C0D0E"/>
                </a:solidFill>
                <a:effectLst/>
                <a:latin typeface="+mn-lt"/>
              </a:rPr>
              <a:t>Сложение/вычитание с числом: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C0D0E"/>
                </a:solidFill>
                <a:effectLst/>
                <a:latin typeface="+mn-lt"/>
              </a:rPr>
              <a:t>iter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C0D0E"/>
                </a:solidFill>
                <a:effectLst/>
                <a:latin typeface="+mn-lt"/>
              </a:rPr>
              <a:t> + n,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C0D0E"/>
                </a:solidFill>
                <a:effectLst/>
                <a:latin typeface="+mn-lt"/>
              </a:rPr>
              <a:t>iter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C0D0E"/>
                </a:solidFill>
                <a:effectLst/>
                <a:latin typeface="+mn-lt"/>
              </a:rPr>
              <a:t> += n,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C0D0E"/>
                </a:solidFill>
                <a:effectLst/>
                <a:latin typeface="+mn-lt"/>
              </a:rPr>
              <a:t>iter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C0D0E"/>
                </a:solidFill>
                <a:effectLst/>
                <a:latin typeface="+mn-lt"/>
              </a:rPr>
              <a:t> - n,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C0D0E"/>
                </a:solidFill>
                <a:effectLst/>
                <a:latin typeface="+mn-lt"/>
              </a:rPr>
              <a:t>iter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C0D0E"/>
                </a:solidFill>
                <a:effectLst/>
                <a:latin typeface="+mn-lt"/>
              </a:rPr>
              <a:t> -= 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C0D0E"/>
                </a:solidFill>
                <a:effectLst/>
                <a:latin typeface="+mn-lt"/>
              </a:rPr>
              <a:t>Разность итераторов: i2 - i1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C0D0E"/>
                </a:solidFill>
                <a:effectLst/>
                <a:latin typeface="+mn-lt"/>
              </a:rPr>
              <a:t>Индексирование: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C0D0E"/>
                </a:solidFill>
                <a:effectLst/>
                <a:latin typeface="+mn-lt"/>
              </a:rPr>
              <a:t>iter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C0D0E"/>
                </a:solidFill>
                <a:effectLst/>
                <a:latin typeface="+mn-lt"/>
              </a:rPr>
              <a:t>[n]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93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Домашнее задание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144588"/>
            <a:ext cx="6381750" cy="368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905.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Sort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Array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By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Parity</a:t>
            </a:r>
            <a:r>
              <a:rPr lang="ru-RU" sz="1600" dirty="0" smtClean="0">
                <a:latin typeface="Calibri" panose="020F0502020204030204" pitchFamily="34" charset="0"/>
                <a:ea typeface="Calibri" panose="020F0502020204030204" pitchFamily="34" charset="0"/>
                <a:hlinkClick r:id="rId2"/>
              </a:rPr>
              <a:t> 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18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/>
          <p:cNvSpPr>
            <a:spLocks noGrp="1"/>
          </p:cNvSpPr>
          <p:nvPr>
            <p:ph type="title"/>
          </p:nvPr>
        </p:nvSpPr>
        <p:spPr>
          <a:xfrm>
            <a:off x="4727090" y="2907982"/>
            <a:ext cx="10515600" cy="779463"/>
          </a:xfrm>
        </p:spPr>
        <p:txBody>
          <a:bodyPr/>
          <a:lstStyle/>
          <a:p>
            <a:r>
              <a:rPr lang="ru-RU" dirty="0" smtClean="0"/>
              <a:t>Вопросы?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621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 целочисленных индексов</a:t>
            </a:r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646757" y="1213187"/>
            <a:ext cx="4710546" cy="3879350"/>
            <a:chOff x="773545" y="1144588"/>
            <a:chExt cx="4710546" cy="3879350"/>
          </a:xfrm>
        </p:grpSpPr>
        <p:sp>
          <p:nvSpPr>
            <p:cNvPr id="5" name="TextBox 4"/>
            <p:cNvSpPr txBox="1"/>
            <p:nvPr/>
          </p:nvSpPr>
          <p:spPr>
            <a:xfrm>
              <a:off x="773545" y="1144588"/>
              <a:ext cx="24020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Динамический массив</a:t>
              </a:r>
              <a:endParaRPr lang="ru-RU" dirty="0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773545" y="1607618"/>
              <a:ext cx="4710546" cy="341632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56B6C2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61AFEF"/>
                  </a:solidFill>
                  <a:latin typeface="Consolas" panose="020B0609020204030204" pitchFamily="49" charset="0"/>
                </a:rPr>
                <a:t>DynamicArray</a:t>
              </a:r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solidFill>
                    <a:srgbClr val="56B6C2"/>
                  </a:solidFill>
                  <a:latin typeface="Consolas" panose="020B0609020204030204" pitchFamily="49" charset="0"/>
                </a:rPr>
                <a:t>private</a:t>
              </a:r>
              <a:r>
                <a:rPr lang="en-US" dirty="0">
                  <a:solidFill>
                    <a:srgbClr val="ABB2BF"/>
                  </a:solidFill>
                  <a:latin typeface="Consolas" panose="020B0609020204030204" pitchFamily="49" charset="0"/>
                </a:rPr>
                <a:t>:</a:t>
              </a:r>
              <a:endParaRPr lang="en-US" dirty="0">
                <a:solidFill>
                  <a:srgbClr val="BBBBBB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dirty="0" err="1">
                  <a:solidFill>
                    <a:srgbClr val="56B6C2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E06C75"/>
                  </a:solidFill>
                  <a:latin typeface="Consolas" panose="020B0609020204030204" pitchFamily="49" charset="0"/>
                </a:rPr>
                <a:t>*</a:t>
              </a:r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ABB2BF"/>
                  </a:solidFill>
                  <a:latin typeface="Consolas" panose="020B0609020204030204" pitchFamily="49" charset="0"/>
                </a:rPr>
                <a:t>data_</a:t>
              </a:r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dirty="0" err="1">
                  <a:solidFill>
                    <a:srgbClr val="61AFEF"/>
                  </a:solidFill>
                  <a:latin typeface="Consolas" panose="020B0609020204030204" pitchFamily="49" charset="0"/>
                </a:rPr>
                <a:t>size_t</a:t>
              </a:r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ABB2BF"/>
                  </a:solidFill>
                  <a:latin typeface="Consolas" panose="020B0609020204030204" pitchFamily="49" charset="0"/>
                </a:rPr>
                <a:t>size_</a:t>
              </a:r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dirty="0">
                  <a:solidFill>
                    <a:srgbClr val="56B6C2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dirty="0">
                  <a:solidFill>
                    <a:srgbClr val="ABB2BF"/>
                  </a:solidFill>
                  <a:latin typeface="Consolas" panose="020B0609020204030204" pitchFamily="49" charset="0"/>
                </a:rPr>
                <a:t>:</a:t>
              </a:r>
              <a:endParaRPr lang="en-US" dirty="0">
                <a:solidFill>
                  <a:srgbClr val="BBBBBB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dirty="0" err="1">
                  <a:solidFill>
                    <a:srgbClr val="98C379"/>
                  </a:solidFill>
                  <a:latin typeface="Consolas" panose="020B0609020204030204" pitchFamily="49" charset="0"/>
                </a:rPr>
                <a:t>DynamicArray</a:t>
              </a:r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() {}</a:t>
              </a:r>
            </a:p>
            <a:p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dirty="0">
                  <a:solidFill>
                    <a:srgbClr val="98C379"/>
                  </a:solidFill>
                  <a:latin typeface="Consolas" panose="020B0609020204030204" pitchFamily="49" charset="0"/>
                </a:rPr>
                <a:t>~</a:t>
              </a:r>
              <a:r>
                <a:rPr lang="en-US" dirty="0" err="1">
                  <a:solidFill>
                    <a:srgbClr val="98C379"/>
                  </a:solidFill>
                  <a:latin typeface="Consolas" panose="020B0609020204030204" pitchFamily="49" charset="0"/>
                </a:rPr>
                <a:t>DynamicArray</a:t>
              </a:r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() {}</a:t>
              </a:r>
            </a:p>
            <a:p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dirty="0" err="1">
                  <a:solidFill>
                    <a:srgbClr val="56B6C2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E06C75"/>
                  </a:solidFill>
                  <a:latin typeface="Consolas" panose="020B0609020204030204" pitchFamily="49" charset="0"/>
                </a:rPr>
                <a:t>&amp;</a:t>
              </a:r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98C379"/>
                  </a:solidFill>
                  <a:latin typeface="Consolas" panose="020B0609020204030204" pitchFamily="49" charset="0"/>
                </a:rPr>
                <a:t>operator[]</a:t>
              </a:r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61AFEF"/>
                  </a:solidFill>
                  <a:latin typeface="Consolas" panose="020B0609020204030204" pitchFamily="49" charset="0"/>
                </a:rPr>
                <a:t>size_t</a:t>
              </a:r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 </a:t>
              </a:r>
              <a:r>
                <a:rPr lang="en-US" i="1" dirty="0">
                  <a:solidFill>
                    <a:srgbClr val="D19A66"/>
                  </a:solidFill>
                  <a:latin typeface="Consolas" panose="020B0609020204030204" pitchFamily="49" charset="0"/>
                </a:rPr>
                <a:t>index</a:t>
              </a:r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) {</a:t>
              </a:r>
            </a:p>
            <a:p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        </a:t>
              </a:r>
              <a:r>
                <a:rPr lang="en-US" dirty="0">
                  <a:solidFill>
                    <a:srgbClr val="E06C75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ABB2BF"/>
                  </a:solidFill>
                  <a:latin typeface="Consolas" panose="020B0609020204030204" pitchFamily="49" charset="0"/>
                </a:rPr>
                <a:t>data_</a:t>
              </a:r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[</a:t>
              </a:r>
              <a:r>
                <a:rPr lang="en-US" i="1" dirty="0">
                  <a:solidFill>
                    <a:srgbClr val="D19A66"/>
                  </a:solidFill>
                  <a:latin typeface="Consolas" panose="020B0609020204030204" pitchFamily="49" charset="0"/>
                </a:rPr>
                <a:t>index</a:t>
              </a:r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];</a:t>
              </a:r>
            </a:p>
            <a:p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    }</a:t>
              </a:r>
            </a:p>
            <a:p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dirty="0" err="1">
                  <a:solidFill>
                    <a:srgbClr val="61AFEF"/>
                  </a:solidFill>
                  <a:latin typeface="Consolas" panose="020B0609020204030204" pitchFamily="49" charset="0"/>
                </a:rPr>
                <a:t>size_t</a:t>
              </a:r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98C379"/>
                  </a:solidFill>
                  <a:latin typeface="Consolas" panose="020B0609020204030204" pitchFamily="49" charset="0"/>
                </a:rPr>
                <a:t>size</a:t>
              </a:r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() {}</a:t>
              </a:r>
            </a:p>
            <a:p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};</a:t>
              </a:r>
              <a:endPara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188355"/>
              </p:ext>
            </p:extLst>
          </p:nvPr>
        </p:nvGraphicFramePr>
        <p:xfrm>
          <a:off x="6160648" y="1619828"/>
          <a:ext cx="519315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763">
                  <a:extLst>
                    <a:ext uri="{9D8B030D-6E8A-4147-A177-3AD203B41FA5}">
                      <a16:colId xmlns:a16="http://schemas.microsoft.com/office/drawing/2014/main" val="2349727490"/>
                    </a:ext>
                  </a:extLst>
                </a:gridCol>
                <a:gridCol w="432763">
                  <a:extLst>
                    <a:ext uri="{9D8B030D-6E8A-4147-A177-3AD203B41FA5}">
                      <a16:colId xmlns:a16="http://schemas.microsoft.com/office/drawing/2014/main" val="3270315126"/>
                    </a:ext>
                  </a:extLst>
                </a:gridCol>
                <a:gridCol w="432763">
                  <a:extLst>
                    <a:ext uri="{9D8B030D-6E8A-4147-A177-3AD203B41FA5}">
                      <a16:colId xmlns:a16="http://schemas.microsoft.com/office/drawing/2014/main" val="295454334"/>
                    </a:ext>
                  </a:extLst>
                </a:gridCol>
                <a:gridCol w="432763">
                  <a:extLst>
                    <a:ext uri="{9D8B030D-6E8A-4147-A177-3AD203B41FA5}">
                      <a16:colId xmlns:a16="http://schemas.microsoft.com/office/drawing/2014/main" val="4290797569"/>
                    </a:ext>
                  </a:extLst>
                </a:gridCol>
                <a:gridCol w="432763">
                  <a:extLst>
                    <a:ext uri="{9D8B030D-6E8A-4147-A177-3AD203B41FA5}">
                      <a16:colId xmlns:a16="http://schemas.microsoft.com/office/drawing/2014/main" val="368518127"/>
                    </a:ext>
                  </a:extLst>
                </a:gridCol>
                <a:gridCol w="432763">
                  <a:extLst>
                    <a:ext uri="{9D8B030D-6E8A-4147-A177-3AD203B41FA5}">
                      <a16:colId xmlns:a16="http://schemas.microsoft.com/office/drawing/2014/main" val="656710461"/>
                    </a:ext>
                  </a:extLst>
                </a:gridCol>
                <a:gridCol w="432763">
                  <a:extLst>
                    <a:ext uri="{9D8B030D-6E8A-4147-A177-3AD203B41FA5}">
                      <a16:colId xmlns:a16="http://schemas.microsoft.com/office/drawing/2014/main" val="1751744423"/>
                    </a:ext>
                  </a:extLst>
                </a:gridCol>
                <a:gridCol w="432763">
                  <a:extLst>
                    <a:ext uri="{9D8B030D-6E8A-4147-A177-3AD203B41FA5}">
                      <a16:colId xmlns:a16="http://schemas.microsoft.com/office/drawing/2014/main" val="1813628844"/>
                    </a:ext>
                  </a:extLst>
                </a:gridCol>
                <a:gridCol w="432763">
                  <a:extLst>
                    <a:ext uri="{9D8B030D-6E8A-4147-A177-3AD203B41FA5}">
                      <a16:colId xmlns:a16="http://schemas.microsoft.com/office/drawing/2014/main" val="1905332152"/>
                    </a:ext>
                  </a:extLst>
                </a:gridCol>
                <a:gridCol w="432763">
                  <a:extLst>
                    <a:ext uri="{9D8B030D-6E8A-4147-A177-3AD203B41FA5}">
                      <a16:colId xmlns:a16="http://schemas.microsoft.com/office/drawing/2014/main" val="3911968369"/>
                    </a:ext>
                  </a:extLst>
                </a:gridCol>
                <a:gridCol w="432763">
                  <a:extLst>
                    <a:ext uri="{9D8B030D-6E8A-4147-A177-3AD203B41FA5}">
                      <a16:colId xmlns:a16="http://schemas.microsoft.com/office/drawing/2014/main" val="2125117529"/>
                    </a:ext>
                  </a:extLst>
                </a:gridCol>
                <a:gridCol w="432763">
                  <a:extLst>
                    <a:ext uri="{9D8B030D-6E8A-4147-A177-3AD203B41FA5}">
                      <a16:colId xmlns:a16="http://schemas.microsoft.com/office/drawing/2014/main" val="3328158927"/>
                    </a:ext>
                  </a:extLst>
                </a:gridCol>
              </a:tblGrid>
              <a:tr h="19211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95289"/>
                  </a:ext>
                </a:extLst>
              </a:tr>
            </a:tbl>
          </a:graphicData>
        </a:graphic>
      </p:graphicFrame>
      <p:cxnSp>
        <p:nvCxnSpPr>
          <p:cNvPr id="10" name="Прямая соединительная линия 9"/>
          <p:cNvCxnSpPr/>
          <p:nvPr/>
        </p:nvCxnSpPr>
        <p:spPr>
          <a:xfrm>
            <a:off x="6156594" y="1607618"/>
            <a:ext cx="0" cy="366251"/>
          </a:xfrm>
          <a:prstGeom prst="line">
            <a:avLst/>
          </a:prstGeom>
          <a:ln w="444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7867650" y="1607618"/>
            <a:ext cx="5471" cy="3662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9625721" y="1607618"/>
            <a:ext cx="0" cy="3662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160648" y="1619337"/>
            <a:ext cx="0" cy="354532"/>
          </a:xfrm>
          <a:prstGeom prst="line">
            <a:avLst/>
          </a:prstGeom>
          <a:ln w="444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Группа 32"/>
          <p:cNvGrpSpPr/>
          <p:nvPr/>
        </p:nvGrpSpPr>
        <p:grpSpPr>
          <a:xfrm>
            <a:off x="5747667" y="1973869"/>
            <a:ext cx="817853" cy="817562"/>
            <a:chOff x="5747667" y="1973869"/>
            <a:chExt cx="817853" cy="817562"/>
          </a:xfrm>
        </p:grpSpPr>
        <p:sp>
          <p:nvSpPr>
            <p:cNvPr id="19" name="Прямоугольник 18"/>
            <p:cNvSpPr/>
            <p:nvPr/>
          </p:nvSpPr>
          <p:spPr>
            <a:xfrm>
              <a:off x="5747667" y="2422099"/>
              <a:ext cx="81785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</a:rPr>
                <a:t>data_</a:t>
              </a:r>
              <a:endParaRPr lang="ru-RU" dirty="0"/>
            </a:p>
          </p:txBody>
        </p:sp>
        <p:cxnSp>
          <p:nvCxnSpPr>
            <p:cNvPr id="21" name="Прямая со стрелкой 20"/>
            <p:cNvCxnSpPr/>
            <p:nvPr/>
          </p:nvCxnSpPr>
          <p:spPr>
            <a:xfrm flipV="1">
              <a:off x="6156594" y="1973869"/>
              <a:ext cx="0" cy="4630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4" name="Таблица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516469"/>
              </p:ext>
            </p:extLst>
          </p:nvPr>
        </p:nvGraphicFramePr>
        <p:xfrm>
          <a:off x="6156594" y="3153353"/>
          <a:ext cx="519315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763">
                  <a:extLst>
                    <a:ext uri="{9D8B030D-6E8A-4147-A177-3AD203B41FA5}">
                      <a16:colId xmlns:a16="http://schemas.microsoft.com/office/drawing/2014/main" val="2349727490"/>
                    </a:ext>
                  </a:extLst>
                </a:gridCol>
                <a:gridCol w="432763">
                  <a:extLst>
                    <a:ext uri="{9D8B030D-6E8A-4147-A177-3AD203B41FA5}">
                      <a16:colId xmlns:a16="http://schemas.microsoft.com/office/drawing/2014/main" val="3270315126"/>
                    </a:ext>
                  </a:extLst>
                </a:gridCol>
                <a:gridCol w="432763">
                  <a:extLst>
                    <a:ext uri="{9D8B030D-6E8A-4147-A177-3AD203B41FA5}">
                      <a16:colId xmlns:a16="http://schemas.microsoft.com/office/drawing/2014/main" val="295454334"/>
                    </a:ext>
                  </a:extLst>
                </a:gridCol>
                <a:gridCol w="432763">
                  <a:extLst>
                    <a:ext uri="{9D8B030D-6E8A-4147-A177-3AD203B41FA5}">
                      <a16:colId xmlns:a16="http://schemas.microsoft.com/office/drawing/2014/main" val="4290797569"/>
                    </a:ext>
                  </a:extLst>
                </a:gridCol>
                <a:gridCol w="432763">
                  <a:extLst>
                    <a:ext uri="{9D8B030D-6E8A-4147-A177-3AD203B41FA5}">
                      <a16:colId xmlns:a16="http://schemas.microsoft.com/office/drawing/2014/main" val="368518127"/>
                    </a:ext>
                  </a:extLst>
                </a:gridCol>
                <a:gridCol w="432763">
                  <a:extLst>
                    <a:ext uri="{9D8B030D-6E8A-4147-A177-3AD203B41FA5}">
                      <a16:colId xmlns:a16="http://schemas.microsoft.com/office/drawing/2014/main" val="656710461"/>
                    </a:ext>
                  </a:extLst>
                </a:gridCol>
                <a:gridCol w="432763">
                  <a:extLst>
                    <a:ext uri="{9D8B030D-6E8A-4147-A177-3AD203B41FA5}">
                      <a16:colId xmlns:a16="http://schemas.microsoft.com/office/drawing/2014/main" val="1751744423"/>
                    </a:ext>
                  </a:extLst>
                </a:gridCol>
                <a:gridCol w="432763">
                  <a:extLst>
                    <a:ext uri="{9D8B030D-6E8A-4147-A177-3AD203B41FA5}">
                      <a16:colId xmlns:a16="http://schemas.microsoft.com/office/drawing/2014/main" val="1813628844"/>
                    </a:ext>
                  </a:extLst>
                </a:gridCol>
                <a:gridCol w="432763">
                  <a:extLst>
                    <a:ext uri="{9D8B030D-6E8A-4147-A177-3AD203B41FA5}">
                      <a16:colId xmlns:a16="http://schemas.microsoft.com/office/drawing/2014/main" val="1905332152"/>
                    </a:ext>
                  </a:extLst>
                </a:gridCol>
                <a:gridCol w="432763">
                  <a:extLst>
                    <a:ext uri="{9D8B030D-6E8A-4147-A177-3AD203B41FA5}">
                      <a16:colId xmlns:a16="http://schemas.microsoft.com/office/drawing/2014/main" val="3911968369"/>
                    </a:ext>
                  </a:extLst>
                </a:gridCol>
                <a:gridCol w="432763">
                  <a:extLst>
                    <a:ext uri="{9D8B030D-6E8A-4147-A177-3AD203B41FA5}">
                      <a16:colId xmlns:a16="http://schemas.microsoft.com/office/drawing/2014/main" val="2125117529"/>
                    </a:ext>
                  </a:extLst>
                </a:gridCol>
                <a:gridCol w="432763">
                  <a:extLst>
                    <a:ext uri="{9D8B030D-6E8A-4147-A177-3AD203B41FA5}">
                      <a16:colId xmlns:a16="http://schemas.microsoft.com/office/drawing/2014/main" val="3328158927"/>
                    </a:ext>
                  </a:extLst>
                </a:gridCol>
              </a:tblGrid>
              <a:tr h="19211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95289"/>
                  </a:ext>
                </a:extLst>
              </a:tr>
            </a:tbl>
          </a:graphicData>
        </a:graphic>
      </p:graphicFrame>
      <p:cxnSp>
        <p:nvCxnSpPr>
          <p:cNvPr id="35" name="Прямая соединительная линия 34"/>
          <p:cNvCxnSpPr/>
          <p:nvPr/>
        </p:nvCxnSpPr>
        <p:spPr>
          <a:xfrm>
            <a:off x="6152540" y="3141143"/>
            <a:ext cx="0" cy="366251"/>
          </a:xfrm>
          <a:prstGeom prst="line">
            <a:avLst/>
          </a:prstGeom>
          <a:ln w="444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 flipH="1">
            <a:off x="7863596" y="3141143"/>
            <a:ext cx="5471" cy="3662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9621667" y="3141143"/>
            <a:ext cx="0" cy="3662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6156594" y="3152862"/>
            <a:ext cx="0" cy="354532"/>
          </a:xfrm>
          <a:prstGeom prst="line">
            <a:avLst/>
          </a:prstGeom>
          <a:ln w="444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Группа 38"/>
          <p:cNvGrpSpPr/>
          <p:nvPr/>
        </p:nvGrpSpPr>
        <p:grpSpPr>
          <a:xfrm>
            <a:off x="5561766" y="3507394"/>
            <a:ext cx="1197764" cy="827780"/>
            <a:chOff x="5565820" y="1973869"/>
            <a:chExt cx="1197764" cy="827780"/>
          </a:xfrm>
        </p:grpSpPr>
        <p:sp>
          <p:nvSpPr>
            <p:cNvPr id="40" name="Прямоугольник 39"/>
            <p:cNvSpPr/>
            <p:nvPr/>
          </p:nvSpPr>
          <p:spPr>
            <a:xfrm>
              <a:off x="5565820" y="2432317"/>
              <a:ext cx="119776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</a:rPr>
                <a:t>data_[0]</a:t>
              </a:r>
              <a:endParaRPr lang="ru-RU" dirty="0"/>
            </a:p>
          </p:txBody>
        </p:sp>
        <p:cxnSp>
          <p:nvCxnSpPr>
            <p:cNvPr id="41" name="Прямая со стрелкой 40"/>
            <p:cNvCxnSpPr/>
            <p:nvPr/>
          </p:nvCxnSpPr>
          <p:spPr>
            <a:xfrm flipV="1">
              <a:off x="6156594" y="1973869"/>
              <a:ext cx="0" cy="4630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Группа 41"/>
          <p:cNvGrpSpPr/>
          <p:nvPr/>
        </p:nvGrpSpPr>
        <p:grpSpPr>
          <a:xfrm>
            <a:off x="7271503" y="3507394"/>
            <a:ext cx="1197764" cy="827780"/>
            <a:chOff x="5565820" y="1973869"/>
            <a:chExt cx="1197764" cy="827780"/>
          </a:xfrm>
        </p:grpSpPr>
        <p:sp>
          <p:nvSpPr>
            <p:cNvPr id="43" name="Прямоугольник 42"/>
            <p:cNvSpPr/>
            <p:nvPr/>
          </p:nvSpPr>
          <p:spPr>
            <a:xfrm>
              <a:off x="5565820" y="2432317"/>
              <a:ext cx="119776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</a:rPr>
                <a:t>data_[1]</a:t>
              </a:r>
              <a:endParaRPr lang="ru-RU" dirty="0"/>
            </a:p>
          </p:txBody>
        </p:sp>
        <p:cxnSp>
          <p:nvCxnSpPr>
            <p:cNvPr id="44" name="Прямая со стрелкой 43"/>
            <p:cNvCxnSpPr/>
            <p:nvPr/>
          </p:nvCxnSpPr>
          <p:spPr>
            <a:xfrm flipV="1">
              <a:off x="6156594" y="1973869"/>
              <a:ext cx="0" cy="4630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Группа 44"/>
          <p:cNvGrpSpPr/>
          <p:nvPr/>
        </p:nvGrpSpPr>
        <p:grpSpPr>
          <a:xfrm>
            <a:off x="9022785" y="3519113"/>
            <a:ext cx="1197764" cy="827780"/>
            <a:chOff x="5565820" y="1973869"/>
            <a:chExt cx="1197764" cy="827780"/>
          </a:xfrm>
        </p:grpSpPr>
        <p:sp>
          <p:nvSpPr>
            <p:cNvPr id="46" name="Прямоугольник 45"/>
            <p:cNvSpPr/>
            <p:nvPr/>
          </p:nvSpPr>
          <p:spPr>
            <a:xfrm>
              <a:off x="5565820" y="2432317"/>
              <a:ext cx="119776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</a:rPr>
                <a:t>data_[2]</a:t>
              </a:r>
              <a:endParaRPr lang="ru-RU" dirty="0"/>
            </a:p>
          </p:txBody>
        </p:sp>
        <p:cxnSp>
          <p:nvCxnSpPr>
            <p:cNvPr id="47" name="Прямая со стрелкой 46"/>
            <p:cNvCxnSpPr/>
            <p:nvPr/>
          </p:nvCxnSpPr>
          <p:spPr>
            <a:xfrm flipV="1">
              <a:off x="6156594" y="1973869"/>
              <a:ext cx="0" cy="4630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224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целочисленных индексов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144588"/>
            <a:ext cx="174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Связный список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382772"/>
              </p:ext>
            </p:extLst>
          </p:nvPr>
        </p:nvGraphicFramePr>
        <p:xfrm>
          <a:off x="838200" y="1685569"/>
          <a:ext cx="1533525" cy="1215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525">
                  <a:extLst>
                    <a:ext uri="{9D8B030D-6E8A-4147-A177-3AD203B41FA5}">
                      <a16:colId xmlns:a16="http://schemas.microsoft.com/office/drawing/2014/main" val="3086968814"/>
                    </a:ext>
                  </a:extLst>
                </a:gridCol>
              </a:tblGrid>
              <a:tr h="4052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Node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47597"/>
                  </a:ext>
                </a:extLst>
              </a:tr>
              <a:tr h="405209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402193"/>
                  </a:ext>
                </a:extLst>
              </a:tr>
              <a:tr h="405209">
                <a:tc>
                  <a:txBody>
                    <a:bodyPr/>
                    <a:lstStyle/>
                    <a:p>
                      <a:r>
                        <a:rPr lang="en-US" dirty="0" smtClean="0"/>
                        <a:t>Node* next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812338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580288"/>
              </p:ext>
            </p:extLst>
          </p:nvPr>
        </p:nvGraphicFramePr>
        <p:xfrm>
          <a:off x="3524250" y="1685569"/>
          <a:ext cx="1533525" cy="1215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525">
                  <a:extLst>
                    <a:ext uri="{9D8B030D-6E8A-4147-A177-3AD203B41FA5}">
                      <a16:colId xmlns:a16="http://schemas.microsoft.com/office/drawing/2014/main" val="3086968814"/>
                    </a:ext>
                  </a:extLst>
                </a:gridCol>
              </a:tblGrid>
              <a:tr h="4052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Node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47597"/>
                  </a:ext>
                </a:extLst>
              </a:tr>
              <a:tr h="405209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402193"/>
                  </a:ext>
                </a:extLst>
              </a:tr>
              <a:tr h="405209">
                <a:tc>
                  <a:txBody>
                    <a:bodyPr/>
                    <a:lstStyle/>
                    <a:p>
                      <a:r>
                        <a:rPr lang="en-US" dirty="0" smtClean="0"/>
                        <a:t>Node* next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812338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30189"/>
              </p:ext>
            </p:extLst>
          </p:nvPr>
        </p:nvGraphicFramePr>
        <p:xfrm>
          <a:off x="6210300" y="1685569"/>
          <a:ext cx="1533525" cy="1215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525">
                  <a:extLst>
                    <a:ext uri="{9D8B030D-6E8A-4147-A177-3AD203B41FA5}">
                      <a16:colId xmlns:a16="http://schemas.microsoft.com/office/drawing/2014/main" val="3086968814"/>
                    </a:ext>
                  </a:extLst>
                </a:gridCol>
              </a:tblGrid>
              <a:tr h="4052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Node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47597"/>
                  </a:ext>
                </a:extLst>
              </a:tr>
              <a:tr h="405209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402193"/>
                  </a:ext>
                </a:extLst>
              </a:tr>
              <a:tr h="405209">
                <a:tc>
                  <a:txBody>
                    <a:bodyPr/>
                    <a:lstStyle/>
                    <a:p>
                      <a:r>
                        <a:rPr lang="en-US" dirty="0" smtClean="0"/>
                        <a:t>Node* next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812338"/>
                  </a:ext>
                </a:extLst>
              </a:tr>
            </a:tbl>
          </a:graphicData>
        </a:graphic>
      </p:graphicFrame>
      <p:cxnSp>
        <p:nvCxnSpPr>
          <p:cNvPr id="9" name="Скругленная соединительная линия 8"/>
          <p:cNvCxnSpPr>
            <a:stCxn id="5" idx="2"/>
            <a:endCxn id="6" idx="0"/>
          </p:cNvCxnSpPr>
          <p:nvPr/>
        </p:nvCxnSpPr>
        <p:spPr>
          <a:xfrm rot="5400000" flipH="1" flipV="1">
            <a:off x="2340173" y="950358"/>
            <a:ext cx="1215627" cy="2686050"/>
          </a:xfrm>
          <a:prstGeom prst="curvedConnector5">
            <a:avLst>
              <a:gd name="adj1" fmla="val -18805"/>
              <a:gd name="adj2" fmla="val 47518"/>
              <a:gd name="adj3" fmla="val 1188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кругленная соединительная линия 19"/>
          <p:cNvCxnSpPr/>
          <p:nvPr/>
        </p:nvCxnSpPr>
        <p:spPr>
          <a:xfrm rot="5400000" flipH="1" flipV="1">
            <a:off x="5026224" y="927380"/>
            <a:ext cx="1215627" cy="2686050"/>
          </a:xfrm>
          <a:prstGeom prst="curvedConnector5">
            <a:avLst>
              <a:gd name="adj1" fmla="val -18805"/>
              <a:gd name="adj2" fmla="val 47518"/>
              <a:gd name="adj3" fmla="val 1188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Скругленная соединительная линия 22"/>
          <p:cNvCxnSpPr/>
          <p:nvPr/>
        </p:nvCxnSpPr>
        <p:spPr>
          <a:xfrm rot="5400000" flipH="1" flipV="1">
            <a:off x="7712274" y="950358"/>
            <a:ext cx="1215627" cy="2686050"/>
          </a:xfrm>
          <a:prstGeom prst="curvedConnector5">
            <a:avLst>
              <a:gd name="adj1" fmla="val -18805"/>
              <a:gd name="adj2" fmla="val 47518"/>
              <a:gd name="adj3" fmla="val 1188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рямоугольник 24"/>
          <p:cNvSpPr/>
          <p:nvPr/>
        </p:nvSpPr>
        <p:spPr>
          <a:xfrm>
            <a:off x="9195717" y="1690810"/>
            <a:ext cx="107112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nullptr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9017856" y="6308436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inked-list.cpp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38200" y="3562350"/>
            <a:ext cx="476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Взятие элемента по индексу требует каждый раз запускать цикл от первого элемента.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176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5" grpId="0" animBg="1"/>
      <p:bldP spid="26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Указатели – решение?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38200" y="1144588"/>
            <a:ext cx="3762375" cy="258532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B6C2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1AFEF"/>
                </a:solidFill>
                <a:latin typeface="Consolas" panose="020B0609020204030204" pitchFamily="49" charset="0"/>
              </a:rPr>
              <a:t>LinkedList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56B6C2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:</a:t>
            </a:r>
            <a:endParaRPr 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56B6C2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1AFE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56B6C2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data_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61AFE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next_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};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61AFE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head_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56B6C2"/>
                </a:solidFill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61AFE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size_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76F7D"/>
                </a:solidFill>
                <a:latin typeface="Consolas" panose="020B0609020204030204" pitchFamily="49" charset="0"/>
              </a:rPr>
              <a:t>    // ...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38199" y="4065538"/>
            <a:ext cx="10677525" cy="147732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B6C2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8C379"/>
                </a:solidFill>
                <a:latin typeface="Consolas" panose="020B0609020204030204" pitchFamily="49" charset="0"/>
              </a:rPr>
              <a:t>printLinkedList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1AFEF"/>
                </a:solidFill>
                <a:latin typeface="Consolas" panose="020B0609020204030204" pitchFamily="49" charset="0"/>
              </a:rPr>
              <a:t>LinkedList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D19A66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61AFEF"/>
                </a:solidFill>
                <a:latin typeface="Consolas" panose="020B0609020204030204" pitchFamily="49" charset="0"/>
              </a:rPr>
              <a:t>LinkedList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61AFE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D19A66"/>
                </a:solidFill>
                <a:latin typeface="Consolas" panose="020B0609020204030204" pitchFamily="49" charset="0"/>
              </a:rPr>
              <a:t>arr</a:t>
            </a:r>
            <a:r>
              <a:rPr lang="en-US" dirty="0" err="1">
                <a:solidFill>
                  <a:srgbClr val="ABB2BF"/>
                </a:solidFill>
                <a:latin typeface="Consolas" panose="020B0609020204030204" pitchFamily="49" charset="0"/>
              </a:rPr>
              <a:t>.head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_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!=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56B6C2"/>
                </a:solidFill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node-&gt;next_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61AFEF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8C379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node-&gt;data_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8C379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98C379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} </a:t>
            </a:r>
          </a:p>
          <a:p>
            <a:r>
              <a:rPr lang="en-US" dirty="0" smtClean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48214" y="1144588"/>
            <a:ext cx="6138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Указатели дают нам возможность эффективно обходить элементы связного списка, однако лишают нас возможности написать шаблонную функцию для всех моделей концепции </a:t>
            </a:r>
            <a:r>
              <a:rPr lang="ru-RU" dirty="0"/>
              <a:t>к</a:t>
            </a:r>
            <a:r>
              <a:rPr lang="ru-RU" dirty="0" smtClean="0"/>
              <a:t>онтейнер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295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Обобщаем указатели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860536" y="6317961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inked-list-iterator.cpp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238250"/>
            <a:ext cx="9515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Обобщая идею указателей до концепции итераторов мы получаем универсальный инструмент для работы с любым типом и с любой структурой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702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Константные итераторы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144588"/>
            <a:ext cx="6096000" cy="203132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B6C2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56B6C2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1AFEF"/>
                </a:solidFill>
                <a:latin typeface="Consolas" panose="020B0609020204030204" pitchFamily="49" charset="0"/>
              </a:rPr>
              <a:t>Container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56B6C2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8C379"/>
                </a:solidFill>
                <a:latin typeface="Consolas" panose="020B0609020204030204" pitchFamily="49" charset="0"/>
              </a:rPr>
              <a:t>printContainer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1AFEF"/>
                </a:solidFill>
                <a:latin typeface="Consolas" panose="020B0609020204030204" pitchFamily="49" charset="0"/>
              </a:rPr>
              <a:t>Container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D19A66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56B6C2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it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D19A66"/>
                </a:solidFill>
                <a:latin typeface="Consolas" panose="020B0609020204030204" pitchFamily="49" charset="0"/>
              </a:rPr>
              <a:t>arr</a:t>
            </a:r>
            <a:r>
              <a:rPr lang="en-US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8C379"/>
                </a:solidFill>
                <a:latin typeface="Consolas" panose="020B0609020204030204" pitchFamily="49" charset="0"/>
              </a:rPr>
              <a:t>begin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(); 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it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!=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D19A66"/>
                </a:solidFill>
                <a:latin typeface="Consolas" panose="020B0609020204030204" pitchFamily="49" charset="0"/>
              </a:rPr>
              <a:t>arr</a:t>
            </a:r>
            <a:r>
              <a:rPr lang="en-US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8C379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(); 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it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++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61AFEF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it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98C379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4151531"/>
            <a:ext cx="6362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Чтобы классы поддерживали полноценную константность, </a:t>
            </a:r>
            <a:r>
              <a:rPr lang="en-US" dirty="0" smtClean="0"/>
              <a:t>STL </a:t>
            </a:r>
            <a:r>
              <a:rPr lang="ru-RU" dirty="0" smtClean="0"/>
              <a:t>реализует два типа итераторов в каждом контейнере</a:t>
            </a:r>
            <a:r>
              <a:rPr lang="en-US" dirty="0" smtClean="0"/>
              <a:t>: iterator, </a:t>
            </a:r>
            <a:r>
              <a:rPr lang="en-US" dirty="0" err="1" smtClean="0"/>
              <a:t>const_iterator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3505200"/>
            <a:ext cx="636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Методы </a:t>
            </a:r>
            <a:r>
              <a:rPr lang="en-US" dirty="0" smtClean="0"/>
              <a:t>begin </a:t>
            </a:r>
            <a:r>
              <a:rPr lang="ru-RU" dirty="0" smtClean="0"/>
              <a:t>и </a:t>
            </a:r>
            <a:r>
              <a:rPr lang="en-US" dirty="0" smtClean="0"/>
              <a:t>end </a:t>
            </a:r>
            <a:r>
              <a:rPr lang="ru-RU" dirty="0" smtClean="0"/>
              <a:t>являются </a:t>
            </a:r>
            <a:r>
              <a:rPr lang="ru-RU" dirty="0" err="1" smtClean="0"/>
              <a:t>неконстантыми</a:t>
            </a:r>
            <a:r>
              <a:rPr lang="ru-RU" dirty="0" smtClean="0"/>
              <a:t>, поэтому их нельзя вызвать от константного объекта. 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033387" y="6276161"/>
            <a:ext cx="4320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inked-list-const-iterator.cpp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5115877"/>
            <a:ext cx="699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Разница между </a:t>
            </a:r>
            <a:r>
              <a:rPr lang="en-US" dirty="0" err="1" smtClean="0"/>
              <a:t>const</a:t>
            </a:r>
            <a:r>
              <a:rPr lang="en-US" dirty="0" smtClean="0"/>
              <a:t> Iterator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 err="1" smtClean="0"/>
              <a:t>const_iterator</a:t>
            </a:r>
            <a:r>
              <a:rPr lang="ru-RU" dirty="0"/>
              <a:t> </a:t>
            </a:r>
            <a:r>
              <a:rPr lang="ru-RU" dirty="0" smtClean="0"/>
              <a:t>принципиально важна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825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 итераторов определяет диапазон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199" y="1211263"/>
            <a:ext cx="6762751" cy="175432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B6C2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56B6C2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1AFEF"/>
                </a:solidFill>
                <a:latin typeface="Consolas" panose="020B0609020204030204" pitchFamily="49" charset="0"/>
              </a:rPr>
              <a:t>Iterator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56B6C2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8C379"/>
                </a:solidFill>
                <a:latin typeface="Consolas" panose="020B0609020204030204" pitchFamily="49" charset="0"/>
              </a:rPr>
              <a:t>printContainer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1AFEF"/>
                </a:solidFill>
                <a:latin typeface="Consolas" panose="020B0609020204030204" pitchFamily="49" charset="0"/>
              </a:rPr>
              <a:t>Iterator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D19A66"/>
                </a:solidFill>
                <a:latin typeface="Consolas" panose="020B0609020204030204" pitchFamily="49" charset="0"/>
              </a:rPr>
              <a:t>begin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1AFEF"/>
                </a:solidFill>
                <a:latin typeface="Consolas" panose="020B0609020204030204" pitchFamily="49" charset="0"/>
              </a:rPr>
              <a:t>Iterator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D19A66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56B6C2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it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D19A66"/>
                </a:solidFill>
                <a:latin typeface="Consolas" panose="020B0609020204030204" pitchFamily="49" charset="0"/>
              </a:rPr>
              <a:t>begin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it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!=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D19A66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it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++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61AFEF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it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98C379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8199" y="3216712"/>
            <a:ext cx="6762751" cy="92333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61AFEF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56B6C2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BB2BF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 smtClean="0">
                <a:solidFill>
                  <a:srgbClr val="98C379"/>
                </a:solidFill>
                <a:latin typeface="Consolas" panose="020B0609020204030204" pitchFamily="49" charset="0"/>
              </a:rPr>
              <a:t>printContainer</a:t>
            </a:r>
            <a:r>
              <a:rPr lang="en-US" dirty="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ABB2BF"/>
                </a:solidFill>
                <a:latin typeface="Consolas" panose="020B0609020204030204" pitchFamily="49" charset="0"/>
              </a:rPr>
              <a:t>arr.</a:t>
            </a:r>
            <a:r>
              <a:rPr lang="en-US" dirty="0" err="1" smtClean="0">
                <a:solidFill>
                  <a:srgbClr val="98C379"/>
                </a:solidFill>
                <a:latin typeface="Consolas" panose="020B0609020204030204" pitchFamily="49" charset="0"/>
              </a:rPr>
              <a:t>begin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BB2BF"/>
                </a:solidFill>
                <a:latin typeface="Consolas" panose="020B0609020204030204" pitchFamily="49" charset="0"/>
              </a:rPr>
              <a:t>arr.</a:t>
            </a:r>
            <a:r>
              <a:rPr lang="en-US" dirty="0" err="1">
                <a:solidFill>
                  <a:srgbClr val="98C379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dirty="0" err="1" smtClean="0">
                <a:solidFill>
                  <a:srgbClr val="98C379"/>
                </a:solidFill>
                <a:latin typeface="Consolas" panose="020B0609020204030204" pitchFamily="49" charset="0"/>
              </a:rPr>
              <a:t>printContainer</a:t>
            </a:r>
            <a:r>
              <a:rPr lang="en-US" dirty="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ABB2BF"/>
                </a:solidFill>
                <a:latin typeface="Consolas" panose="020B0609020204030204" pitchFamily="49" charset="0"/>
              </a:rPr>
              <a:t>arr.</a:t>
            </a:r>
            <a:r>
              <a:rPr lang="en-US" dirty="0" err="1" smtClean="0">
                <a:solidFill>
                  <a:srgbClr val="98C379"/>
                </a:solidFill>
                <a:latin typeface="Consolas" panose="020B0609020204030204" pitchFamily="49" charset="0"/>
              </a:rPr>
              <a:t>begin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98C379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BB2BF"/>
                </a:solidFill>
                <a:latin typeface="Consolas" panose="020B0609020204030204" pitchFamily="49" charset="0"/>
              </a:rPr>
              <a:t>arr.</a:t>
            </a:r>
            <a:r>
              <a:rPr lang="en-US" dirty="0" err="1">
                <a:solidFill>
                  <a:srgbClr val="98C379"/>
                </a:solidFill>
                <a:latin typeface="Consolas" panose="020B0609020204030204" pitchFamily="49" charset="0"/>
              </a:rPr>
              <a:t>begin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98C379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73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based for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95462" y="6304736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range-based-for.cpp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219200"/>
            <a:ext cx="8782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Диапазонный цикл (</a:t>
            </a:r>
            <a:r>
              <a:rPr lang="ru-RU" dirty="0" err="1"/>
              <a:t>range-based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loop</a:t>
            </a:r>
            <a:r>
              <a:rPr lang="ru-RU" dirty="0"/>
              <a:t>), введенный в стандарте C++11, представляет удобный итеративный способ перебора элементов в контейнере или массиве без явного использования итераторов.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60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Категории </a:t>
            </a:r>
            <a:r>
              <a:rPr lang="ru-RU" dirty="0" err="1" smtClean="0"/>
              <a:t>итератов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144588"/>
            <a:ext cx="2243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Односвязный список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718234"/>
              </p:ext>
            </p:extLst>
          </p:nvPr>
        </p:nvGraphicFramePr>
        <p:xfrm>
          <a:off x="838200" y="1685569"/>
          <a:ext cx="1533525" cy="1215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525">
                  <a:extLst>
                    <a:ext uri="{9D8B030D-6E8A-4147-A177-3AD203B41FA5}">
                      <a16:colId xmlns:a16="http://schemas.microsoft.com/office/drawing/2014/main" val="3086968814"/>
                    </a:ext>
                  </a:extLst>
                </a:gridCol>
              </a:tblGrid>
              <a:tr h="4052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Node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47597"/>
                  </a:ext>
                </a:extLst>
              </a:tr>
              <a:tr h="405209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402193"/>
                  </a:ext>
                </a:extLst>
              </a:tr>
              <a:tr h="405209">
                <a:tc>
                  <a:txBody>
                    <a:bodyPr/>
                    <a:lstStyle/>
                    <a:p>
                      <a:r>
                        <a:rPr lang="en-US" dirty="0" smtClean="0"/>
                        <a:t>Node* next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812338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940842"/>
              </p:ext>
            </p:extLst>
          </p:nvPr>
        </p:nvGraphicFramePr>
        <p:xfrm>
          <a:off x="3524250" y="1685569"/>
          <a:ext cx="1533525" cy="1215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525">
                  <a:extLst>
                    <a:ext uri="{9D8B030D-6E8A-4147-A177-3AD203B41FA5}">
                      <a16:colId xmlns:a16="http://schemas.microsoft.com/office/drawing/2014/main" val="3086968814"/>
                    </a:ext>
                  </a:extLst>
                </a:gridCol>
              </a:tblGrid>
              <a:tr h="4052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Node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47597"/>
                  </a:ext>
                </a:extLst>
              </a:tr>
              <a:tr h="405209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402193"/>
                  </a:ext>
                </a:extLst>
              </a:tr>
              <a:tr h="405209">
                <a:tc>
                  <a:txBody>
                    <a:bodyPr/>
                    <a:lstStyle/>
                    <a:p>
                      <a:r>
                        <a:rPr lang="en-US" dirty="0" smtClean="0"/>
                        <a:t>Node* next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812338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136456"/>
              </p:ext>
            </p:extLst>
          </p:nvPr>
        </p:nvGraphicFramePr>
        <p:xfrm>
          <a:off x="6210300" y="1685569"/>
          <a:ext cx="1533525" cy="1215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525">
                  <a:extLst>
                    <a:ext uri="{9D8B030D-6E8A-4147-A177-3AD203B41FA5}">
                      <a16:colId xmlns:a16="http://schemas.microsoft.com/office/drawing/2014/main" val="3086968814"/>
                    </a:ext>
                  </a:extLst>
                </a:gridCol>
              </a:tblGrid>
              <a:tr h="4052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Node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47597"/>
                  </a:ext>
                </a:extLst>
              </a:tr>
              <a:tr h="405209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402193"/>
                  </a:ext>
                </a:extLst>
              </a:tr>
              <a:tr h="405209">
                <a:tc>
                  <a:txBody>
                    <a:bodyPr/>
                    <a:lstStyle/>
                    <a:p>
                      <a:r>
                        <a:rPr lang="en-US" dirty="0" smtClean="0"/>
                        <a:t>Node* next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812338"/>
                  </a:ext>
                </a:extLst>
              </a:tr>
            </a:tbl>
          </a:graphicData>
        </a:graphic>
      </p:graphicFrame>
      <p:cxnSp>
        <p:nvCxnSpPr>
          <p:cNvPr id="8" name="Скругленная соединительная линия 7"/>
          <p:cNvCxnSpPr>
            <a:stCxn id="5" idx="2"/>
            <a:endCxn id="6" idx="0"/>
          </p:cNvCxnSpPr>
          <p:nvPr/>
        </p:nvCxnSpPr>
        <p:spPr>
          <a:xfrm rot="5400000" flipH="1" flipV="1">
            <a:off x="2340173" y="950358"/>
            <a:ext cx="1215627" cy="2686050"/>
          </a:xfrm>
          <a:prstGeom prst="curvedConnector5">
            <a:avLst>
              <a:gd name="adj1" fmla="val -18805"/>
              <a:gd name="adj2" fmla="val 47518"/>
              <a:gd name="adj3" fmla="val 1188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Скругленная соединительная линия 8"/>
          <p:cNvCxnSpPr/>
          <p:nvPr/>
        </p:nvCxnSpPr>
        <p:spPr>
          <a:xfrm rot="5400000" flipH="1" flipV="1">
            <a:off x="5026224" y="927380"/>
            <a:ext cx="1215627" cy="2686050"/>
          </a:xfrm>
          <a:prstGeom prst="curvedConnector5">
            <a:avLst>
              <a:gd name="adj1" fmla="val -18805"/>
              <a:gd name="adj2" fmla="val 47518"/>
              <a:gd name="adj3" fmla="val 1188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Скругленная соединительная линия 9"/>
          <p:cNvCxnSpPr/>
          <p:nvPr/>
        </p:nvCxnSpPr>
        <p:spPr>
          <a:xfrm rot="5400000" flipH="1" flipV="1">
            <a:off x="7712274" y="950358"/>
            <a:ext cx="1215627" cy="2686050"/>
          </a:xfrm>
          <a:prstGeom prst="curvedConnector5">
            <a:avLst>
              <a:gd name="adj1" fmla="val -18805"/>
              <a:gd name="adj2" fmla="val 47518"/>
              <a:gd name="adj3" fmla="val 1188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9195717" y="1690810"/>
            <a:ext cx="107112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nullptr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838200" y="3237738"/>
            <a:ext cx="8153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 односвязном списке доступен только первый тип итераторов – </a:t>
            </a:r>
            <a:r>
              <a:rPr lang="en-US" b="1" dirty="0" smtClean="0"/>
              <a:t>Forward</a:t>
            </a:r>
            <a:r>
              <a:rPr lang="ru-RU" b="1" dirty="0" smtClean="0"/>
              <a:t> </a:t>
            </a:r>
            <a:r>
              <a:rPr lang="en-US" b="1" dirty="0" smtClean="0"/>
              <a:t>Iterator</a:t>
            </a:r>
            <a:endParaRPr lang="ru-RU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838200" y="3948615"/>
            <a:ext cx="2085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Двусвязный список</a:t>
            </a:r>
            <a:endParaRPr lang="ru-RU" dirty="0"/>
          </a:p>
        </p:txBody>
      </p:sp>
      <p:graphicFrame>
        <p:nvGraphicFramePr>
          <p:cNvPr id="28" name="Таблица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59106"/>
              </p:ext>
            </p:extLst>
          </p:nvPr>
        </p:nvGraphicFramePr>
        <p:xfrm>
          <a:off x="2371725" y="4476473"/>
          <a:ext cx="1533525" cy="1620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525">
                  <a:extLst>
                    <a:ext uri="{9D8B030D-6E8A-4147-A177-3AD203B41FA5}">
                      <a16:colId xmlns:a16="http://schemas.microsoft.com/office/drawing/2014/main" val="3086968814"/>
                    </a:ext>
                  </a:extLst>
                </a:gridCol>
              </a:tblGrid>
              <a:tr h="4052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Node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47597"/>
                  </a:ext>
                </a:extLst>
              </a:tr>
              <a:tr h="405209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402193"/>
                  </a:ext>
                </a:extLst>
              </a:tr>
              <a:tr h="4052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Node* last</a:t>
                      </a: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906"/>
                  </a:ext>
                </a:extLst>
              </a:tr>
              <a:tr h="405209">
                <a:tc>
                  <a:txBody>
                    <a:bodyPr/>
                    <a:lstStyle/>
                    <a:p>
                      <a:r>
                        <a:rPr lang="en-US" dirty="0" smtClean="0"/>
                        <a:t>Node* next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812338"/>
                  </a:ext>
                </a:extLst>
              </a:tr>
            </a:tbl>
          </a:graphicData>
        </a:graphic>
      </p:graphicFrame>
      <p:graphicFrame>
        <p:nvGraphicFramePr>
          <p:cNvPr id="29" name="Таблица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360262"/>
              </p:ext>
            </p:extLst>
          </p:nvPr>
        </p:nvGraphicFramePr>
        <p:xfrm>
          <a:off x="5057775" y="4476473"/>
          <a:ext cx="1533525" cy="1620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525">
                  <a:extLst>
                    <a:ext uri="{9D8B030D-6E8A-4147-A177-3AD203B41FA5}">
                      <a16:colId xmlns:a16="http://schemas.microsoft.com/office/drawing/2014/main" val="3086968814"/>
                    </a:ext>
                  </a:extLst>
                </a:gridCol>
              </a:tblGrid>
              <a:tr h="4052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Node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47597"/>
                  </a:ext>
                </a:extLst>
              </a:tr>
              <a:tr h="405209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402193"/>
                  </a:ext>
                </a:extLst>
              </a:tr>
              <a:tr h="4052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Node* last</a:t>
                      </a: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962185"/>
                  </a:ext>
                </a:extLst>
              </a:tr>
              <a:tr h="405209">
                <a:tc>
                  <a:txBody>
                    <a:bodyPr/>
                    <a:lstStyle/>
                    <a:p>
                      <a:r>
                        <a:rPr lang="en-US" dirty="0" smtClean="0"/>
                        <a:t>Node* next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812338"/>
                  </a:ext>
                </a:extLst>
              </a:tr>
            </a:tbl>
          </a:graphicData>
        </a:graphic>
      </p:graphicFrame>
      <p:graphicFrame>
        <p:nvGraphicFramePr>
          <p:cNvPr id="30" name="Таблица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882843"/>
              </p:ext>
            </p:extLst>
          </p:nvPr>
        </p:nvGraphicFramePr>
        <p:xfrm>
          <a:off x="7743825" y="4476473"/>
          <a:ext cx="1533525" cy="1620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525">
                  <a:extLst>
                    <a:ext uri="{9D8B030D-6E8A-4147-A177-3AD203B41FA5}">
                      <a16:colId xmlns:a16="http://schemas.microsoft.com/office/drawing/2014/main" val="3086968814"/>
                    </a:ext>
                  </a:extLst>
                </a:gridCol>
              </a:tblGrid>
              <a:tr h="4052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Node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47597"/>
                  </a:ext>
                </a:extLst>
              </a:tr>
              <a:tr h="405209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402193"/>
                  </a:ext>
                </a:extLst>
              </a:tr>
              <a:tr h="4052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Node* last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943770"/>
                  </a:ext>
                </a:extLst>
              </a:tr>
              <a:tr h="405209">
                <a:tc>
                  <a:txBody>
                    <a:bodyPr/>
                    <a:lstStyle/>
                    <a:p>
                      <a:r>
                        <a:rPr lang="en-US" dirty="0" smtClean="0"/>
                        <a:t>Node* next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812338"/>
                  </a:ext>
                </a:extLst>
              </a:tr>
            </a:tbl>
          </a:graphicData>
        </a:graphic>
      </p:graphicFrame>
      <p:cxnSp>
        <p:nvCxnSpPr>
          <p:cNvPr id="31" name="Скругленная соединительная линия 30"/>
          <p:cNvCxnSpPr>
            <a:stCxn id="28" idx="2"/>
            <a:endCxn id="29" idx="0"/>
          </p:cNvCxnSpPr>
          <p:nvPr/>
        </p:nvCxnSpPr>
        <p:spPr>
          <a:xfrm rot="5400000" flipH="1" flipV="1">
            <a:off x="3671094" y="3943866"/>
            <a:ext cx="1620836" cy="2686050"/>
          </a:xfrm>
          <a:prstGeom prst="curvedConnector5">
            <a:avLst>
              <a:gd name="adj1" fmla="val -14104"/>
              <a:gd name="adj2" fmla="val 50000"/>
              <a:gd name="adj3" fmla="val 1141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Скругленная соединительная линия 31"/>
          <p:cNvCxnSpPr>
            <a:stCxn id="29" idx="2"/>
            <a:endCxn id="30" idx="0"/>
          </p:cNvCxnSpPr>
          <p:nvPr/>
        </p:nvCxnSpPr>
        <p:spPr>
          <a:xfrm rot="5400000" flipH="1" flipV="1">
            <a:off x="6357144" y="3943866"/>
            <a:ext cx="1620836" cy="2686050"/>
          </a:xfrm>
          <a:prstGeom prst="curvedConnector5">
            <a:avLst>
              <a:gd name="adj1" fmla="val -14104"/>
              <a:gd name="adj2" fmla="val 50000"/>
              <a:gd name="adj3" fmla="val 1141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кругленная соединительная линия 32"/>
          <p:cNvCxnSpPr>
            <a:stCxn id="30" idx="2"/>
            <a:endCxn id="34" idx="0"/>
          </p:cNvCxnSpPr>
          <p:nvPr/>
        </p:nvCxnSpPr>
        <p:spPr>
          <a:xfrm rot="5400000" flipH="1" flipV="1">
            <a:off x="9304569" y="4179265"/>
            <a:ext cx="1124062" cy="2712026"/>
          </a:xfrm>
          <a:prstGeom prst="curvedConnector5">
            <a:avLst>
              <a:gd name="adj1" fmla="val -20337"/>
              <a:gd name="adj2" fmla="val 54262"/>
              <a:gd name="adj3" fmla="val 1203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/>
          <p:cNvSpPr/>
          <p:nvPr/>
        </p:nvSpPr>
        <p:spPr>
          <a:xfrm>
            <a:off x="10687049" y="4973247"/>
            <a:ext cx="107112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nullptr</a:t>
            </a:r>
            <a:endParaRPr lang="ru-RU" dirty="0"/>
          </a:p>
        </p:txBody>
      </p:sp>
      <p:cxnSp>
        <p:nvCxnSpPr>
          <p:cNvPr id="37" name="Скругленная соединительная линия 36"/>
          <p:cNvCxnSpPr>
            <a:endCxn id="28" idx="0"/>
          </p:cNvCxnSpPr>
          <p:nvPr/>
        </p:nvCxnSpPr>
        <p:spPr>
          <a:xfrm rot="10800000">
            <a:off x="3138488" y="4476473"/>
            <a:ext cx="1876089" cy="1019534"/>
          </a:xfrm>
          <a:prstGeom prst="curvedConnector4">
            <a:avLst>
              <a:gd name="adj1" fmla="val 29565"/>
              <a:gd name="adj2" fmla="val 122422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кругленная соединительная линия 40"/>
          <p:cNvCxnSpPr/>
          <p:nvPr/>
        </p:nvCxnSpPr>
        <p:spPr>
          <a:xfrm rot="10800000">
            <a:off x="5858878" y="4476473"/>
            <a:ext cx="1876089" cy="1019534"/>
          </a:xfrm>
          <a:prstGeom prst="curvedConnector4">
            <a:avLst>
              <a:gd name="adj1" fmla="val 29565"/>
              <a:gd name="adj2" fmla="val 122422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кругленная соединительная линия 41"/>
          <p:cNvCxnSpPr>
            <a:endCxn id="47" idx="0"/>
          </p:cNvCxnSpPr>
          <p:nvPr/>
        </p:nvCxnSpPr>
        <p:spPr>
          <a:xfrm rot="10800000">
            <a:off x="967740" y="4965866"/>
            <a:ext cx="1403985" cy="530143"/>
          </a:xfrm>
          <a:prstGeom prst="curvedConnector4">
            <a:avLst>
              <a:gd name="adj1" fmla="val 30927"/>
              <a:gd name="adj2" fmla="val 14312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рямоугольник 46"/>
          <p:cNvSpPr/>
          <p:nvPr/>
        </p:nvSpPr>
        <p:spPr>
          <a:xfrm>
            <a:off x="432175" y="4965865"/>
            <a:ext cx="107112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nullptr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838200" y="6360523"/>
            <a:ext cx="761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 двусвязном списке доступны </a:t>
            </a:r>
            <a:r>
              <a:rPr lang="en-US" b="1" dirty="0" smtClean="0"/>
              <a:t>Bidirectional</a:t>
            </a:r>
            <a:r>
              <a:rPr lang="ru-RU" b="1" dirty="0" smtClean="0"/>
              <a:t> </a:t>
            </a:r>
            <a:r>
              <a:rPr lang="en-US" b="1" dirty="0" smtClean="0"/>
              <a:t>Iterator, Random</a:t>
            </a:r>
            <a:r>
              <a:rPr lang="ru-RU" b="1" dirty="0" smtClean="0"/>
              <a:t> </a:t>
            </a:r>
            <a:r>
              <a:rPr lang="en-US" b="1" dirty="0" smtClean="0"/>
              <a:t>Access</a:t>
            </a:r>
            <a:r>
              <a:rPr lang="ru-RU" b="1" dirty="0" smtClean="0"/>
              <a:t> </a:t>
            </a:r>
            <a:r>
              <a:rPr lang="en-US" b="1" dirty="0" smtClean="0"/>
              <a:t>Iterator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8749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  <p:bldP spid="12" grpId="0"/>
      <p:bldP spid="27" grpId="0"/>
      <p:bldP spid="34" grpId="0" animBg="1"/>
      <p:bldP spid="47" grpId="0" animBg="1"/>
      <p:bldP spid="53" grpId="0"/>
    </p:bldLst>
  </p:timing>
</p:sld>
</file>

<file path=ppt/theme/theme1.xml><?xml version="1.0" encoding="utf-8"?>
<a:theme xmlns:a="http://schemas.openxmlformats.org/drawingml/2006/main" name="powerpointbase.com-1090">
  <a:themeElements>
    <a:clrScheme name="Custom 3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9B810"/>
      </a:accent1>
      <a:accent2>
        <a:srgbClr val="6C7074"/>
      </a:accent2>
      <a:accent3>
        <a:srgbClr val="BBA894"/>
      </a:accent3>
      <a:accent4>
        <a:srgbClr val="FFC000"/>
      </a:accent4>
      <a:accent5>
        <a:srgbClr val="8B6539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powerpointbase.com-1090</Template>
  <TotalTime>200</TotalTime>
  <Words>368</Words>
  <Application>Microsoft Office PowerPoint</Application>
  <PresentationFormat>Широкоэкранный</PresentationFormat>
  <Paragraphs>141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Courier New</vt:lpstr>
      <vt:lpstr>Times New Roman</vt:lpstr>
      <vt:lpstr>powerpointbase.com-1090</vt:lpstr>
      <vt:lpstr>Итераторы</vt:lpstr>
      <vt:lpstr>Проблема целочисленных индексов</vt:lpstr>
      <vt:lpstr>Проблема целочисленных индексов</vt:lpstr>
      <vt:lpstr>Указатели – решение?</vt:lpstr>
      <vt:lpstr>Обобщаем указатели</vt:lpstr>
      <vt:lpstr>Константные итераторы</vt:lpstr>
      <vt:lpstr>Пара итераторов определяет диапазон</vt:lpstr>
      <vt:lpstr>Range based for</vt:lpstr>
      <vt:lpstr>Категории итератов</vt:lpstr>
      <vt:lpstr>Итераторы ввода и вывода</vt:lpstr>
      <vt:lpstr>Резюмируя</vt:lpstr>
      <vt:lpstr>Домашнее задание</vt:lpstr>
      <vt:lpstr>Вопросы?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Итераторы</dc:title>
  <dc:creator>Гаврилов Матвей</dc:creator>
  <cp:lastModifiedBy>Гаврилов Матвей</cp:lastModifiedBy>
  <cp:revision>21</cp:revision>
  <dcterms:created xsi:type="dcterms:W3CDTF">2024-03-18T17:58:59Z</dcterms:created>
  <dcterms:modified xsi:type="dcterms:W3CDTF">2024-03-18T21:19:21Z</dcterms:modified>
</cp:coreProperties>
</file>