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8E39E-A7B4-4E40-ABAC-E236661509F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FAC-3B8A-4E3C-BAAD-66A77C6C7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54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4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7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476B-59C5-4C12-BF8E-851DCEC65DC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4A98-DF95-4C68-B685-0B4357380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7" y="1324244"/>
            <a:ext cx="6524501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Обобщенное программирование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947062" y="6468610"/>
            <a:ext cx="7244938" cy="389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IT-LETI 2024. </a:t>
            </a:r>
            <a:r>
              <a:rPr lang="ru-RU" smtClean="0"/>
              <a:t>Язык </a:t>
            </a:r>
            <a:r>
              <a:rPr lang="en-US" smtClean="0"/>
              <a:t>C++ </a:t>
            </a:r>
            <a:r>
              <a:rPr lang="ru-RU" smtClean="0"/>
              <a:t>Стандартная библиотека шаблонов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1250108"/>
            <a:ext cx="10695709" cy="5078313"/>
            <a:chOff x="838200" y="1250108"/>
            <a:chExt cx="10695709" cy="507831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8200" y="1250108"/>
              <a:ext cx="6003636" cy="50783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protected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/>
              </a:r>
              <a:b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[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~</a:t>
              </a:r>
              <a:r>
                <a:rPr lang="en-US" dirty="0" err="1">
                  <a:solidFill>
                    <a:srgbClr val="98C379"/>
                  </a:solidFill>
                  <a:latin typeface="Consolas" panose="020B0609020204030204" pitchFamily="49" charset="0"/>
                </a:rPr>
                <a:t>DynamicArray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delete[]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}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934200" y="1250108"/>
              <a:ext cx="4599709" cy="286232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61AFEF"/>
                  </a:solidFill>
                  <a:latin typeface="Consolas" panose="020B0609020204030204" pitchFamily="49" charset="0"/>
                </a:rPr>
                <a:t> </a:t>
              </a:r>
              <a:r>
                <a:rPr lang="ru-RU" dirty="0" smtClean="0">
                  <a:solidFill>
                    <a:srgbClr val="61AFEF"/>
                  </a:solidFill>
                  <a:latin typeface="Consolas" panose="020B0609020204030204" pitchFamily="49" charset="0"/>
                </a:rPr>
                <a:t>   </a:t>
              </a:r>
              <a:r>
                <a:rPr lang="en-US" dirty="0" err="1" smtClean="0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    }</a:t>
              </a:r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err="1" smtClean="0">
                  <a:solidFill>
                    <a:srgbClr val="56B6C2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8C379"/>
                  </a:solidFill>
                  <a:latin typeface="Consolas" panose="020B0609020204030204" pitchFamily="49" charset="0"/>
                </a:rPr>
                <a:t>operator[]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61AFEF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</a:t>
              </a:r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  </a:t>
              </a:r>
              <a:r>
                <a:rPr lang="en-US" dirty="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size_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Consolas" panose="020B0609020204030204" pitchFamily="49" charset="0"/>
                </a:rPr>
                <a:t>data_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[</a:t>
              </a:r>
              <a:r>
                <a:rPr lang="en-US" i="1" dirty="0">
                  <a:solidFill>
                    <a:srgbClr val="D19A6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dirty="0" smtClean="0">
                  <a:solidFill>
                    <a:srgbClr val="BBBBBB"/>
                  </a:solidFill>
                  <a:latin typeface="Consolas" panose="020B0609020204030204" pitchFamily="49" charset="0"/>
                </a:rPr>
                <a:t>}</a:t>
              </a:r>
              <a:endParaRPr lang="ru-RU" dirty="0" smtClean="0">
                <a:solidFill>
                  <a:srgbClr val="BBBBBB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};</a:t>
              </a:r>
            </a:p>
            <a:p>
              <a:endParaRPr lang="en-US" dirty="0">
                <a:solidFill>
                  <a:srgbClr val="BBBBBB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34199" y="4217950"/>
            <a:ext cx="45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если мы хотим настраивать массив на этапе его создания?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34199" y="48642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1. Определять структуру хранимых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34199" y="5246800"/>
            <a:ext cx="380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2. Определять тип хранимых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8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797" y="314248"/>
            <a:ext cx="10515600" cy="779463"/>
          </a:xfrm>
        </p:spPr>
        <p:txBody>
          <a:bodyPr/>
          <a:lstStyle/>
          <a:p>
            <a:r>
              <a:rPr lang="ru-RU" dirty="0" smtClean="0"/>
              <a:t>1. Полиморфизм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6797" y="1093711"/>
            <a:ext cx="4921578" cy="44012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~Container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operator[]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 smtClean="0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operator[]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  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59778" y="1093711"/>
            <a:ext cx="4996206" cy="44012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operator[]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code</a:t>
            </a:r>
            <a:endParaRPr lang="en-US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676F7D"/>
                </a:solidFill>
                <a:latin typeface="Consolas" panose="020B0609020204030204" pitchFamily="49" charset="0"/>
              </a:rPr>
              <a:t>        //some </a:t>
            </a:r>
            <a:r>
              <a:rPr lang="en-US" sz="1400" dirty="0" smtClean="0">
                <a:solidFill>
                  <a:srgbClr val="676F7D"/>
                </a:solidFill>
                <a:latin typeface="Consolas" panose="020B0609020204030204" pitchFamily="49" charset="0"/>
              </a:rPr>
              <a:t>code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Шаблоны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28436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писать не класс, а </a:t>
            </a:r>
            <a:r>
              <a:rPr lang="ru-RU" b="1" dirty="0" smtClean="0"/>
              <a:t>шаблон класса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718500"/>
            <a:ext cx="542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объекта класса будем передавать ему </a:t>
            </a:r>
            <a:r>
              <a:rPr lang="ru-RU" b="1" dirty="0" smtClean="0"/>
              <a:t>аргументы шаблона, </a:t>
            </a:r>
            <a:r>
              <a:rPr lang="ru-RU" dirty="0" smtClean="0"/>
              <a:t>таким образом </a:t>
            </a:r>
            <a:r>
              <a:rPr lang="ru-RU" dirty="0" err="1" smtClean="0"/>
              <a:t>параметризуя</a:t>
            </a:r>
            <a:r>
              <a:rPr lang="ru-RU" dirty="0" smtClean="0"/>
              <a:t> тип хранимых данных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376977" y="62992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emplates.cpp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2708033"/>
            <a:ext cx="542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можем создавать не только шаблонные классы, но и функции, причем параметризироваться они будут автоматически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136253" y="630843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template-functions.cpp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Сразу о проблеме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63402" y="6299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emplate-problem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144588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</a:t>
            </a:r>
            <a:r>
              <a:rPr lang="ru-RU" dirty="0"/>
              <a:t>компиляции шаблонов компилятор </a:t>
            </a:r>
            <a:r>
              <a:rPr lang="ru-RU" dirty="0" smtClean="0"/>
              <a:t>оставляет </a:t>
            </a:r>
            <a:r>
              <a:rPr lang="ru-RU" dirty="0"/>
              <a:t>код в шаблонной форме. Это означает, что компилятор не </a:t>
            </a:r>
            <a:r>
              <a:rPr lang="ru-RU" dirty="0" smtClean="0"/>
              <a:t>знает</a:t>
            </a:r>
            <a:r>
              <a:rPr lang="ru-RU" dirty="0"/>
              <a:t>, какие типы будут использоваться для специализации шаблона, поэтому он не может разместить определения шаблонного класса в отдельные </a:t>
            </a:r>
            <a:r>
              <a:rPr lang="ru-RU" dirty="0" smtClean="0"/>
              <a:t>файлы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5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232084"/>
            <a:ext cx="6096000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printContainer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D19A66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1" y="3173119"/>
            <a:ext cx="688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должны точно знать, каким набором операций обладает наш шаблонный тип </a:t>
            </a:r>
            <a:r>
              <a:rPr lang="en-US" dirty="0" smtClean="0"/>
              <a:t>Container. </a:t>
            </a:r>
            <a:r>
              <a:rPr lang="ru-RU" dirty="0" smtClean="0"/>
              <a:t>Такой набор операций называют </a:t>
            </a:r>
            <a:r>
              <a:rPr lang="ru-RU" b="1" dirty="0" smtClean="0"/>
              <a:t>концепцией.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096449"/>
            <a:ext cx="699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нашем случае </a:t>
            </a:r>
            <a:r>
              <a:rPr lang="ru-RU" dirty="0"/>
              <a:t>к</a:t>
            </a:r>
            <a:r>
              <a:rPr lang="ru-RU" dirty="0" smtClean="0"/>
              <a:t>онцепция </a:t>
            </a:r>
            <a:r>
              <a:rPr lang="en-US" dirty="0" smtClean="0"/>
              <a:t>Container </a:t>
            </a:r>
            <a:r>
              <a:rPr lang="ru-RU" dirty="0" smtClean="0"/>
              <a:t>заключается в наличии метода с именем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</a:t>
            </a:r>
            <a:r>
              <a:rPr lang="ru-RU" dirty="0" smtClean="0">
                <a:cs typeface="Courier New" panose="02070309020205020404" pitchFamily="49" charset="0"/>
              </a:rPr>
              <a:t>который возвращает размер контейнера в виде типа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ru-RU" dirty="0" smtClean="0">
                <a:cs typeface="Courier New" panose="02070309020205020404" pitchFamily="49" charset="0"/>
              </a:rPr>
              <a:t>сравнимого с </a:t>
            </a:r>
            <a:r>
              <a:rPr lang="en-US" dirty="0" err="1" smtClean="0">
                <a:cs typeface="Courier New" panose="02070309020205020404" pitchFamily="49" charset="0"/>
              </a:rPr>
              <a:t>size_t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ru-RU" dirty="0" smtClean="0">
                <a:cs typeface="Courier New" panose="02070309020205020404" pitchFamily="49" charset="0"/>
              </a:rPr>
              <a:t>и перегруженного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operator[],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принимающего индекс типа </a:t>
            </a:r>
            <a:r>
              <a:rPr lang="en-US" dirty="0" err="1" smtClean="0">
                <a:cs typeface="Courier New" panose="02070309020205020404" pitchFamily="49" charset="0"/>
              </a:rPr>
              <a:t>size_t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ru-RU" dirty="0" smtClean="0">
                <a:cs typeface="Courier New" panose="02070309020205020404" pitchFamily="49" charset="0"/>
              </a:rPr>
              <a:t>или любого другого, который может неявно преобразовываться в </a:t>
            </a:r>
            <a:r>
              <a:rPr lang="en-US" dirty="0" err="1" smtClean="0">
                <a:cs typeface="Courier New" panose="02070309020205020404" pitchFamily="49" charset="0"/>
              </a:rPr>
              <a:t>size_t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573777"/>
            <a:ext cx="699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Конкретный класс (например </a:t>
            </a:r>
            <a:r>
              <a:rPr lang="en-US" dirty="0" err="1" smtClean="0"/>
              <a:t>DynamicArray</a:t>
            </a:r>
            <a:r>
              <a:rPr lang="en-US" dirty="0" smtClean="0"/>
              <a:t>)</a:t>
            </a:r>
            <a:r>
              <a:rPr lang="ru-RU" dirty="0" smtClean="0"/>
              <a:t>, соответствующий концепции, называется </a:t>
            </a:r>
            <a:r>
              <a:rPr lang="ru-RU" b="1" dirty="0" smtClean="0"/>
              <a:t>моделью</a:t>
            </a:r>
            <a:r>
              <a:rPr lang="ru-RU" dirty="0" smtClean="0"/>
              <a:t> концепции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7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Объединяем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946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Объединяя идею полиморфизма и шаблонов мы создаем идеально </a:t>
            </a:r>
            <a:r>
              <a:rPr lang="ru-RU" dirty="0" err="1" smtClean="0"/>
              <a:t>параметризуемый</a:t>
            </a:r>
            <a:r>
              <a:rPr lang="ru-RU" dirty="0" smtClean="0"/>
              <a:t> класс контейнера, в объектах которого можно на этапе создания задавать и тип, и структуру хранимых данных.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286323" y="630843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67918"/>
            <a:ext cx="37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Но </a:t>
            </a:r>
            <a:r>
              <a:rPr lang="en-US" b="1" dirty="0" smtClean="0"/>
              <a:t>STL </a:t>
            </a:r>
            <a:r>
              <a:rPr lang="ru-RU" b="1" dirty="0" smtClean="0"/>
              <a:t>не использует полиморфизм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61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184</TotalTime>
  <Words>265</Words>
  <Application>Microsoft Office PowerPoint</Application>
  <PresentationFormat>Широкоэкранный</PresentationFormat>
  <Paragraphs>92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powerpointbase.com-1090</vt:lpstr>
      <vt:lpstr>Обобщенное программирование</vt:lpstr>
      <vt:lpstr>Проблема</vt:lpstr>
      <vt:lpstr>1. Полиморфизм</vt:lpstr>
      <vt:lpstr>2. Шаблоны</vt:lpstr>
      <vt:lpstr>Сразу о проблеме</vt:lpstr>
      <vt:lpstr>Концепции</vt:lpstr>
      <vt:lpstr>Объединяем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Обобщенное программирование</dc:title>
  <dc:creator>Гаврилов Матвей</dc:creator>
  <cp:lastModifiedBy>Гаврилов Матвей</cp:lastModifiedBy>
  <cp:revision>24</cp:revision>
  <dcterms:created xsi:type="dcterms:W3CDTF">2024-03-11T18:13:26Z</dcterms:created>
  <dcterms:modified xsi:type="dcterms:W3CDTF">2024-03-11T21:17:33Z</dcterms:modified>
</cp:coreProperties>
</file>