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4" r:id="rId18"/>
    <p:sldId id="272" r:id="rId1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EBA7D-5DE6-4FC2-B778-3084D2821333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F650-17BB-4B96-BA07-7FE4509F1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7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F650-17BB-4B96-BA07-7FE4509F1F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07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5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3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14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46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5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3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43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00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69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5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463B-B5B6-4BC5-8209-C1DFB38C0847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E7FD-E0DB-46D0-918D-BBEB1295F0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7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8407" y="1324244"/>
            <a:ext cx="6293593" cy="2387600"/>
          </a:xfrm>
        </p:spPr>
        <p:txBody>
          <a:bodyPr/>
          <a:lstStyle/>
          <a:p>
            <a:r>
              <a:rPr lang="ru-RU" dirty="0" smtClean="0"/>
              <a:t>Введение в ООП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47062" y="6468610"/>
            <a:ext cx="7244938" cy="38939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IT-LETI 2024. </a:t>
            </a:r>
            <a:r>
              <a:rPr lang="ru-RU" dirty="0" smtClean="0"/>
              <a:t>Язык </a:t>
            </a:r>
            <a:r>
              <a:rPr lang="en-US" dirty="0" smtClean="0"/>
              <a:t>C++ </a:t>
            </a:r>
            <a:r>
              <a:rPr lang="ru-RU" dirty="0" smtClean="0"/>
              <a:t>Стандартная библиотека шаблонов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8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модель. Котики и собачки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82205"/>
              </p:ext>
            </p:extLst>
          </p:nvPr>
        </p:nvGraphicFramePr>
        <p:xfrm>
          <a:off x="838200" y="1569410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Котик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5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6299" y="1939635"/>
            <a:ext cx="85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кличка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77733" y="267829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возраст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77733" y="23089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порода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6299" y="3055341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2767"/>
              </p:ext>
            </p:extLst>
          </p:nvPr>
        </p:nvGraphicFramePr>
        <p:xfrm>
          <a:off x="4315691" y="1569410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Конкретный котик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93790" y="193963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Барсик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78322" y="2677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968851" y="2308433"/>
            <a:ext cx="11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Сиамская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93790" y="3046207"/>
            <a:ext cx="81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035889" y="3414649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мяукать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3172153" y="2857910"/>
            <a:ext cx="1140692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32546" y="3432828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мяукать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9091"/>
              </p:ext>
            </p:extLst>
          </p:nvPr>
        </p:nvGraphicFramePr>
        <p:xfrm>
          <a:off x="838200" y="4274689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Собачка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5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16299" y="4644914"/>
            <a:ext cx="85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кличка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577733" y="538357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возраст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577733" y="501424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порода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616299" y="5760620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49198"/>
              </p:ext>
            </p:extLst>
          </p:nvPr>
        </p:nvGraphicFramePr>
        <p:xfrm>
          <a:off x="4315691" y="4274689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Конкретная собачка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175031" y="4644825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Рекс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378322" y="5382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5027361" y="5003955"/>
            <a:ext cx="10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Овчарка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5093790" y="5751486"/>
            <a:ext cx="81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167389" y="6116935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лаять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3172153" y="5563189"/>
            <a:ext cx="1140692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89564" y="6138107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лаять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1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модель. Котики и собачки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04032"/>
              </p:ext>
            </p:extLst>
          </p:nvPr>
        </p:nvGraphicFramePr>
        <p:xfrm>
          <a:off x="4297568" y="1650968"/>
          <a:ext cx="233679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Котик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14561" y="20211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порода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86576"/>
              </p:ext>
            </p:extLst>
          </p:nvPr>
        </p:nvGraphicFramePr>
        <p:xfrm>
          <a:off x="7779328" y="1144588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Конкретный котик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557427" y="151481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Барсик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841959" y="2252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432488" y="1883611"/>
            <a:ext cx="11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Сиамская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557427" y="2621385"/>
            <a:ext cx="81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499526" y="2989827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мяукать</a:t>
            </a:r>
            <a:endParaRPr lang="ru-RU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635790" y="2259258"/>
            <a:ext cx="1140692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12902" y="2390525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мяукать</a:t>
            </a:r>
            <a:endParaRPr lang="ru-RU" dirty="0"/>
          </a:p>
        </p:txBody>
      </p:sp>
      <p:graphicFrame>
        <p:nvGraphicFramePr>
          <p:cNvPr id="23" name="Таблица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96649"/>
              </p:ext>
            </p:extLst>
          </p:nvPr>
        </p:nvGraphicFramePr>
        <p:xfrm>
          <a:off x="4306702" y="4375894"/>
          <a:ext cx="233679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Собачка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091390" y="471711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порода</a:t>
            </a:r>
            <a:endParaRPr lang="ru-RU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231686"/>
              </p:ext>
            </p:extLst>
          </p:nvPr>
        </p:nvGraphicFramePr>
        <p:xfrm>
          <a:off x="7779328" y="3849867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Конкретная собачка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638668" y="4220003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Рекс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8841959" y="4958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8490998" y="4579133"/>
            <a:ext cx="10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Овчарка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8557427" y="5326664"/>
            <a:ext cx="81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8631026" y="5692113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лаять</a:t>
            </a:r>
            <a:endParaRPr lang="ru-RU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6643501" y="4976250"/>
            <a:ext cx="1140692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24962" y="5111889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лаять</a:t>
            </a:r>
            <a:endParaRPr lang="ru-RU" dirty="0"/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24264"/>
              </p:ext>
            </p:extLst>
          </p:nvPr>
        </p:nvGraphicFramePr>
        <p:xfrm>
          <a:off x="763419" y="2594858"/>
          <a:ext cx="2336799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Питомец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кличка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бегать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говорить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>
            <a:endCxn id="4" idx="1"/>
          </p:cNvCxnSpPr>
          <p:nvPr/>
        </p:nvCxnSpPr>
        <p:spPr>
          <a:xfrm flipV="1">
            <a:off x="3100218" y="2207228"/>
            <a:ext cx="1197350" cy="387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23" idx="1"/>
          </p:cNvCxnSpPr>
          <p:nvPr/>
        </p:nvCxnSpPr>
        <p:spPr>
          <a:xfrm>
            <a:off x="3100218" y="4449058"/>
            <a:ext cx="1206484" cy="48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42416" y="632439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ats-and-dogs.cpp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Конструкторы и деструкторы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46909"/>
            <a:ext cx="812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Будем писать класс для взаимодействия с простейшим динамическим массивом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859064"/>
            <a:ext cx="2613891" cy="14773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8525" y="636133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ynamic-array.cpp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1718562"/>
            <a:ext cx="6096000" cy="507831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 smtClean="0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38200" y="1754524"/>
            <a:ext cx="6096000" cy="480131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E06C75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delete[]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93091"/>
            <a:ext cx="566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данный момент реализация нашего класса уязвима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810926"/>
            <a:ext cx="2084225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arr1.size_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328761"/>
            <a:ext cx="718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Кто угодно может обратиться к полю класса и поменять, его значение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44243" y="2698093"/>
            <a:ext cx="41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Вводим понятие </a:t>
            </a:r>
            <a:r>
              <a:rPr lang="ru-RU" b="1" dirty="0" smtClean="0"/>
              <a:t>области видимости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3216902"/>
            <a:ext cx="6096000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DynamicArray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 ...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43967"/>
              </p:ext>
            </p:extLst>
          </p:nvPr>
        </p:nvGraphicFramePr>
        <p:xfrm>
          <a:off x="8331803" y="1400153"/>
          <a:ext cx="2671618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Динамический</a:t>
                      </a:r>
                      <a:r>
                        <a:rPr lang="ru-RU" baseline="0" dirty="0" smtClean="0"/>
                        <a:t>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 Данные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Создать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Геттеры и сеттеры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30409"/>
            <a:ext cx="752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Заблокировав доступ к указателю </a:t>
            </a:r>
            <a:r>
              <a:rPr lang="en-US" dirty="0" smtClean="0"/>
              <a:t>data_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мы заблокировали доступ к данным, соответственно наш класс на данный момент является бесполезным.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17543" y="2239560"/>
            <a:ext cx="6096000" cy="28623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1378" y="338422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Ребята, мы в </a:t>
            </a:r>
            <a:r>
              <a:rPr lang="en-US" dirty="0" smtClean="0"/>
              <a:t>C++)))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7543" y="2239560"/>
            <a:ext cx="6096000" cy="14773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55727" y="630157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dynamic-array2.cpp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8492"/>
              </p:ext>
            </p:extLst>
          </p:nvPr>
        </p:nvGraphicFramePr>
        <p:xfrm>
          <a:off x="8331803" y="1400153"/>
          <a:ext cx="267161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Динамический</a:t>
                      </a:r>
                      <a:r>
                        <a:rPr lang="ru-RU" baseline="0" dirty="0" smtClean="0"/>
                        <a:t>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 Данные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-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Создать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</a:t>
                      </a:r>
                      <a:r>
                        <a:rPr lang="ru-RU" baseline="0" dirty="0" smtClean="0"/>
                        <a:t> 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 элемент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4588"/>
            <a:ext cx="742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написали хорошо работающий класс классического массива, но что если мы захотим расширить его функционал?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90919"/>
            <a:ext cx="460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Вводим новую область видимости</a:t>
            </a:r>
            <a:r>
              <a:rPr lang="en-US" dirty="0" smtClean="0"/>
              <a:t>: protected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2246899"/>
            <a:ext cx="3364345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2346"/>
              </p:ext>
            </p:extLst>
          </p:nvPr>
        </p:nvGraphicFramePr>
        <p:xfrm>
          <a:off x="8341040" y="1310843"/>
          <a:ext cx="267161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Динамический</a:t>
                      </a:r>
                      <a:r>
                        <a:rPr lang="ru-RU" baseline="0" dirty="0" smtClean="0"/>
                        <a:t>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#</a:t>
                      </a:r>
                      <a:r>
                        <a:rPr lang="ru-RU" dirty="0" smtClean="0"/>
                        <a:t> Данные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#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Создать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</a:t>
                      </a:r>
                      <a:r>
                        <a:rPr lang="ru-RU" baseline="0" dirty="0" smtClean="0"/>
                        <a:t> 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 элемент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796750"/>
              </p:ext>
            </p:extLst>
          </p:nvPr>
        </p:nvGraphicFramePr>
        <p:xfrm>
          <a:off x="8341040" y="4426843"/>
          <a:ext cx="2671618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 smtClean="0"/>
                        <a:t>Увеличиваемый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Увеличить массив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838200" y="3287259"/>
            <a:ext cx="6096000" cy="310854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ResizeableDynamicArray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DynamicArray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56B6C2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8C379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data_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]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ABB2BF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D19A66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E06C75"/>
                </a:solidFill>
                <a:latin typeface="Consolas" panose="020B0609020204030204" pitchFamily="49" charset="0"/>
              </a:rPr>
              <a:t>delete[]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BB2BF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endCxn id="11" idx="0"/>
          </p:cNvCxnSpPr>
          <p:nvPr/>
        </p:nvCxnSpPr>
        <p:spPr>
          <a:xfrm>
            <a:off x="9676849" y="3906723"/>
            <a:ext cx="0" cy="52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7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228437"/>
            <a:ext cx="693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Полиморфизм - процесс, </a:t>
            </a:r>
            <a:r>
              <a:rPr lang="ru-RU" dirty="0"/>
              <a:t>в котором различные реализации функции могут быть доступны посредством одного и того же имени.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99439"/>
            <a:ext cx="6096000" cy="23083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~Container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operator[]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D19A6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56328"/>
              </p:ext>
            </p:extLst>
          </p:nvPr>
        </p:nvGraphicFramePr>
        <p:xfrm>
          <a:off x="8562713" y="2215617"/>
          <a:ext cx="267161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Динамический</a:t>
                      </a:r>
                      <a:r>
                        <a:rPr lang="ru-RU" baseline="0" dirty="0" smtClean="0"/>
                        <a:t>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#</a:t>
                      </a:r>
                      <a:r>
                        <a:rPr lang="ru-RU" dirty="0" smtClean="0"/>
                        <a:t> Данные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#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Создать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</a:t>
                      </a:r>
                      <a:r>
                        <a:rPr lang="ru-RU" baseline="0" dirty="0" smtClean="0"/>
                        <a:t> 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 элемент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81244"/>
              </p:ext>
            </p:extLst>
          </p:nvPr>
        </p:nvGraphicFramePr>
        <p:xfrm>
          <a:off x="8562713" y="5248490"/>
          <a:ext cx="2671618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 smtClean="0"/>
                        <a:t>Увеличиваемый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Увеличить массив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>
            <a:endCxn id="7" idx="0"/>
          </p:cNvCxnSpPr>
          <p:nvPr/>
        </p:nvCxnSpPr>
        <p:spPr>
          <a:xfrm>
            <a:off x="9898522" y="4728370"/>
            <a:ext cx="0" cy="52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405073"/>
              </p:ext>
            </p:extLst>
          </p:nvPr>
        </p:nvGraphicFramePr>
        <p:xfrm>
          <a:off x="8562713" y="308308"/>
          <a:ext cx="2671618" cy="15664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Контейнер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  <a:tr h="4539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</a:t>
                      </a:r>
                      <a:r>
                        <a:rPr lang="ru-RU" baseline="0" dirty="0" smtClean="0"/>
                        <a:t> 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 элемент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>
            <a:stCxn id="9" idx="2"/>
            <a:endCxn id="6" idx="0"/>
          </p:cNvCxnSpPr>
          <p:nvPr/>
        </p:nvCxnSpPr>
        <p:spPr>
          <a:xfrm>
            <a:off x="9898522" y="1874768"/>
            <a:ext cx="0" cy="34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2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Полиморфизм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14118"/>
              </p:ext>
            </p:extLst>
          </p:nvPr>
        </p:nvGraphicFramePr>
        <p:xfrm>
          <a:off x="5223191" y="3859689"/>
          <a:ext cx="267161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Динамический</a:t>
                      </a:r>
                      <a:r>
                        <a:rPr lang="ru-RU" baseline="0" dirty="0" smtClean="0"/>
                        <a:t>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#</a:t>
                      </a:r>
                      <a:r>
                        <a:rPr lang="ru-RU" dirty="0" smtClean="0"/>
                        <a:t> Данные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#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Создать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</a:t>
                      </a:r>
                      <a:r>
                        <a:rPr lang="ru-RU" baseline="0" dirty="0" smtClean="0"/>
                        <a:t> 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 элемент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23021"/>
              </p:ext>
            </p:extLst>
          </p:nvPr>
        </p:nvGraphicFramePr>
        <p:xfrm>
          <a:off x="8682182" y="4611181"/>
          <a:ext cx="2671618" cy="1010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aseline="0" dirty="0" smtClean="0"/>
                        <a:t>Увеличиваемый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динамический массив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</a:t>
                      </a:r>
                      <a:r>
                        <a:rPr lang="ru-RU" dirty="0" smtClean="0"/>
                        <a:t>Увеличить массив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/>
          <p:cNvCxnSpPr>
            <a:endCxn id="5" idx="1"/>
          </p:cNvCxnSpPr>
          <p:nvPr/>
        </p:nvCxnSpPr>
        <p:spPr>
          <a:xfrm>
            <a:off x="7894809" y="5101981"/>
            <a:ext cx="787373" cy="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29011"/>
              </p:ext>
            </p:extLst>
          </p:nvPr>
        </p:nvGraphicFramePr>
        <p:xfrm>
          <a:off x="979659" y="2613619"/>
          <a:ext cx="2671618" cy="15664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Контейнер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  <a:tr h="4539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</a:t>
                      </a:r>
                      <a:r>
                        <a:rPr lang="ru-RU" baseline="0" dirty="0" smtClean="0"/>
                        <a:t> 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 элемент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3651277" y="3934386"/>
            <a:ext cx="157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0477"/>
              </p:ext>
            </p:extLst>
          </p:nvPr>
        </p:nvGraphicFramePr>
        <p:xfrm>
          <a:off x="5223768" y="754856"/>
          <a:ext cx="2671618" cy="2598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71618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3886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Связный</a:t>
                      </a:r>
                      <a:r>
                        <a:rPr lang="ru-RU" baseline="0" dirty="0" smtClean="0"/>
                        <a:t> список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#</a:t>
                      </a:r>
                      <a:r>
                        <a:rPr lang="ru-RU" dirty="0" smtClean="0"/>
                        <a:t> Данные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baseline="0" dirty="0" smtClean="0"/>
                        <a:t>#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Создать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Удалить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</a:t>
                      </a:r>
                      <a:r>
                        <a:rPr lang="ru-RU" baseline="0" dirty="0" smtClean="0"/>
                        <a:t> размер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5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 Получить элемент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202484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/>
          <p:cNvCxnSpPr/>
          <p:nvPr/>
        </p:nvCxnSpPr>
        <p:spPr>
          <a:xfrm>
            <a:off x="3651277" y="2797969"/>
            <a:ext cx="1571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8918595" y="627090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2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727090" y="2907982"/>
            <a:ext cx="10515600" cy="779463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9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8179"/>
            <a:ext cx="10515600" cy="7794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казатели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2680" y="1789284"/>
            <a:ext cx="902145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01010100000001001000001001000110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942680" y="1792217"/>
            <a:ext cx="9021452" cy="656028"/>
            <a:chOff x="942680" y="2695557"/>
            <a:chExt cx="9021452" cy="656028"/>
          </a:xfrm>
        </p:grpSpPr>
        <p:sp>
          <p:nvSpPr>
            <p:cNvPr id="9" name="TextBox 8"/>
            <p:cNvSpPr txBox="1"/>
            <p:nvPr/>
          </p:nvSpPr>
          <p:spPr>
            <a:xfrm>
              <a:off x="942680" y="2695557"/>
              <a:ext cx="902145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01010100000001001000001001000110</a:t>
              </a:r>
              <a:endParaRPr lang="ru-RU" sz="3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3235749" y="2705252"/>
              <a:ext cx="4396252" cy="646333"/>
              <a:chOff x="3235749" y="2705252"/>
              <a:chExt cx="4396252" cy="646333"/>
            </a:xfrm>
          </p:grpSpPr>
          <p:cxnSp>
            <p:nvCxnSpPr>
              <p:cNvPr id="11" name="Прямая соединительная линия 10"/>
              <p:cNvCxnSpPr/>
              <p:nvPr/>
            </p:nvCxnSpPr>
            <p:spPr>
              <a:xfrm flipH="1">
                <a:off x="3235749" y="2705254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H="1">
                <a:off x="7632000" y="2705252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/>
              <p:cNvCxnSpPr/>
              <p:nvPr/>
            </p:nvCxnSpPr>
            <p:spPr>
              <a:xfrm flipH="1">
                <a:off x="5418000" y="2705253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Группа 38"/>
          <p:cNvGrpSpPr/>
          <p:nvPr/>
        </p:nvGrpSpPr>
        <p:grpSpPr>
          <a:xfrm>
            <a:off x="3360221" y="2435614"/>
            <a:ext cx="694396" cy="1106328"/>
            <a:chOff x="3592944" y="3351583"/>
            <a:chExt cx="694396" cy="1106328"/>
          </a:xfrm>
        </p:grpSpPr>
        <p:cxnSp>
          <p:nvCxnSpPr>
            <p:cNvPr id="23" name="Прямая со стрелкой 22"/>
            <p:cNvCxnSpPr/>
            <p:nvPr/>
          </p:nvCxnSpPr>
          <p:spPr>
            <a:xfrm flipV="1">
              <a:off x="3962270" y="3351583"/>
              <a:ext cx="325070" cy="583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92944" y="3934691"/>
              <a:ext cx="369326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4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4610767" y="2443395"/>
            <a:ext cx="689102" cy="1128139"/>
            <a:chOff x="4547916" y="3339468"/>
            <a:chExt cx="689102" cy="1128139"/>
          </a:xfrm>
        </p:grpSpPr>
        <p:sp>
          <p:nvSpPr>
            <p:cNvPr id="28" name="TextBox 27"/>
            <p:cNvSpPr txBox="1"/>
            <p:nvPr/>
          </p:nvSpPr>
          <p:spPr>
            <a:xfrm>
              <a:off x="4904509" y="3944387"/>
              <a:ext cx="332509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a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H="1" flipV="1">
              <a:off x="4547916" y="3339468"/>
              <a:ext cx="356594" cy="595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942680" y="1776653"/>
            <a:ext cx="9021452" cy="671591"/>
            <a:chOff x="794898" y="3087535"/>
            <a:chExt cx="9021452" cy="671591"/>
          </a:xfrm>
        </p:grpSpPr>
        <p:sp>
          <p:nvSpPr>
            <p:cNvPr id="34" name="TextBox 33"/>
            <p:cNvSpPr txBox="1"/>
            <p:nvPr/>
          </p:nvSpPr>
          <p:spPr>
            <a:xfrm>
              <a:off x="794898" y="3100165"/>
              <a:ext cx="902145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01010100</a:t>
              </a:r>
              <a:r>
                <a:rPr lang="en-US" sz="3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00000100</a:t>
              </a:r>
              <a:r>
                <a:rPr lang="en-US" sz="3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1000001001000110</a:t>
              </a:r>
              <a:endParaRPr lang="ru-RU" sz="3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3087967" y="3087535"/>
              <a:ext cx="4396252" cy="671591"/>
              <a:chOff x="3087967" y="3087535"/>
              <a:chExt cx="4396252" cy="671591"/>
            </a:xfrm>
          </p:grpSpPr>
          <p:cxnSp>
            <p:nvCxnSpPr>
              <p:cNvPr id="36" name="Прямая соединительная линия 35"/>
              <p:cNvCxnSpPr/>
              <p:nvPr/>
            </p:nvCxnSpPr>
            <p:spPr>
              <a:xfrm flipH="1">
                <a:off x="3087967" y="3112795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>
              <a:xfrm flipH="1">
                <a:off x="7484218" y="3087535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>
              <a:xfrm flipH="1">
                <a:off x="5277052" y="3107946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Группа 52"/>
          <p:cNvGrpSpPr/>
          <p:nvPr/>
        </p:nvGrpSpPr>
        <p:grpSpPr>
          <a:xfrm>
            <a:off x="942680" y="2435614"/>
            <a:ext cx="2289022" cy="1803877"/>
            <a:chOff x="942680" y="2435614"/>
            <a:chExt cx="2289022" cy="1803877"/>
          </a:xfrm>
        </p:grpSpPr>
        <p:cxnSp>
          <p:nvCxnSpPr>
            <p:cNvPr id="43" name="Прямая соединительная линия 42"/>
            <p:cNvCxnSpPr/>
            <p:nvPr/>
          </p:nvCxnSpPr>
          <p:spPr>
            <a:xfrm>
              <a:off x="942680" y="2435614"/>
              <a:ext cx="0" cy="1803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3231702" y="2443395"/>
              <a:ext cx="0" cy="17960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/>
            <p:nvPr/>
          </p:nvCxnSpPr>
          <p:spPr>
            <a:xfrm>
              <a:off x="942680" y="3934691"/>
              <a:ext cx="22890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751959" y="3411471"/>
              <a:ext cx="59852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&amp;a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942680" y="1779318"/>
            <a:ext cx="9021452" cy="671591"/>
            <a:chOff x="794898" y="3087535"/>
            <a:chExt cx="9021452" cy="671591"/>
          </a:xfrm>
        </p:grpSpPr>
        <p:sp>
          <p:nvSpPr>
            <p:cNvPr id="55" name="TextBox 54"/>
            <p:cNvSpPr txBox="1"/>
            <p:nvPr/>
          </p:nvSpPr>
          <p:spPr>
            <a:xfrm>
              <a:off x="794898" y="3100165"/>
              <a:ext cx="902145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01010100</a:t>
              </a:r>
              <a:r>
                <a:rPr lang="en-US" sz="3600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00000100</a:t>
              </a:r>
              <a:r>
                <a:rPr lang="en-US" sz="3600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1000001001000110</a:t>
              </a:r>
              <a:endParaRPr lang="ru-RU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6" name="Группа 55"/>
            <p:cNvGrpSpPr/>
            <p:nvPr/>
          </p:nvGrpSpPr>
          <p:grpSpPr>
            <a:xfrm>
              <a:off x="3087967" y="3087535"/>
              <a:ext cx="4396252" cy="671591"/>
              <a:chOff x="3087967" y="3087535"/>
              <a:chExt cx="4396252" cy="671591"/>
            </a:xfrm>
          </p:grpSpPr>
          <p:cxnSp>
            <p:nvCxnSpPr>
              <p:cNvPr id="57" name="Прямая соединительная линия 56"/>
              <p:cNvCxnSpPr/>
              <p:nvPr/>
            </p:nvCxnSpPr>
            <p:spPr>
              <a:xfrm flipH="1">
                <a:off x="3087967" y="3112795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единительная линия 57"/>
              <p:cNvCxnSpPr/>
              <p:nvPr/>
            </p:nvCxnSpPr>
            <p:spPr>
              <a:xfrm flipH="1">
                <a:off x="7484218" y="3087535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единительная линия 58"/>
              <p:cNvCxnSpPr/>
              <p:nvPr/>
            </p:nvCxnSpPr>
            <p:spPr>
              <a:xfrm flipH="1">
                <a:off x="5283788" y="3097500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Группа 59"/>
          <p:cNvGrpSpPr/>
          <p:nvPr/>
        </p:nvGrpSpPr>
        <p:grpSpPr>
          <a:xfrm>
            <a:off x="5591891" y="2443396"/>
            <a:ext cx="874040" cy="1137832"/>
            <a:chOff x="4907361" y="3418990"/>
            <a:chExt cx="764453" cy="1137832"/>
          </a:xfrm>
        </p:grpSpPr>
        <p:sp>
          <p:nvSpPr>
            <p:cNvPr id="61" name="TextBox 60"/>
            <p:cNvSpPr txBox="1"/>
            <p:nvPr/>
          </p:nvSpPr>
          <p:spPr>
            <a:xfrm>
              <a:off x="4907361" y="4033602"/>
              <a:ext cx="332509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b</a:t>
              </a:r>
              <a:endParaRPr lang="ru-RU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62" name="Прямая со стрелкой 61"/>
            <p:cNvCxnSpPr/>
            <p:nvPr/>
          </p:nvCxnSpPr>
          <p:spPr>
            <a:xfrm flipV="1">
              <a:off x="5239870" y="3418990"/>
              <a:ext cx="431944" cy="6116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Группа 62"/>
          <p:cNvGrpSpPr/>
          <p:nvPr/>
        </p:nvGrpSpPr>
        <p:grpSpPr>
          <a:xfrm>
            <a:off x="942680" y="2099818"/>
            <a:ext cx="4488890" cy="3826175"/>
            <a:chOff x="942680" y="413316"/>
            <a:chExt cx="4488890" cy="3826175"/>
          </a:xfrm>
        </p:grpSpPr>
        <p:cxnSp>
          <p:nvCxnSpPr>
            <p:cNvPr id="64" name="Прямая соединительная линия 63"/>
            <p:cNvCxnSpPr/>
            <p:nvPr/>
          </p:nvCxnSpPr>
          <p:spPr>
            <a:xfrm>
              <a:off x="942680" y="2435614"/>
              <a:ext cx="0" cy="1803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5431570" y="413316"/>
              <a:ext cx="0" cy="3826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/>
            <p:cNvCxnSpPr/>
            <p:nvPr/>
          </p:nvCxnSpPr>
          <p:spPr>
            <a:xfrm>
              <a:off x="942680" y="3934691"/>
              <a:ext cx="448889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887864" y="3411471"/>
              <a:ext cx="64966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&amp;b</a:t>
              </a:r>
              <a:endParaRPr lang="ru-RU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5972066" y="3571534"/>
            <a:ext cx="1303341" cy="1019983"/>
            <a:chOff x="8034154" y="3625353"/>
            <a:chExt cx="1303341" cy="1019983"/>
          </a:xfrm>
        </p:grpSpPr>
        <p:cxnSp>
          <p:nvCxnSpPr>
            <p:cNvPr id="75" name="Прямая со стрелкой 74"/>
            <p:cNvCxnSpPr/>
            <p:nvPr/>
          </p:nvCxnSpPr>
          <p:spPr>
            <a:xfrm flipH="1" flipV="1">
              <a:off x="8034154" y="3625353"/>
              <a:ext cx="333991" cy="4967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368145" y="4122116"/>
              <a:ext cx="96935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70C0"/>
                  </a:solidFill>
                </a:rPr>
                <a:t>short</a:t>
              </a:r>
              <a:endParaRPr lang="ru-RU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3796145" y="3571534"/>
            <a:ext cx="1171215" cy="1019983"/>
            <a:chOff x="3796145" y="3571534"/>
            <a:chExt cx="1171215" cy="1019983"/>
          </a:xfrm>
        </p:grpSpPr>
        <p:cxnSp>
          <p:nvCxnSpPr>
            <p:cNvPr id="74" name="Прямая со стрелкой 73"/>
            <p:cNvCxnSpPr/>
            <p:nvPr/>
          </p:nvCxnSpPr>
          <p:spPr>
            <a:xfrm flipV="1">
              <a:off x="4610767" y="3571534"/>
              <a:ext cx="356593" cy="550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796145" y="4068297"/>
              <a:ext cx="854659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char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632000" y="2712134"/>
            <a:ext cx="3599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Переменные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ru-RU" dirty="0"/>
              <a:t> </a:t>
            </a:r>
            <a:r>
              <a:rPr lang="ru-RU" dirty="0" smtClean="0"/>
              <a:t>хранят числа</a:t>
            </a:r>
            <a:r>
              <a:rPr lang="en-US" dirty="0" smtClean="0"/>
              <a:t>,</a:t>
            </a:r>
            <a:r>
              <a:rPr lang="ru-RU" dirty="0" smtClean="0"/>
              <a:t> размер которых определяет их тип</a:t>
            </a:r>
            <a:endParaRPr lang="ru-RU" dirty="0"/>
          </a:p>
        </p:txBody>
      </p:sp>
      <p:grpSp>
        <p:nvGrpSpPr>
          <p:cNvPr id="102" name="Группа 101"/>
          <p:cNvGrpSpPr/>
          <p:nvPr/>
        </p:nvGrpSpPr>
        <p:grpSpPr>
          <a:xfrm>
            <a:off x="2777827" y="5621193"/>
            <a:ext cx="906627" cy="815030"/>
            <a:chOff x="2777827" y="5621193"/>
            <a:chExt cx="906627" cy="815030"/>
          </a:xfrm>
        </p:grpSpPr>
        <p:cxnSp>
          <p:nvCxnSpPr>
            <p:cNvPr id="87" name="Прямая со стрелкой 86"/>
            <p:cNvCxnSpPr>
              <a:endCxn id="67" idx="2"/>
            </p:cNvCxnSpPr>
            <p:nvPr/>
          </p:nvCxnSpPr>
          <p:spPr>
            <a:xfrm flipV="1">
              <a:off x="3212696" y="5621193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2777827" y="5913003"/>
              <a:ext cx="906627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70C0"/>
                  </a:solidFill>
                </a:rPr>
                <a:t>ptrB</a:t>
              </a:r>
              <a:endParaRPr lang="ru-RU" sz="28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1583896" y="3934691"/>
            <a:ext cx="917999" cy="739590"/>
            <a:chOff x="1595716" y="4064681"/>
            <a:chExt cx="917999" cy="739590"/>
          </a:xfrm>
        </p:grpSpPr>
        <p:sp>
          <p:nvSpPr>
            <p:cNvPr id="94" name="TextBox 93"/>
            <p:cNvSpPr txBox="1"/>
            <p:nvPr/>
          </p:nvSpPr>
          <p:spPr>
            <a:xfrm>
              <a:off x="1595716" y="4281051"/>
              <a:ext cx="917999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FF0000"/>
                  </a:solidFill>
                </a:rPr>
                <a:t>ptrA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5" name="Прямая со стрелкой 94"/>
            <p:cNvCxnSpPr>
              <a:stCxn id="94" idx="0"/>
              <a:endCxn id="52" idx="2"/>
            </p:cNvCxnSpPr>
            <p:nvPr/>
          </p:nvCxnSpPr>
          <p:spPr>
            <a:xfrm flipV="1">
              <a:off x="2054716" y="4064681"/>
              <a:ext cx="8325" cy="216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Группа 116"/>
          <p:cNvGrpSpPr/>
          <p:nvPr/>
        </p:nvGrpSpPr>
        <p:grpSpPr>
          <a:xfrm>
            <a:off x="1537726" y="4674281"/>
            <a:ext cx="1010338" cy="768066"/>
            <a:chOff x="1491839" y="4060079"/>
            <a:chExt cx="1010338" cy="768066"/>
          </a:xfrm>
        </p:grpSpPr>
        <p:sp>
          <p:nvSpPr>
            <p:cNvPr id="118" name="TextBox 117"/>
            <p:cNvSpPr txBox="1"/>
            <p:nvPr/>
          </p:nvSpPr>
          <p:spPr>
            <a:xfrm>
              <a:off x="1491839" y="4304925"/>
              <a:ext cx="1010338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c</a:t>
              </a:r>
              <a:r>
                <a:rPr lang="en-US" sz="2800" dirty="0" smtClean="0">
                  <a:solidFill>
                    <a:srgbClr val="FF0000"/>
                  </a:solidFill>
                </a:rPr>
                <a:t>har*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19" name="Прямая со стрелкой 118"/>
            <p:cNvCxnSpPr>
              <a:stCxn id="118" idx="0"/>
              <a:endCxn id="94" idx="2"/>
            </p:cNvCxnSpPr>
            <p:nvPr/>
          </p:nvCxnSpPr>
          <p:spPr>
            <a:xfrm flipV="1">
              <a:off x="1997008" y="4060079"/>
              <a:ext cx="1" cy="24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Группа 125"/>
          <p:cNvGrpSpPr/>
          <p:nvPr/>
        </p:nvGrpSpPr>
        <p:grpSpPr>
          <a:xfrm>
            <a:off x="3684454" y="5925993"/>
            <a:ext cx="1702023" cy="523220"/>
            <a:chOff x="2287104" y="5925993"/>
            <a:chExt cx="1702023" cy="523220"/>
          </a:xfrm>
        </p:grpSpPr>
        <p:cxnSp>
          <p:nvCxnSpPr>
            <p:cNvPr id="127" name="Прямая со стрелкой 126"/>
            <p:cNvCxnSpPr>
              <a:stCxn id="128" idx="1"/>
              <a:endCxn id="93" idx="3"/>
            </p:cNvCxnSpPr>
            <p:nvPr/>
          </p:nvCxnSpPr>
          <p:spPr>
            <a:xfrm flipH="1" flipV="1">
              <a:off x="2287104" y="6174613"/>
              <a:ext cx="542533" cy="12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829637" y="5925993"/>
              <a:ext cx="11594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70C0"/>
                  </a:solidFill>
                </a:rPr>
                <a:t>s</a:t>
              </a:r>
              <a:r>
                <a:rPr lang="en-US" sz="2800" dirty="0" smtClean="0">
                  <a:solidFill>
                    <a:srgbClr val="0070C0"/>
                  </a:solidFill>
                </a:rPr>
                <a:t>hort*</a:t>
              </a:r>
              <a:endParaRPr lang="ru-RU" sz="28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632000" y="3383364"/>
            <a:ext cx="421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Переменные </a:t>
            </a:r>
            <a:r>
              <a:rPr lang="en-US" dirty="0" err="1" smtClean="0"/>
              <a:t>ptrA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ptrB</a:t>
            </a:r>
            <a:r>
              <a:rPr lang="en-US" dirty="0" smtClean="0"/>
              <a:t> </a:t>
            </a:r>
            <a:r>
              <a:rPr lang="ru-RU" dirty="0" smtClean="0"/>
              <a:t>хранят адреса переменных </a:t>
            </a:r>
            <a:r>
              <a:rPr lang="en-US" dirty="0" smtClean="0"/>
              <a:t>a </a:t>
            </a:r>
            <a:r>
              <a:rPr lang="ru-RU" dirty="0" smtClean="0"/>
              <a:t>и</a:t>
            </a:r>
            <a:r>
              <a:rPr lang="en-US" dirty="0" smtClean="0"/>
              <a:t> b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7632000" y="4008912"/>
            <a:ext cx="4217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Переменные </a:t>
            </a:r>
            <a:r>
              <a:rPr lang="en-US" dirty="0" err="1" smtClean="0"/>
              <a:t>ptrA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ptrB</a:t>
            </a:r>
            <a:r>
              <a:rPr lang="en-US" dirty="0" smtClean="0"/>
              <a:t> </a:t>
            </a:r>
            <a:r>
              <a:rPr lang="ru-RU" dirty="0" smtClean="0"/>
              <a:t>обеспечивают доступ к переменным </a:t>
            </a:r>
            <a:r>
              <a:rPr lang="en-US" dirty="0" smtClean="0"/>
              <a:t>a </a:t>
            </a:r>
            <a:r>
              <a:rPr lang="ru-RU" dirty="0" smtClean="0"/>
              <a:t>и</a:t>
            </a:r>
            <a:r>
              <a:rPr lang="en-US" dirty="0" smtClean="0"/>
              <a:t> b</a:t>
            </a:r>
            <a:r>
              <a:rPr lang="ru-RU" dirty="0"/>
              <a:t> </a:t>
            </a:r>
            <a:r>
              <a:rPr lang="ru-RU" dirty="0" smtClean="0"/>
              <a:t>через операцию </a:t>
            </a:r>
            <a:r>
              <a:rPr lang="ru-RU" b="1" dirty="0" smtClean="0"/>
              <a:t>разыменования</a:t>
            </a:r>
            <a:endParaRPr lang="ru-RU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9530311" y="630541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ointer.cpp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3" grpId="0"/>
      <p:bldP spid="133" grpId="0"/>
      <p:bldP spid="134" grpId="0"/>
      <p:bldP spid="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939697" y="1647342"/>
            <a:ext cx="9021452" cy="656297"/>
            <a:chOff x="773062" y="3087534"/>
            <a:chExt cx="9021452" cy="656297"/>
          </a:xfrm>
        </p:grpSpPr>
        <p:sp>
          <p:nvSpPr>
            <p:cNvPr id="5" name="TextBox 4"/>
            <p:cNvSpPr txBox="1"/>
            <p:nvPr/>
          </p:nvSpPr>
          <p:spPr>
            <a:xfrm>
              <a:off x="773062" y="3087535"/>
              <a:ext cx="9021452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00000000</a:t>
              </a:r>
              <a:r>
                <a:rPr lang="en-US" sz="3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000001001000001001000110</a:t>
              </a:r>
              <a:endParaRPr lang="ru-RU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3067865" y="3087534"/>
              <a:ext cx="4394414" cy="656297"/>
              <a:chOff x="3067865" y="3087534"/>
              <a:chExt cx="4394414" cy="656297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flipH="1">
                <a:off x="3067865" y="3087534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 flipH="1">
                <a:off x="7462278" y="3087535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flipH="1">
                <a:off x="5276904" y="3097500"/>
                <a:ext cx="1" cy="64633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Группа 13"/>
          <p:cNvGrpSpPr/>
          <p:nvPr/>
        </p:nvGrpSpPr>
        <p:grpSpPr>
          <a:xfrm>
            <a:off x="832834" y="1273029"/>
            <a:ext cx="6944931" cy="384279"/>
            <a:chOff x="832834" y="1273029"/>
            <a:chExt cx="6944931" cy="384279"/>
          </a:xfrm>
        </p:grpSpPr>
        <p:sp>
          <p:nvSpPr>
            <p:cNvPr id="10" name="TextBox 9"/>
            <p:cNvSpPr txBox="1"/>
            <p:nvPr/>
          </p:nvSpPr>
          <p:spPr>
            <a:xfrm>
              <a:off x="832834" y="128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83657" y="12879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ru-RU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2696" y="12730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ru-RU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76079" y="12831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ru-RU" b="1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939697" y="3142889"/>
            <a:ext cx="5019707" cy="1577914"/>
            <a:chOff x="939697" y="2611763"/>
            <a:chExt cx="5019707" cy="1577914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939697" y="2611763"/>
              <a:ext cx="1957587" cy="3693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C678DD"/>
                  </a:solidFill>
                  <a:latin typeface="Consolas" panose="020B0609020204030204" pitchFamily="49" charset="0"/>
                </a:rPr>
                <a:t>0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39697" y="3216054"/>
              <a:ext cx="2717411" cy="3693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B6C2"/>
                  </a:solidFill>
                  <a:latin typeface="Consolas" panose="020B0609020204030204" pitchFamily="49" charset="0"/>
                </a:rPr>
                <a:t>char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*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ABB2BF"/>
                  </a:solidFill>
                  <a:latin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E06C75"/>
                  </a:solidFill>
                  <a:latin typeface="Consolas" panose="020B0609020204030204" pitchFamily="49" charset="0"/>
                </a:rPr>
                <a:t>=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56B6C2"/>
                  </a:solidFill>
                  <a:latin typeface="Consolas" panose="020B0609020204030204" pitchFamily="49" charset="0"/>
                </a:rPr>
                <a:t>nullptr</a:t>
              </a:r>
              <a:r>
                <a:rPr lang="en-US" dirty="0">
                  <a:solidFill>
                    <a:srgbClr val="BBBBBB"/>
                  </a:solidFill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9697" y="3820345"/>
              <a:ext cx="5019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</a:t>
              </a:r>
              <a:r>
                <a:rPr lang="ru-RU" dirty="0" smtClean="0"/>
                <a:t>имеет тип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ru-RU" dirty="0" smtClean="0"/>
                <a:t>, </a:t>
              </a:r>
              <a:r>
                <a:rPr lang="en-US" dirty="0" err="1" smtClean="0"/>
                <a:t>nullptr</a:t>
              </a:r>
              <a:r>
                <a:rPr lang="en-US" dirty="0" smtClean="0"/>
                <a:t> </a:t>
              </a:r>
              <a:r>
                <a:rPr lang="ru-RU" dirty="0" smtClean="0"/>
                <a:t>имеет тип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nullptr_t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39697" y="2538598"/>
            <a:ext cx="800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Нулевой указатель является маркером указателя, по которому не лежит </a:t>
            </a:r>
            <a:r>
              <a:rPr lang="ru-RU" b="1" dirty="0" smtClean="0"/>
              <a:t>ничего.</a:t>
            </a:r>
            <a:endParaRPr lang="ru-RU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9697" y="5329220"/>
            <a:ext cx="702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Для обозначения ничего всегда используем </a:t>
            </a:r>
            <a:r>
              <a:rPr lang="en-US" sz="2400" b="1" dirty="0" err="1" smtClean="0">
                <a:solidFill>
                  <a:srgbClr val="FF0000"/>
                </a:solidFill>
              </a:rPr>
              <a:t>nullptr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l-value </a:t>
            </a:r>
            <a:r>
              <a:rPr lang="ru-RU" dirty="0" smtClean="0"/>
              <a:t>ссылки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838200" y="1289125"/>
            <a:ext cx="9021452" cy="1797065"/>
            <a:chOff x="838200" y="1289125"/>
            <a:chExt cx="9021452" cy="179706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838200" y="1289125"/>
              <a:ext cx="9021452" cy="671591"/>
              <a:chOff x="794898" y="3087535"/>
              <a:chExt cx="9021452" cy="67159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94898" y="3100165"/>
                <a:ext cx="9021452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01010100</a:t>
                </a:r>
                <a:r>
                  <a:rPr lang="en-US" sz="3600" dirty="0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00000100</a:t>
                </a:r>
                <a:r>
                  <a:rPr lang="en-US" sz="36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1000001001000110</a:t>
                </a:r>
                <a:endParaRPr lang="ru-RU" sz="3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grpSp>
            <p:nvGrpSpPr>
              <p:cNvPr id="7" name="Группа 6"/>
              <p:cNvGrpSpPr/>
              <p:nvPr/>
            </p:nvGrpSpPr>
            <p:grpSpPr>
              <a:xfrm>
                <a:off x="3087967" y="3087535"/>
                <a:ext cx="4396252" cy="671591"/>
                <a:chOff x="3087967" y="3087535"/>
                <a:chExt cx="4396252" cy="671591"/>
              </a:xfrm>
            </p:grpSpPr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 flipH="1">
                  <a:off x="3087967" y="3112795"/>
                  <a:ext cx="1" cy="6463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 flipH="1">
                  <a:off x="7484218" y="3087535"/>
                  <a:ext cx="1" cy="6463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H="1">
                  <a:off x="5283788" y="3097500"/>
                  <a:ext cx="1" cy="64633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Группа 10"/>
            <p:cNvGrpSpPr/>
            <p:nvPr/>
          </p:nvGrpSpPr>
          <p:grpSpPr>
            <a:xfrm>
              <a:off x="4659824" y="1958051"/>
              <a:ext cx="689102" cy="1128139"/>
              <a:chOff x="4547916" y="3339468"/>
              <a:chExt cx="689102" cy="112813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904509" y="3944387"/>
                <a:ext cx="332509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a</a:t>
                </a:r>
                <a:endParaRPr lang="ru-RU" sz="28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 flipV="1">
                <a:off x="4547916" y="3339468"/>
                <a:ext cx="356594" cy="5952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Группа 17"/>
          <p:cNvGrpSpPr/>
          <p:nvPr/>
        </p:nvGrpSpPr>
        <p:grpSpPr>
          <a:xfrm>
            <a:off x="3043564" y="1957915"/>
            <a:ext cx="851983" cy="1128275"/>
            <a:chOff x="3043564" y="1957915"/>
            <a:chExt cx="851983" cy="1128275"/>
          </a:xfrm>
        </p:grpSpPr>
        <p:sp>
          <p:nvSpPr>
            <p:cNvPr id="15" name="TextBox 14"/>
            <p:cNvSpPr txBox="1"/>
            <p:nvPr/>
          </p:nvSpPr>
          <p:spPr>
            <a:xfrm>
              <a:off x="3043564" y="2562970"/>
              <a:ext cx="332509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b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Прямая со стрелкой 15"/>
            <p:cNvCxnSpPr/>
            <p:nvPr/>
          </p:nvCxnSpPr>
          <p:spPr>
            <a:xfrm flipV="1">
              <a:off x="3376073" y="1957915"/>
              <a:ext cx="519474" cy="595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3845202" y="3086190"/>
            <a:ext cx="1171215" cy="1019983"/>
            <a:chOff x="3796145" y="3571534"/>
            <a:chExt cx="1171215" cy="1019983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4610767" y="3571534"/>
              <a:ext cx="356593" cy="550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96145" y="4068297"/>
              <a:ext cx="854659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char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1621410" y="3086190"/>
            <a:ext cx="1422154" cy="1019983"/>
            <a:chOff x="3545206" y="3571534"/>
            <a:chExt cx="1422154" cy="1019983"/>
          </a:xfrm>
        </p:grpSpPr>
        <p:cxnSp>
          <p:nvCxnSpPr>
            <p:cNvPr id="23" name="Прямая со стрелкой 22"/>
            <p:cNvCxnSpPr/>
            <p:nvPr/>
          </p:nvCxnSpPr>
          <p:spPr>
            <a:xfrm flipV="1">
              <a:off x="4610767" y="3571534"/>
              <a:ext cx="356593" cy="550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45206" y="4068297"/>
              <a:ext cx="1065562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char&amp;</a:t>
              </a:r>
              <a:endParaRPr lang="ru-RU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954518" y="63054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838200" y="4918297"/>
            <a:ext cx="6689321" cy="1292662"/>
            <a:chOff x="838200" y="4918297"/>
            <a:chExt cx="6689321" cy="1292662"/>
          </a:xfrm>
        </p:grpSpPr>
        <p:sp>
          <p:nvSpPr>
            <p:cNvPr id="27" name="TextBox 26"/>
            <p:cNvSpPr txBox="1"/>
            <p:nvPr/>
          </p:nvSpPr>
          <p:spPr>
            <a:xfrm>
              <a:off x="838201" y="4918297"/>
              <a:ext cx="6689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Ссылка сама по себе в памяти не существует, она просто является дополнительным именем существующего в памяти объекта.</a:t>
              </a:r>
              <a:endParaRPr lang="ru-R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8200" y="5564628"/>
              <a:ext cx="6552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Указатель является переменной, он существует в памяти и хранит в себе адрес другого существующего объекта.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57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Статическая память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15670"/>
              </p:ext>
            </p:extLst>
          </p:nvPr>
        </p:nvGraphicFramePr>
        <p:xfrm>
          <a:off x="838199" y="1292313"/>
          <a:ext cx="3632201" cy="51376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32201">
                  <a:extLst>
                    <a:ext uri="{9D8B030D-6E8A-4147-A177-3AD203B41FA5}">
                      <a16:colId xmlns:a16="http://schemas.microsoft.com/office/drawing/2014/main" val="336585431"/>
                    </a:ext>
                  </a:extLst>
                </a:gridCol>
              </a:tblGrid>
              <a:tr h="8860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Stack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63769"/>
                  </a:ext>
                </a:extLst>
              </a:tr>
              <a:tr h="314176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27613"/>
                  </a:ext>
                </a:extLst>
              </a:tr>
              <a:tr h="11098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0296"/>
                  </a:ext>
                </a:extLst>
              </a:tr>
            </a:tbl>
          </a:graphicData>
        </a:graphic>
      </p:graphicFrame>
      <p:grpSp>
        <p:nvGrpSpPr>
          <p:cNvPr id="9" name="Группа 8"/>
          <p:cNvGrpSpPr/>
          <p:nvPr/>
        </p:nvGrpSpPr>
        <p:grpSpPr>
          <a:xfrm>
            <a:off x="4488871" y="2189018"/>
            <a:ext cx="1974786" cy="3112655"/>
            <a:chOff x="4488871" y="1921163"/>
            <a:chExt cx="1974786" cy="1745673"/>
          </a:xfrm>
        </p:grpSpPr>
        <p:sp>
          <p:nvSpPr>
            <p:cNvPr id="6" name="Правая фигурная скобка 5"/>
            <p:cNvSpPr/>
            <p:nvPr/>
          </p:nvSpPr>
          <p:spPr>
            <a:xfrm>
              <a:off x="4488871" y="1921163"/>
              <a:ext cx="415637" cy="1745673"/>
            </a:xfrm>
            <a:prstGeom prst="rightBrace">
              <a:avLst>
                <a:gd name="adj1" fmla="val 8333"/>
                <a:gd name="adj2" fmla="val 5049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2979" y="2674273"/>
              <a:ext cx="15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segment</a:t>
              </a:r>
              <a:endParaRPr lang="ru-RU" dirty="0"/>
            </a:p>
          </p:txBody>
        </p:sp>
      </p:grp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39895"/>
              </p:ext>
            </p:extLst>
          </p:nvPr>
        </p:nvGraphicFramePr>
        <p:xfrm>
          <a:off x="1107208" y="2369658"/>
          <a:ext cx="3112654" cy="2036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12654">
                  <a:extLst>
                    <a:ext uri="{9D8B030D-6E8A-4147-A177-3AD203B41FA5}">
                      <a16:colId xmlns:a16="http://schemas.microsoft.com/office/drawing/2014/main" val="3592587306"/>
                    </a:ext>
                  </a:extLst>
                </a:gridCol>
              </a:tblGrid>
              <a:tr h="596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Stack</a:t>
                      </a:r>
                      <a:r>
                        <a:rPr lang="en-US" sz="2800" baseline="0" dirty="0" smtClean="0"/>
                        <a:t> frame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16248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ctr"/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14463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26"/>
                  </a:ext>
                </a:extLst>
              </a:tr>
              <a:tr h="52657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…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74599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00132"/>
              </p:ext>
            </p:extLst>
          </p:nvPr>
        </p:nvGraphicFramePr>
        <p:xfrm>
          <a:off x="1107208" y="4553469"/>
          <a:ext cx="3112654" cy="5967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12654">
                  <a:extLst>
                    <a:ext uri="{9D8B030D-6E8A-4147-A177-3AD203B41FA5}">
                      <a16:colId xmlns:a16="http://schemas.microsoft.com/office/drawing/2014/main" val="3592587306"/>
                    </a:ext>
                  </a:extLst>
                </a:gridCol>
              </a:tblGrid>
              <a:tr h="596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Stack</a:t>
                      </a:r>
                      <a:r>
                        <a:rPr lang="en-US" sz="2800" baseline="0" dirty="0" smtClean="0"/>
                        <a:t> frame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16248"/>
                  </a:ext>
                </a:extLst>
              </a:tr>
            </a:tbl>
          </a:graphicData>
        </a:graphic>
      </p:graphicFrame>
      <p:grpSp>
        <p:nvGrpSpPr>
          <p:cNvPr id="16" name="Группа 15"/>
          <p:cNvGrpSpPr/>
          <p:nvPr/>
        </p:nvGrpSpPr>
        <p:grpSpPr>
          <a:xfrm>
            <a:off x="1945483" y="3012037"/>
            <a:ext cx="1417632" cy="795158"/>
            <a:chOff x="1945483" y="3012037"/>
            <a:chExt cx="1417632" cy="795158"/>
          </a:xfrm>
        </p:grpSpPr>
        <p:sp>
          <p:nvSpPr>
            <p:cNvPr id="13" name="TextBox 12"/>
            <p:cNvSpPr txBox="1"/>
            <p:nvPr/>
          </p:nvSpPr>
          <p:spPr>
            <a:xfrm>
              <a:off x="1945483" y="3012037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Переменная</a:t>
              </a:r>
              <a:endParaRPr lang="ru-R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5483" y="3437863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Переменная</a:t>
              </a:r>
              <a:endParaRPr lang="ru-RU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13699" y="1292313"/>
            <a:ext cx="4469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исполняемой программы на стеке выделяется </a:t>
            </a:r>
            <a:r>
              <a:rPr lang="en-US" dirty="0" smtClean="0"/>
              <a:t>stack segment </a:t>
            </a:r>
          </a:p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613697" y="1892477"/>
            <a:ext cx="446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вызываемой функции внутри программы создается </a:t>
            </a:r>
            <a:r>
              <a:rPr lang="en-US" dirty="0" smtClean="0"/>
              <a:t>stack frame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613697" y="2538808"/>
            <a:ext cx="446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Внутри стековых фреймов выделяется память для наших переменных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6613697" y="3196703"/>
            <a:ext cx="446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Размер стековых фреймов </a:t>
            </a:r>
            <a:r>
              <a:rPr lang="ru-RU" b="1" dirty="0" smtClean="0"/>
              <a:t>известен на этапе компиляции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8382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память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82403"/>
              </p:ext>
            </p:extLst>
          </p:nvPr>
        </p:nvGraphicFramePr>
        <p:xfrm>
          <a:off x="872835" y="1365645"/>
          <a:ext cx="3632201" cy="45245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32201">
                  <a:extLst>
                    <a:ext uri="{9D8B030D-6E8A-4147-A177-3AD203B41FA5}">
                      <a16:colId xmlns:a16="http://schemas.microsoft.com/office/drawing/2014/main" val="336585431"/>
                    </a:ext>
                  </a:extLst>
                </a:gridCol>
              </a:tblGrid>
              <a:tr h="8860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Stack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63769"/>
                  </a:ext>
                </a:extLst>
              </a:tr>
              <a:tr h="25286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27613"/>
                  </a:ext>
                </a:extLst>
              </a:tr>
              <a:tr h="11098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0296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505035" y="2224682"/>
            <a:ext cx="1107754" cy="2508819"/>
            <a:chOff x="4488871" y="1921163"/>
            <a:chExt cx="1107754" cy="1745673"/>
          </a:xfrm>
        </p:grpSpPr>
        <p:sp>
          <p:nvSpPr>
            <p:cNvPr id="8" name="Правая фигурная скобка 7"/>
            <p:cNvSpPr/>
            <p:nvPr/>
          </p:nvSpPr>
          <p:spPr>
            <a:xfrm>
              <a:off x="4488871" y="1921163"/>
              <a:ext cx="415637" cy="1745673"/>
            </a:xfrm>
            <a:prstGeom prst="rightBrace">
              <a:avLst>
                <a:gd name="adj1" fmla="val 8333"/>
                <a:gd name="adj2" fmla="val 5049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2979" y="2674273"/>
              <a:ext cx="673646" cy="207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a.exe</a:t>
              </a:r>
              <a:endParaRPr lang="ru-RU" dirty="0"/>
            </a:p>
          </p:txBody>
        </p:sp>
      </p:grp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74642"/>
              </p:ext>
            </p:extLst>
          </p:nvPr>
        </p:nvGraphicFramePr>
        <p:xfrm>
          <a:off x="1624990" y="2461048"/>
          <a:ext cx="2595417" cy="2036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5417">
                  <a:extLst>
                    <a:ext uri="{9D8B030D-6E8A-4147-A177-3AD203B41FA5}">
                      <a16:colId xmlns:a16="http://schemas.microsoft.com/office/drawing/2014/main" val="3592587306"/>
                    </a:ext>
                  </a:extLst>
                </a:gridCol>
              </a:tblGrid>
              <a:tr h="596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Int</a:t>
                      </a:r>
                      <a:r>
                        <a:rPr lang="en-US" sz="2800" dirty="0" smtClean="0"/>
                        <a:t> main()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16248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ctr"/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14463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26"/>
                  </a:ext>
                </a:extLst>
              </a:tr>
              <a:tr h="526574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74599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6325753" y="1382781"/>
            <a:ext cx="2957945" cy="23083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ptrA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refB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884055" y="4042859"/>
            <a:ext cx="2146315" cy="369332"/>
            <a:chOff x="884055" y="4042859"/>
            <a:chExt cx="2146315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728684" y="40428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4055" y="404285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872835" y="3565625"/>
            <a:ext cx="2157535" cy="371958"/>
            <a:chOff x="942419" y="3556838"/>
            <a:chExt cx="2157535" cy="371958"/>
          </a:xfrm>
        </p:grpSpPr>
        <p:sp>
          <p:nvSpPr>
            <p:cNvPr id="17" name="TextBox 16"/>
            <p:cNvSpPr txBox="1"/>
            <p:nvPr/>
          </p:nvSpPr>
          <p:spPr>
            <a:xfrm>
              <a:off x="2798268" y="35568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2419" y="35594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ru-RU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09382" y="3565625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r>
              <a:rPr lang="en-US" dirty="0" err="1" smtClean="0"/>
              <a:t>refB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>
            <a:off x="849130" y="3086535"/>
            <a:ext cx="3602127" cy="1217611"/>
            <a:chOff x="849130" y="3086535"/>
            <a:chExt cx="3602127" cy="1217611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849130" y="3086535"/>
              <a:ext cx="3240269" cy="371188"/>
              <a:chOff x="849130" y="3086535"/>
              <a:chExt cx="3240269" cy="371188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855839" y="3086535"/>
                <a:ext cx="2233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Адрес переменной </a:t>
                </a:r>
                <a:r>
                  <a:rPr lang="en-US" dirty="0" smtClean="0"/>
                  <a:t>a</a:t>
                </a:r>
                <a:endParaRPr lang="ru-RU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9130" y="3088391"/>
                <a:ext cx="595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ptrA</a:t>
                </a:r>
                <a:endParaRPr lang="ru-RU" dirty="0"/>
              </a:p>
            </p:txBody>
          </p:sp>
        </p:grpSp>
        <p:sp>
          <p:nvSpPr>
            <p:cNvPr id="43" name="Выгнутая вправо стрелка 42"/>
            <p:cNvSpPr/>
            <p:nvPr/>
          </p:nvSpPr>
          <p:spPr>
            <a:xfrm>
              <a:off x="4220407" y="3271202"/>
              <a:ext cx="230850" cy="103294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12740" y="3996273"/>
            <a:ext cx="4382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делать, если размер требуемой памяти не известен на этапе компиляции?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2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Динамическая память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02722"/>
              </p:ext>
            </p:extLst>
          </p:nvPr>
        </p:nvGraphicFramePr>
        <p:xfrm>
          <a:off x="881293" y="1365643"/>
          <a:ext cx="3632201" cy="45245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32201">
                  <a:extLst>
                    <a:ext uri="{9D8B030D-6E8A-4147-A177-3AD203B41FA5}">
                      <a16:colId xmlns:a16="http://schemas.microsoft.com/office/drawing/2014/main" val="336585431"/>
                    </a:ext>
                  </a:extLst>
                </a:gridCol>
              </a:tblGrid>
              <a:tr h="88606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Stack</a:t>
                      </a:r>
                      <a:endParaRPr lang="ru-RU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63769"/>
                  </a:ext>
                </a:extLst>
              </a:tr>
              <a:tr h="252869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27613"/>
                  </a:ext>
                </a:extLst>
              </a:tr>
              <a:tr h="11098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…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30296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4513494" y="2367275"/>
            <a:ext cx="1111767" cy="2396700"/>
            <a:chOff x="4488871" y="1921163"/>
            <a:chExt cx="1111767" cy="1745673"/>
          </a:xfrm>
        </p:grpSpPr>
        <p:sp>
          <p:nvSpPr>
            <p:cNvPr id="8" name="Правая фигурная скобка 7"/>
            <p:cNvSpPr/>
            <p:nvPr/>
          </p:nvSpPr>
          <p:spPr>
            <a:xfrm>
              <a:off x="4488871" y="1921163"/>
              <a:ext cx="415637" cy="1745673"/>
            </a:xfrm>
            <a:prstGeom prst="rightBrace">
              <a:avLst>
                <a:gd name="adj1" fmla="val 8333"/>
                <a:gd name="adj2" fmla="val 5049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26992" y="2690433"/>
              <a:ext cx="673646" cy="207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a.exe</a:t>
              </a:r>
              <a:endParaRPr lang="ru-RU" dirty="0"/>
            </a:p>
          </p:txBody>
        </p:sp>
      </p:grp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174642"/>
              </p:ext>
            </p:extLst>
          </p:nvPr>
        </p:nvGraphicFramePr>
        <p:xfrm>
          <a:off x="1624990" y="2461048"/>
          <a:ext cx="2595417" cy="20360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5417">
                  <a:extLst>
                    <a:ext uri="{9D8B030D-6E8A-4147-A177-3AD203B41FA5}">
                      <a16:colId xmlns:a16="http://schemas.microsoft.com/office/drawing/2014/main" val="3592587306"/>
                    </a:ext>
                  </a:extLst>
                </a:gridCol>
              </a:tblGrid>
              <a:tr h="596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Int</a:t>
                      </a:r>
                      <a:r>
                        <a:rPr lang="en-US" sz="2800" dirty="0" smtClean="0"/>
                        <a:t> main()</a:t>
                      </a:r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16248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ctr"/>
                      <a:endParaRPr lang="ru-R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414463"/>
                  </a:ext>
                </a:extLst>
              </a:tr>
              <a:tr h="456364"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26"/>
                  </a:ext>
                </a:extLst>
              </a:tr>
              <a:tr h="526574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74599"/>
                  </a:ext>
                </a:extLst>
              </a:tr>
            </a:tbl>
          </a:graphicData>
        </a:graphic>
      </p:graphicFrame>
      <p:grpSp>
        <p:nvGrpSpPr>
          <p:cNvPr id="22" name="Группа 21"/>
          <p:cNvGrpSpPr/>
          <p:nvPr/>
        </p:nvGrpSpPr>
        <p:grpSpPr>
          <a:xfrm>
            <a:off x="884055" y="4042859"/>
            <a:ext cx="2146315" cy="369332"/>
            <a:chOff x="884055" y="4042859"/>
            <a:chExt cx="2146315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2728684" y="40428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84055" y="404285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872835" y="3565625"/>
            <a:ext cx="2157535" cy="371958"/>
            <a:chOff x="942419" y="3556838"/>
            <a:chExt cx="2157535" cy="371958"/>
          </a:xfrm>
        </p:grpSpPr>
        <p:sp>
          <p:nvSpPr>
            <p:cNvPr id="17" name="TextBox 16"/>
            <p:cNvSpPr txBox="1"/>
            <p:nvPr/>
          </p:nvSpPr>
          <p:spPr>
            <a:xfrm>
              <a:off x="2798268" y="35568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2419" y="355946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ru-RU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849130" y="3085765"/>
            <a:ext cx="2776258" cy="371958"/>
            <a:chOff x="849130" y="3085765"/>
            <a:chExt cx="2776258" cy="371958"/>
          </a:xfrm>
        </p:grpSpPr>
        <p:sp>
          <p:nvSpPr>
            <p:cNvPr id="18" name="TextBox 17"/>
            <p:cNvSpPr txBox="1"/>
            <p:nvPr/>
          </p:nvSpPr>
          <p:spPr>
            <a:xfrm>
              <a:off x="2260271" y="3085765"/>
              <a:ext cx="136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 чего?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9130" y="3088391"/>
              <a:ext cx="462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ptr</a:t>
              </a:r>
              <a:endParaRPr lang="ru-RU" dirty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212740" y="1365645"/>
            <a:ext cx="3522387" cy="20313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B6C2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ABB2BF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85367"/>
              </p:ext>
            </p:extLst>
          </p:nvPr>
        </p:nvGraphicFramePr>
        <p:xfrm>
          <a:off x="6212740" y="3735880"/>
          <a:ext cx="3688642" cy="21543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88642">
                  <a:extLst>
                    <a:ext uri="{9D8B030D-6E8A-4147-A177-3AD203B41FA5}">
                      <a16:colId xmlns:a16="http://schemas.microsoft.com/office/drawing/2014/main" val="2745582775"/>
                    </a:ext>
                  </a:extLst>
                </a:gridCol>
              </a:tblGrid>
              <a:tr h="5385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Heap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45980"/>
                  </a:ext>
                </a:extLst>
              </a:tr>
              <a:tr h="5385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64865"/>
                  </a:ext>
                </a:extLst>
              </a:tr>
              <a:tr h="538585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83800"/>
                  </a:ext>
                </a:extLst>
              </a:tr>
              <a:tr h="5385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…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08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67344" y="4895273"/>
            <a:ext cx="23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Переменная типа </a:t>
            </a:r>
            <a:r>
              <a:rPr lang="en-US" dirty="0" smtClean="0"/>
              <a:t>char</a:t>
            </a:r>
            <a:endParaRPr lang="ru-RU" dirty="0"/>
          </a:p>
        </p:txBody>
      </p:sp>
      <p:cxnSp>
        <p:nvCxnSpPr>
          <p:cNvPr id="27" name="Соединительная линия уступом 26"/>
          <p:cNvCxnSpPr/>
          <p:nvPr/>
        </p:nvCxnSpPr>
        <p:spPr>
          <a:xfrm>
            <a:off x="4220407" y="3270431"/>
            <a:ext cx="1992333" cy="1809508"/>
          </a:xfrm>
          <a:prstGeom prst="bentConnector3">
            <a:avLst>
              <a:gd name="adj1" fmla="val 194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2740" y="6123709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чем ошибка в коде?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0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</a:t>
            </a:r>
            <a:r>
              <a:rPr lang="en-US" dirty="0" smtClean="0"/>
              <a:t>new, delete, new[], delete[]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60945"/>
            <a:ext cx="793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 </a:t>
            </a:r>
            <a:r>
              <a:rPr lang="ru-RU" dirty="0" smtClean="0"/>
              <a:t>выделяет переменную на куче и вызывает </a:t>
            </a:r>
            <a:r>
              <a:rPr lang="ru-RU" b="1" dirty="0" smtClean="0"/>
              <a:t>конструктор объекта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977302"/>
            <a:ext cx="780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 </a:t>
            </a:r>
            <a:r>
              <a:rPr lang="ru-RU" dirty="0" smtClean="0"/>
              <a:t>освобождает память на куче и вызывает </a:t>
            </a:r>
            <a:r>
              <a:rPr lang="ru-RU" b="1" dirty="0" smtClean="0"/>
              <a:t>деструктор объекта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393659"/>
            <a:ext cx="1105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new[] </a:t>
            </a:r>
            <a:r>
              <a:rPr lang="ru-RU" dirty="0" smtClean="0"/>
              <a:t>выделяет массив переменных на куче и вызывает </a:t>
            </a:r>
            <a:r>
              <a:rPr lang="ru-RU" b="1" dirty="0" smtClean="0"/>
              <a:t>конструктор для каждого объекта массива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810016"/>
            <a:ext cx="106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delete[] </a:t>
            </a:r>
            <a:r>
              <a:rPr lang="ru-RU" dirty="0" smtClean="0"/>
              <a:t>освобождает память на куче и вызывает </a:t>
            </a:r>
            <a:r>
              <a:rPr lang="ru-RU" b="1" dirty="0" smtClean="0"/>
              <a:t>деструктор для каждого из объектов массива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026683" y="629617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new-delete.cpp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модель. Котики и собачки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43013"/>
              </p:ext>
            </p:extLst>
          </p:nvPr>
        </p:nvGraphicFramePr>
        <p:xfrm>
          <a:off x="838200" y="1569410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Котик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5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16299" y="1939635"/>
            <a:ext cx="857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кличка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77733" y="267829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возраст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577733" y="23089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порода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600814" y="3056499"/>
            <a:ext cx="81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532549" y="3425475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мяукать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07097"/>
              </p:ext>
            </p:extLst>
          </p:nvPr>
        </p:nvGraphicFramePr>
        <p:xfrm>
          <a:off x="4315691" y="1569410"/>
          <a:ext cx="2336799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36799">
                  <a:extLst>
                    <a:ext uri="{9D8B030D-6E8A-4147-A177-3AD203B41FA5}">
                      <a16:colId xmlns:a16="http://schemas.microsoft.com/office/drawing/2014/main" val="164977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Конкретный котик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0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5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9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56081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93790" y="193963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Барсик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378322" y="26775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968851" y="2308433"/>
            <a:ext cx="112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Сиамская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078305" y="3056499"/>
            <a:ext cx="81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бегать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010040" y="3425475"/>
            <a:ext cx="102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мяукать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679328" y="1172333"/>
            <a:ext cx="73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035889" y="118075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endCxn id="10" idx="1"/>
          </p:cNvCxnSpPr>
          <p:nvPr/>
        </p:nvCxnSpPr>
        <p:spPr>
          <a:xfrm>
            <a:off x="3174999" y="2677587"/>
            <a:ext cx="1140692" cy="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8200" y="4034606"/>
            <a:ext cx="765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отражает качественные свойства сущности, объект - количественные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6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366</TotalTime>
  <Words>707</Words>
  <Application>Microsoft Office PowerPoint</Application>
  <PresentationFormat>Широкоэкранный</PresentationFormat>
  <Paragraphs>330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powerpointbase.com-1090</vt:lpstr>
      <vt:lpstr>Введение в ООП</vt:lpstr>
      <vt:lpstr>Указатели</vt:lpstr>
      <vt:lpstr>nullptr</vt:lpstr>
      <vt:lpstr>l-value ссылки</vt:lpstr>
      <vt:lpstr>Статическая память</vt:lpstr>
      <vt:lpstr>Статическая память</vt:lpstr>
      <vt:lpstr>Динамическая память</vt:lpstr>
      <vt:lpstr>Операторы new, delete, new[], delete[]</vt:lpstr>
      <vt:lpstr>Объектная модель. Котики и собачки</vt:lpstr>
      <vt:lpstr>Объектная модель. Котики и собачки</vt:lpstr>
      <vt:lpstr>Объектная модель. Котики и собачки</vt:lpstr>
      <vt:lpstr>Конструкторы и деструкторы</vt:lpstr>
      <vt:lpstr>Инкапсуляция</vt:lpstr>
      <vt:lpstr>Геттеры и сеттеры</vt:lpstr>
      <vt:lpstr>Наследование</vt:lpstr>
      <vt:lpstr>Полиморфизм</vt:lpstr>
      <vt:lpstr>Полиморфизм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ООП</dc:title>
  <dc:creator>Гаврилов Матвей</dc:creator>
  <cp:lastModifiedBy>Гаврилов Матвей</cp:lastModifiedBy>
  <cp:revision>35</cp:revision>
  <dcterms:created xsi:type="dcterms:W3CDTF">2024-03-03T16:36:09Z</dcterms:created>
  <dcterms:modified xsi:type="dcterms:W3CDTF">2024-03-03T22:42:29Z</dcterms:modified>
</cp:coreProperties>
</file>