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CC0F-8D68-47C6-AD43-76BBC93D41C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8EFDA-43C3-41FC-81F8-20C74B759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2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8EFDA-43C3-41FC-81F8-20C74B759D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6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2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8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9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9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4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3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5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6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3061-A4C8-41A2-9E39-1C8A3BAA788B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9B33-6CA3-4652-82C4-91980A97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rint-foobar-alternately/" TargetMode="External"/><Relationship Id="rId2" Type="http://schemas.openxmlformats.org/officeDocument/2006/relationships/hyperlink" Target="https://leetcode.com/problems/print-in-ord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6598392" cy="2387600"/>
          </a:xfrm>
        </p:spPr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420311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у нас есть?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6275" y="1144588"/>
            <a:ext cx="8715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err="1" smtClean="0"/>
              <a:t>std</a:t>
            </a:r>
            <a:r>
              <a:rPr lang="ru-RU" b="1" dirty="0"/>
              <a:t>::</a:t>
            </a:r>
            <a:r>
              <a:rPr lang="ru-RU" b="1" dirty="0" err="1"/>
              <a:t>recursive_mutex</a:t>
            </a:r>
            <a:r>
              <a:rPr lang="ru-RU" b="1" dirty="0"/>
              <a:t> </a:t>
            </a:r>
            <a:r>
              <a:rPr lang="ru-RU" dirty="0"/>
              <a:t>представляет собой </a:t>
            </a:r>
            <a:r>
              <a:rPr lang="ru-RU" dirty="0" err="1"/>
              <a:t>мьютекс</a:t>
            </a:r>
            <a:r>
              <a:rPr lang="ru-RU" dirty="0"/>
              <a:t>, который может быть заблокирован несколько раз одним потоком. 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b="1" dirty="0" err="1" smtClean="0"/>
              <a:t>std</a:t>
            </a:r>
            <a:r>
              <a:rPr lang="ru-RU" b="1" dirty="0"/>
              <a:t>::</a:t>
            </a:r>
            <a:r>
              <a:rPr lang="ru-RU" b="1" dirty="0" err="1"/>
              <a:t>timed_mutex</a:t>
            </a:r>
            <a:r>
              <a:rPr lang="ru-RU" b="1" dirty="0"/>
              <a:t> </a:t>
            </a:r>
            <a:r>
              <a:rPr lang="ru-RU" dirty="0"/>
              <a:t>— это </a:t>
            </a:r>
            <a:r>
              <a:rPr lang="ru-RU" dirty="0" err="1"/>
              <a:t>мьютекс</a:t>
            </a:r>
            <a:r>
              <a:rPr lang="ru-RU" dirty="0"/>
              <a:t>, который поддерживает попытки блокировки с таймаутом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 имеет методы </a:t>
            </a:r>
            <a:r>
              <a:rPr lang="en-US" b="1" dirty="0" err="1" smtClean="0"/>
              <a:t>try_lock_for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en-US" b="1" dirty="0" err="1" smtClean="0"/>
              <a:t>try_lock_until</a:t>
            </a:r>
            <a:r>
              <a:rPr lang="en-US" b="1" dirty="0" smtClean="0"/>
              <a:t>()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b="1" dirty="0" err="1" smtClean="0"/>
              <a:t>std</a:t>
            </a:r>
            <a:r>
              <a:rPr lang="ru-RU" b="1" dirty="0"/>
              <a:t>::</a:t>
            </a:r>
            <a:r>
              <a:rPr lang="ru-RU" b="1" dirty="0" err="1" smtClean="0"/>
              <a:t>recursive_timed_mutex</a:t>
            </a:r>
            <a:r>
              <a:rPr lang="en-US" b="1" dirty="0" smtClean="0"/>
              <a:t> </a:t>
            </a:r>
            <a:r>
              <a:rPr lang="ru-RU" dirty="0" smtClean="0"/>
              <a:t>объединяет </a:t>
            </a:r>
            <a:r>
              <a:rPr lang="ru-RU" dirty="0"/>
              <a:t>свойства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recursive_mutex</a:t>
            </a:r>
            <a:r>
              <a:rPr lang="ru-RU" dirty="0"/>
              <a:t> 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 smtClean="0"/>
              <a:t>timed_mutex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b="1" dirty="0" err="1" smtClean="0"/>
              <a:t>std</a:t>
            </a:r>
            <a:r>
              <a:rPr lang="ru-RU" b="1" dirty="0"/>
              <a:t>::</a:t>
            </a:r>
            <a:r>
              <a:rPr lang="ru-RU" b="1" dirty="0" err="1" smtClean="0"/>
              <a:t>shared_mutex</a:t>
            </a:r>
            <a:r>
              <a:rPr lang="en-US" dirty="0"/>
              <a:t> </a:t>
            </a:r>
            <a:r>
              <a:rPr lang="ru-RU" dirty="0" smtClean="0"/>
              <a:t>предоставляет </a:t>
            </a:r>
            <a:r>
              <a:rPr lang="ru-RU" dirty="0"/>
              <a:t>механизм </a:t>
            </a:r>
            <a:r>
              <a:rPr lang="ru-RU" dirty="0" smtClean="0"/>
              <a:t>блокировки</a:t>
            </a:r>
            <a:r>
              <a:rPr lang="en-US" dirty="0"/>
              <a:t> </a:t>
            </a:r>
            <a:r>
              <a:rPr lang="ru-RU" dirty="0" smtClean="0"/>
              <a:t>для чтения</a:t>
            </a:r>
            <a:r>
              <a:rPr lang="en-US" dirty="0" smtClean="0"/>
              <a:t>/</a:t>
            </a:r>
            <a:r>
              <a:rPr lang="ru-RU" dirty="0" smtClean="0"/>
              <a:t>записи. Используется вместе с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unique_lock</a:t>
            </a:r>
            <a:r>
              <a:rPr lang="ru-RU" b="1" dirty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shared_lock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4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Мьютекс</a:t>
            </a:r>
            <a:r>
              <a:rPr lang="ru-RU" dirty="0" smtClean="0"/>
              <a:t> – это дорого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26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Блокировка и разблокировка </a:t>
            </a:r>
            <a:r>
              <a:rPr lang="ru-RU" dirty="0" err="1" smtClean="0"/>
              <a:t>мьютекса</a:t>
            </a:r>
            <a:r>
              <a:rPr lang="ru-RU" dirty="0" smtClean="0"/>
              <a:t> – </a:t>
            </a:r>
            <a:r>
              <a:rPr lang="en-US" b="1" dirty="0" err="1" smtClean="0"/>
              <a:t>syscall</a:t>
            </a:r>
            <a:r>
              <a:rPr lang="en-US" dirty="0" smtClean="0"/>
              <a:t>,</a:t>
            </a:r>
            <a:r>
              <a:rPr lang="ru-RU" dirty="0" smtClean="0"/>
              <a:t> подобно оператору </a:t>
            </a:r>
            <a:r>
              <a:rPr lang="en-US" dirty="0" smtClean="0"/>
              <a:t>new, </a:t>
            </a:r>
            <a:r>
              <a:rPr lang="ru-RU" dirty="0" smtClean="0"/>
              <a:t>если можем избежать </a:t>
            </a:r>
            <a:r>
              <a:rPr lang="ru-RU" dirty="0" err="1" smtClean="0"/>
              <a:t>избежать</a:t>
            </a:r>
            <a:r>
              <a:rPr lang="ru-RU" dirty="0" smtClean="0"/>
              <a:t> его использования, мы обязаны это сделать.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78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::atomic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21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std:atomic</a:t>
            </a:r>
            <a:r>
              <a:rPr lang="en-US" dirty="0" smtClean="0"/>
              <a:t> </a:t>
            </a:r>
            <a:r>
              <a:rPr lang="ru-RU" dirty="0" smtClean="0"/>
              <a:t>предоставляет нам возможность сделать ресурс </a:t>
            </a:r>
            <a:r>
              <a:rPr lang="ru-RU" b="1" dirty="0" smtClean="0"/>
              <a:t>атомарным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90552" y="631974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54719"/>
            <a:ext cx="944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Однако есть нюанс</a:t>
            </a:r>
            <a:r>
              <a:rPr lang="en-US" dirty="0" smtClean="0"/>
              <a:t>: </a:t>
            </a:r>
            <a:r>
              <a:rPr lang="ru-RU" dirty="0" smtClean="0"/>
              <a:t>атомарные типы позволяют работать только с </a:t>
            </a:r>
            <a:r>
              <a:rPr lang="ru-RU" b="1" dirty="0" smtClean="0"/>
              <a:t>атомарными операциями,</a:t>
            </a:r>
          </a:p>
          <a:p>
            <a:r>
              <a:rPr lang="ru-RU" dirty="0" smtClean="0"/>
              <a:t>(инициализация, ++</a:t>
            </a:r>
            <a:r>
              <a:rPr lang="en-US" dirty="0" smtClean="0"/>
              <a:t>, --, +=, -=</a:t>
            </a:r>
            <a:r>
              <a:rPr lang="ru-RU" dirty="0"/>
              <a:t> </a:t>
            </a:r>
            <a:r>
              <a:rPr lang="ru-RU" dirty="0" smtClean="0"/>
              <a:t>и для целочисленных типов </a:t>
            </a:r>
            <a:r>
              <a:rPr lang="en-US" dirty="0" smtClean="0"/>
              <a:t>&amp;=, |=, ^=)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347171"/>
            <a:ext cx="3924300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61AFEF"/>
                </a:solidFill>
                <a:latin typeface="Consolas" panose="020B0609020204030204" pitchFamily="49" charset="0"/>
              </a:rPr>
              <a:t>b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C678DD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ru-RU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61AFEF"/>
                </a:solidFill>
                <a:latin typeface="Consolas" panose="020B0609020204030204" pitchFamily="49" charset="0"/>
              </a:rPr>
              <a:t>atomic</a:t>
            </a:r>
            <a:r>
              <a:rPr lang="ru-RU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61AFEF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61AFEF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61AFEF"/>
                </a:solidFill>
                <a:latin typeface="Consolas" panose="020B0609020204030204" pitchFamily="49" charset="0"/>
              </a:rPr>
              <a:t>b</a:t>
            </a:r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676F7D"/>
                </a:solidFill>
                <a:latin typeface="Consolas" panose="020B0609020204030204" pitchFamily="49" charset="0"/>
              </a:rPr>
              <a:t> // не скомпилируется</a:t>
            </a:r>
            <a:endParaRPr lang="ru-RU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362834"/>
            <a:ext cx="195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 как умножать?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равнить и поменять местами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11969" y="6319745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compare-exchange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144588"/>
            <a:ext cx="7334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compare_exchange_weak</a:t>
            </a:r>
            <a:r>
              <a:rPr lang="ru-RU" b="1" dirty="0" smtClean="0"/>
              <a:t>() </a:t>
            </a:r>
            <a:r>
              <a:rPr lang="ru-RU" dirty="0"/>
              <a:t>и </a:t>
            </a:r>
            <a:r>
              <a:rPr lang="ru-RU" b="1" dirty="0" err="1" smtClean="0"/>
              <a:t>compare_exchange_strong</a:t>
            </a:r>
            <a:r>
              <a:rPr lang="ru-RU" b="1" dirty="0" smtClean="0"/>
              <a:t>() </a:t>
            </a:r>
            <a:r>
              <a:rPr lang="ru-RU" dirty="0" smtClean="0"/>
              <a:t>пытаются </a:t>
            </a:r>
            <a:r>
              <a:rPr lang="ru-RU" dirty="0"/>
              <a:t>изменить значение переменной, если ее текущее значение соответствует </a:t>
            </a:r>
            <a:r>
              <a:rPr lang="ru-RU" dirty="0" smtClean="0"/>
              <a:t>ожидаемому</a:t>
            </a:r>
            <a:endParaRPr lang="ru-RU" dirty="0"/>
          </a:p>
          <a:p>
            <a:r>
              <a:rPr lang="ru-RU" dirty="0" err="1" smtClean="0"/>
              <a:t>compare_exchange_strong</a:t>
            </a:r>
            <a:r>
              <a:rPr lang="en-US" dirty="0" smtClean="0"/>
              <a:t>,</a:t>
            </a:r>
            <a:r>
              <a:rPr lang="ru-RU" dirty="0" smtClean="0"/>
              <a:t> во отличие от </a:t>
            </a:r>
            <a:r>
              <a:rPr lang="ru-RU" dirty="0" err="1"/>
              <a:t>compare_exchange_weak</a:t>
            </a:r>
            <a:r>
              <a:rPr lang="ru-RU" dirty="0" smtClean="0"/>
              <a:t> если операция </a:t>
            </a:r>
            <a:r>
              <a:rPr lang="ru-RU" dirty="0"/>
              <a:t>завершилась неудачей, это значит, что значение переменной не соответствовало ожидаемому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compare_exchange_strong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менее производительна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0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Ожидание условия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144588"/>
            <a:ext cx="5962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Допустим, у нас есть два потока</a:t>
            </a:r>
            <a:r>
              <a:rPr lang="en-US" dirty="0" smtClean="0"/>
              <a:t>: </a:t>
            </a:r>
            <a:r>
              <a:rPr lang="ru-RU" dirty="0" smtClean="0"/>
              <a:t>один подготавливает данные, другой – обрабатывает. Как будем реализовывать?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87686" y="631974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condition-wait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conditional_variable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5962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std</a:t>
            </a:r>
            <a:r>
              <a:rPr lang="ru-RU" b="1" dirty="0"/>
              <a:t>::</a:t>
            </a:r>
            <a:r>
              <a:rPr lang="ru-RU" b="1" dirty="0" err="1" smtClean="0"/>
              <a:t>condition_variable</a:t>
            </a:r>
            <a:r>
              <a:rPr lang="ru-RU" b="1" dirty="0" smtClean="0"/>
              <a:t> </a:t>
            </a:r>
            <a:r>
              <a:rPr lang="ru-RU" dirty="0"/>
              <a:t>позволяет потокам ожидать определенного условия, прежде чем продолжить выполнение.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36253" y="631022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condition-variable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67918"/>
            <a:ext cx="5810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Важно помнить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некоторых ОС, по причинам производительности, реализация </a:t>
            </a:r>
            <a:r>
              <a:rPr lang="ru-RU" dirty="0" err="1" smtClean="0"/>
              <a:t>condition_variable</a:t>
            </a:r>
            <a:r>
              <a:rPr lang="ru-RU" dirty="0" smtClean="0"/>
              <a:t> </a:t>
            </a:r>
            <a:r>
              <a:rPr lang="ru-RU" dirty="0"/>
              <a:t>может допускать ложные срабатывания.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Сигналы</a:t>
            </a:r>
            <a:r>
              <a:rPr lang="ru-RU" dirty="0"/>
              <a:t>, отправленные процессу, могут прервать ожидание на </a:t>
            </a:r>
            <a:r>
              <a:rPr lang="ru-RU" dirty="0" err="1" smtClean="0"/>
              <a:t>condition_variable</a:t>
            </a:r>
            <a:r>
              <a:rPr lang="ru-RU" dirty="0" smtClean="0"/>
              <a:t>,  </a:t>
            </a:r>
            <a:r>
              <a:rPr lang="ru-RU" dirty="0"/>
              <a:t>что может выглядеть как ложное срабатывание.</a:t>
            </a:r>
          </a:p>
        </p:txBody>
      </p:sp>
    </p:spTree>
    <p:extLst>
      <p:ext uri="{BB962C8B-B14F-4D97-AF65-F5344CB8AC3E}">
        <p14:creationId xmlns:p14="http://schemas.microsoft.com/office/powerpoint/2010/main" val="32173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Верхушка айсберга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689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кратко познакомились с </a:t>
            </a:r>
            <a:r>
              <a:rPr lang="ru-RU" dirty="0" err="1" smtClean="0"/>
              <a:t>многопоточностью</a:t>
            </a:r>
            <a:r>
              <a:rPr lang="ru-RU" dirty="0" smtClean="0"/>
              <a:t> и с некоторыми нюансами организации многопоточных приложений, но это лишь начало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7918"/>
            <a:ext cx="743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Помимо многопоточного подхода к оптимизации приложений, есть асинхронный подход, который работает по совершенно другим принципам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Наиболее эффективным (на мой взгляд) является подход </a:t>
            </a:r>
            <a:r>
              <a:rPr lang="ru-RU" b="1" dirty="0" err="1" smtClean="0"/>
              <a:t>корутин</a:t>
            </a:r>
            <a:r>
              <a:rPr lang="ru-RU" b="1" dirty="0" smtClean="0"/>
              <a:t>, </a:t>
            </a:r>
            <a:r>
              <a:rPr lang="ru-RU" dirty="0" smtClean="0"/>
              <a:t>совмещающий в себе достоинства обоих вышеупомянутых подходов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571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144588"/>
            <a:ext cx="3073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1114. Print in </a:t>
            </a:r>
            <a:r>
              <a:rPr lang="en-US" b="1" dirty="0" smtClean="0">
                <a:hlinkClick r:id="rId2"/>
              </a:rPr>
              <a:t>Order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1115. Print </a:t>
            </a:r>
            <a:r>
              <a:rPr lang="en-US" b="1" dirty="0" err="1">
                <a:hlinkClick r:id="rId3"/>
              </a:rPr>
              <a:t>FooBar</a:t>
            </a:r>
            <a:r>
              <a:rPr lang="en-US" b="1" dirty="0">
                <a:hlinkClick r:id="rId3"/>
              </a:rPr>
              <a:t> Alternately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7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курс – </a:t>
            </a:r>
            <a:r>
              <a:rPr lang="ru-RU" smtClean="0"/>
              <a:t>верхушка айсберга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4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3300" y="2917825"/>
            <a:ext cx="10515600" cy="7794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6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для чего?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62340"/>
            <a:ext cx="9411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1. Увеличение производительности: </a:t>
            </a:r>
            <a:r>
              <a:rPr lang="ru-RU" dirty="0"/>
              <a:t>Использование </a:t>
            </a:r>
            <a:r>
              <a:rPr lang="ru-RU" dirty="0" err="1"/>
              <a:t>многопоточности</a:t>
            </a:r>
            <a:r>
              <a:rPr lang="ru-RU" dirty="0"/>
              <a:t> позволяет распределить нагрузку на несколько ядер процессора, что может значительно увеличить производительность программы, особенно на многоядерных системах.</a:t>
            </a:r>
          </a:p>
          <a:p>
            <a:endParaRPr lang="ru-RU" dirty="0"/>
          </a:p>
          <a:p>
            <a:r>
              <a:rPr lang="ru-RU" b="1" dirty="0"/>
              <a:t>2. Отзывчивость приложения: </a:t>
            </a:r>
            <a:r>
              <a:rPr lang="ru-RU" dirty="0"/>
              <a:t>Многопоточные приложения могут оставаться отзывчивыми и отвечать на пользовательский ввод даже во время выполнения тяжелых задач, таких как загрузка данных или вычисления.</a:t>
            </a:r>
          </a:p>
          <a:p>
            <a:endParaRPr lang="ru-RU" dirty="0"/>
          </a:p>
          <a:p>
            <a:r>
              <a:rPr lang="ru-RU" b="1" dirty="0"/>
              <a:t>3. Разделение задач: </a:t>
            </a:r>
            <a:r>
              <a:rPr lang="ru-RU" dirty="0" err="1"/>
              <a:t>Многопоточность</a:t>
            </a:r>
            <a:r>
              <a:rPr lang="ru-RU" dirty="0"/>
              <a:t> позволяет разделить программу на более мелкие задачи, которые могут выполняться параллельно, что облегчает разработку и поддержку кода.</a:t>
            </a:r>
          </a:p>
          <a:p>
            <a:endParaRPr lang="ru-RU" dirty="0"/>
          </a:p>
          <a:p>
            <a:r>
              <a:rPr lang="ru-RU" b="1" dirty="0" smtClean="0"/>
              <a:t>4. Использование ресурсов: </a:t>
            </a:r>
            <a:r>
              <a:rPr lang="ru-RU" dirty="0" smtClean="0"/>
              <a:t>Многопоточные </a:t>
            </a:r>
            <a:r>
              <a:rPr lang="ru-RU" dirty="0"/>
              <a:t>приложения могут эффективно использовать ресурсы компьютера, такие как процессорное время, память и другие ресурсы.</a:t>
            </a:r>
          </a:p>
          <a:p>
            <a:endParaRPr lang="ru-RU" dirty="0"/>
          </a:p>
          <a:p>
            <a:r>
              <a:rPr lang="ru-RU" b="1" dirty="0"/>
              <a:t>5. Параллельная обработка: </a:t>
            </a:r>
            <a:r>
              <a:rPr lang="ru-RU" dirty="0"/>
              <a:t>Некоторые задачи, такие как обработка данных, </a:t>
            </a:r>
            <a:r>
              <a:rPr lang="ru-RU" dirty="0" err="1"/>
              <a:t>парсинг</a:t>
            </a:r>
            <a:r>
              <a:rPr lang="ru-RU" dirty="0"/>
              <a:t> файлов, сетевое взаимодействие и другие, могут быть эффективно выполнены параллельно с помощью </a:t>
            </a:r>
            <a:r>
              <a:rPr lang="ru-RU" dirty="0" err="1"/>
              <a:t>многопоточности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6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::thread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37672"/>
            <a:ext cx="859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Создавая </a:t>
            </a:r>
            <a:r>
              <a:rPr lang="en-US" dirty="0" err="1" smtClean="0"/>
              <a:t>std</a:t>
            </a:r>
            <a:r>
              <a:rPr lang="en-US" dirty="0" smtClean="0"/>
              <a:t>::thread, </a:t>
            </a:r>
            <a:r>
              <a:rPr lang="ru-RU" dirty="0" smtClean="0"/>
              <a:t>передавая ему какую-либо функцию, мы запускаем ее </a:t>
            </a:r>
            <a:r>
              <a:rPr lang="ru-RU" b="1" dirty="0" smtClean="0"/>
              <a:t>параллельно</a:t>
            </a:r>
            <a:r>
              <a:rPr lang="ru-RU" dirty="0" smtClean="0"/>
              <a:t> основному потоку выполнения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90552" y="630588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77087"/>
            <a:ext cx="965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Самая мелкая из наших проблем – нарушение </a:t>
            </a:r>
            <a:r>
              <a:rPr lang="en-US" dirty="0" smtClean="0"/>
              <a:t>RAII, </a:t>
            </a:r>
            <a:r>
              <a:rPr lang="ru-RU" dirty="0" smtClean="0"/>
              <a:t>решается при помощи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jthread</a:t>
            </a:r>
            <a:r>
              <a:rPr lang="en-US" b="1" dirty="0"/>
              <a:t> </a:t>
            </a:r>
            <a:r>
              <a:rPr lang="en-US" dirty="0" smtClean="0"/>
              <a:t>(c </a:t>
            </a:r>
            <a:r>
              <a:rPr lang="ru-RU" dirty="0" smtClean="0"/>
              <a:t>С++20)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4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Дата-гонки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637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Дата-гонка – состояние программы, когда несколько потоков пытаются обратиться к одному участку памяти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76977" y="632435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ata-race.cpp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с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484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ru-RU" dirty="0" smtClean="0"/>
              <a:t>позволяет синхронизировать потоки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554719"/>
            <a:ext cx="480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Три основных метода</a:t>
            </a:r>
            <a:r>
              <a:rPr lang="en-US" dirty="0" smtClean="0"/>
              <a:t>: lock(), unlock(), </a:t>
            </a:r>
            <a:r>
              <a:rPr lang="en-US" dirty="0" err="1" smtClean="0"/>
              <a:t>try_lock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28410" y="630588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9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702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Deadlock –</a:t>
            </a:r>
            <a:r>
              <a:rPr lang="ru-RU" dirty="0" smtClean="0"/>
              <a:t> случай, когда один поток блокирует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ru-RU" dirty="0" smtClean="0"/>
              <a:t>и завершается, так его и не разблокировав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514835" y="630588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deadlock.cpp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838200" y="1790919"/>
            <a:ext cx="484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Существует два метода защиты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Снятие блокировки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RAII !!!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514835" y="630588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ry-lock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lock_guard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34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lock_guard</a:t>
            </a:r>
            <a:r>
              <a:rPr lang="en-US" dirty="0" smtClean="0"/>
              <a:t> </a:t>
            </a:r>
            <a:r>
              <a:rPr lang="ru-RU" dirty="0" smtClean="0"/>
              <a:t>приносит нам </a:t>
            </a:r>
            <a:r>
              <a:rPr lang="en-US" dirty="0" smtClean="0"/>
              <a:t>RAII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39119" y="627817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lock-guard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обедающих философов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979798" y="236631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19310" y="2376052"/>
            <a:ext cx="2082802" cy="2082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520545" y="1326389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100817" y="245129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496178" y="430635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544912" y="430635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1" y="1204263"/>
            <a:ext cx="44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 столом сидит несколько философов</a:t>
            </a:r>
            <a:r>
              <a:rPr lang="en-US" dirty="0" smtClean="0"/>
              <a:t>: </a:t>
            </a:r>
            <a:r>
              <a:rPr lang="ru-RU" dirty="0" smtClean="0"/>
              <a:t>каждый может либо есть, либо думать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1" y="1850594"/>
            <a:ext cx="441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Между философами лежат вилки</a:t>
            </a:r>
            <a:r>
              <a:rPr lang="en-US" dirty="0" smtClean="0"/>
              <a:t>: </a:t>
            </a:r>
            <a:r>
              <a:rPr lang="ru-RU" dirty="0" smtClean="0"/>
              <a:t>философ может есть в том, случае если взял обе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696762"/>
            <a:ext cx="44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философ берет сначала левую, потом правую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4702">
            <a:off x="8154650" y="3408764"/>
            <a:ext cx="391954" cy="39195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3462">
            <a:off x="8781768" y="3887745"/>
            <a:ext cx="391954" cy="39195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88012">
            <a:off x="9448415" y="3478979"/>
            <a:ext cx="391954" cy="39195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2238">
            <a:off x="8384608" y="2682392"/>
            <a:ext cx="391954" cy="39195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18685" y="2712516"/>
            <a:ext cx="391954" cy="3919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199" y="3365693"/>
            <a:ext cx="448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Проблема</a:t>
            </a:r>
            <a:r>
              <a:rPr lang="en-US" dirty="0" smtClean="0"/>
              <a:t>: </a:t>
            </a:r>
            <a:r>
              <a:rPr lang="ru-RU" dirty="0" smtClean="0"/>
              <a:t>когда философы одновременно начинают трапезу, каждый забирает левую вилку и не может взять правую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963402" y="629117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philosophers.cpp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5209 0.0939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469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115 L -0.05417 -0.066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338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00377 -0.1064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532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5664 -0.025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-12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03294 0.1039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en-US" dirty="0" err="1" smtClean="0"/>
              <a:t>std</a:t>
            </a:r>
            <a:r>
              <a:rPr lang="en-US" dirty="0" smtClean="0"/>
              <a:t>::lock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603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::lock </a:t>
            </a:r>
            <a:r>
              <a:rPr lang="ru-RU" dirty="0" smtClean="0"/>
              <a:t>принимает переменное число </a:t>
            </a:r>
            <a:r>
              <a:rPr lang="ru-RU" dirty="0" err="1" smtClean="0"/>
              <a:t>мьютексов</a:t>
            </a:r>
            <a:r>
              <a:rPr lang="ru-RU" dirty="0" smtClean="0"/>
              <a:t>, и гарантирует что </a:t>
            </a:r>
            <a:r>
              <a:rPr lang="ru-RU" dirty="0" err="1" smtClean="0"/>
              <a:t>залочены</a:t>
            </a:r>
            <a:r>
              <a:rPr lang="ru-RU" dirty="0" smtClean="0"/>
              <a:t> будут все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66268" y="633879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175282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Однако </a:t>
            </a:r>
            <a:r>
              <a:rPr lang="en-US" dirty="0" err="1" smtClean="0"/>
              <a:t>std</a:t>
            </a:r>
            <a:r>
              <a:rPr lang="en-US" dirty="0" smtClean="0"/>
              <a:t>::lock</a:t>
            </a:r>
            <a:r>
              <a:rPr lang="ru-RU" dirty="0" smtClean="0"/>
              <a:t> не разблокирует </a:t>
            </a:r>
            <a:r>
              <a:rPr lang="ru-RU" dirty="0" err="1" smtClean="0"/>
              <a:t>мьютексы</a:t>
            </a:r>
            <a:r>
              <a:rPr lang="ru-RU" dirty="0" smtClean="0"/>
              <a:t>, так как вызывает только метод </a:t>
            </a:r>
            <a:r>
              <a:rPr lang="en-US" dirty="0" smtClean="0"/>
              <a:t>lock()</a:t>
            </a:r>
            <a:r>
              <a:rPr lang="ru-RU" dirty="0" smtClean="0"/>
              <a:t>. Используем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scoped_lock</a:t>
            </a:r>
            <a:endParaRPr lang="ru-RU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9101260" y="633879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coped-lock.cpp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8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2725</TotalTime>
  <Words>733</Words>
  <Application>Microsoft Office PowerPoint</Application>
  <PresentationFormat>Широкоэкранный</PresentationFormat>
  <Paragraphs>84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powerpointbase.com-1090</vt:lpstr>
      <vt:lpstr>Многопоточность</vt:lpstr>
      <vt:lpstr>А для чего?</vt:lpstr>
      <vt:lpstr>std::thread</vt:lpstr>
      <vt:lpstr>Дата-гонки</vt:lpstr>
      <vt:lpstr>Синхронизация с std::mutex</vt:lpstr>
      <vt:lpstr>Deadlock</vt:lpstr>
      <vt:lpstr>std::lock_guard</vt:lpstr>
      <vt:lpstr>Проблема обедающих философов</vt:lpstr>
      <vt:lpstr>Решение std::lock</vt:lpstr>
      <vt:lpstr>Что еще у нас есть?</vt:lpstr>
      <vt:lpstr>Мьютекс – это дорого</vt:lpstr>
      <vt:lpstr>std::atomic</vt:lpstr>
      <vt:lpstr>Сравнить и поменять местами</vt:lpstr>
      <vt:lpstr>Ожидание условия</vt:lpstr>
      <vt:lpstr>std::conditional_variable</vt:lpstr>
      <vt:lpstr>Верхушка айсберга </vt:lpstr>
      <vt:lpstr>Домашнее задание</vt:lpstr>
      <vt:lpstr>Сам курс – верхушка айсберга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Гаврилов Матвей</dc:creator>
  <cp:lastModifiedBy>Гаврилов Матвей</cp:lastModifiedBy>
  <cp:revision>36</cp:revision>
  <dcterms:created xsi:type="dcterms:W3CDTF">2024-05-12T16:42:52Z</dcterms:created>
  <dcterms:modified xsi:type="dcterms:W3CDTF">2024-05-14T14:08:18Z</dcterms:modified>
</cp:coreProperties>
</file>