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6AF6-ED20-4CD3-94D5-603C79A1D606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750C-EF57-4556-A888-98EB14C3D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4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6AF6-ED20-4CD3-94D5-603C79A1D606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750C-EF57-4556-A888-98EB14C3D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23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6AF6-ED20-4CD3-94D5-603C79A1D606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750C-EF57-4556-A888-98EB14C3D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14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6AF6-ED20-4CD3-94D5-603C79A1D606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750C-EF57-4556-A888-98EB14C3D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13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6AF6-ED20-4CD3-94D5-603C79A1D606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750C-EF57-4556-A888-98EB14C3D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20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6AF6-ED20-4CD3-94D5-603C79A1D606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750C-EF57-4556-A888-98EB14C3D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46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6AF6-ED20-4CD3-94D5-603C79A1D606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750C-EF57-4556-A888-98EB14C3D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96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6AF6-ED20-4CD3-94D5-603C79A1D606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750C-EF57-4556-A888-98EB14C3D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48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6AF6-ED20-4CD3-94D5-603C79A1D606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750C-EF57-4556-A888-98EB14C3D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49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6AF6-ED20-4CD3-94D5-603C79A1D606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750C-EF57-4556-A888-98EB14C3D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96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6AF6-ED20-4CD3-94D5-603C79A1D606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750C-EF57-4556-A888-98EB14C3D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67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86AF6-ED20-4CD3-94D5-603C79A1D606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750C-EF57-4556-A888-98EB14C3D5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59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combination-sum/description/" TargetMode="External"/><Relationship Id="rId2" Type="http://schemas.openxmlformats.org/officeDocument/2006/relationships/hyperlink" Target="https://leetcode.com/problems/remove-duplicates-from-sorted-array/descriptio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9172" y="1804535"/>
            <a:ext cx="5962402" cy="2387600"/>
          </a:xfrm>
        </p:spPr>
        <p:txBody>
          <a:bodyPr/>
          <a:lstStyle/>
          <a:p>
            <a:r>
              <a:rPr lang="ru-RU" dirty="0" smtClean="0"/>
              <a:t>Контейнеры Часть 1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319495" y="6488668"/>
            <a:ext cx="587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IT-LETI 2024. </a:t>
            </a:r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Стандартная библиотека шаблонов</a:t>
            </a:r>
          </a:p>
        </p:txBody>
      </p:sp>
    </p:spTree>
    <p:extLst>
      <p:ext uri="{BB962C8B-B14F-4D97-AF65-F5344CB8AC3E}">
        <p14:creationId xmlns:p14="http://schemas.microsoft.com/office/powerpoint/2010/main" val="9931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Его величество </a:t>
            </a:r>
            <a:r>
              <a:rPr lang="en-US" dirty="0" err="1" smtClean="0"/>
              <a:t>std</a:t>
            </a:r>
            <a:r>
              <a:rPr lang="en-US" dirty="0" smtClean="0"/>
              <a:t>::vector&lt;T&gt;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199" y="1144588"/>
            <a:ext cx="906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::vector&lt;T&gt; </a:t>
            </a:r>
            <a:r>
              <a:rPr lang="ru-RU" dirty="0" smtClean="0"/>
              <a:t>является классом, реализующим работу с динамическим массивом.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198" y="1554719"/>
            <a:ext cx="10411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Основные возможности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RandomAccess</a:t>
            </a:r>
            <a:r>
              <a:rPr lang="en-US" dirty="0" smtClean="0"/>
              <a:t> </a:t>
            </a:r>
            <a:r>
              <a:rPr lang="ru-RU" dirty="0" smtClean="0"/>
              <a:t>итераторы</a:t>
            </a:r>
            <a:r>
              <a:rPr lang="en-US" dirty="0" smtClean="0"/>
              <a:t> </a:t>
            </a:r>
            <a:r>
              <a:rPr lang="en-US" b="1" dirty="0" smtClean="0"/>
              <a:t>.begin() </a:t>
            </a:r>
            <a:r>
              <a:rPr lang="ru-RU" dirty="0" smtClean="0"/>
              <a:t>и </a:t>
            </a:r>
            <a:r>
              <a:rPr lang="en-US" b="1" dirty="0" smtClean="0"/>
              <a:t>.end()</a:t>
            </a:r>
            <a:r>
              <a:rPr lang="ru-RU" b="1" dirty="0" smtClean="0"/>
              <a:t> </a:t>
            </a:r>
            <a:r>
              <a:rPr lang="ru-RU" dirty="0" smtClean="0"/>
              <a:t>и их константные аналоги</a:t>
            </a:r>
            <a:r>
              <a:rPr lang="en-US" dirty="0" smtClean="0"/>
              <a:t> </a:t>
            </a:r>
            <a:r>
              <a:rPr lang="en-US" b="1" dirty="0" smtClean="0"/>
              <a:t>.</a:t>
            </a:r>
            <a:r>
              <a:rPr lang="en-US" b="1" dirty="0" err="1" smtClean="0"/>
              <a:t>cbegin</a:t>
            </a:r>
            <a:r>
              <a:rPr lang="en-US" b="1" dirty="0" smtClean="0"/>
              <a:t>(), .</a:t>
            </a:r>
            <a:r>
              <a:rPr lang="en-US" b="1" dirty="0" err="1" smtClean="0"/>
              <a:t>cend</a:t>
            </a:r>
            <a:r>
              <a:rPr lang="en-US" b="1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Реверсные </a:t>
            </a:r>
            <a:r>
              <a:rPr lang="en-US" dirty="0" err="1" smtClean="0"/>
              <a:t>RandomAccess</a:t>
            </a:r>
            <a:r>
              <a:rPr lang="ru-RU" dirty="0" smtClean="0"/>
              <a:t> итераторы </a:t>
            </a:r>
            <a:r>
              <a:rPr lang="en-US" b="1" dirty="0"/>
              <a:t>.begin() </a:t>
            </a:r>
            <a:r>
              <a:rPr lang="ru-RU" dirty="0"/>
              <a:t>и </a:t>
            </a:r>
            <a:r>
              <a:rPr lang="en-US" b="1" dirty="0"/>
              <a:t>.end()</a:t>
            </a:r>
            <a:r>
              <a:rPr lang="ru-RU" b="1" dirty="0"/>
              <a:t> </a:t>
            </a:r>
            <a:r>
              <a:rPr lang="ru-RU" dirty="0"/>
              <a:t>и их константные аналоги</a:t>
            </a:r>
            <a:r>
              <a:rPr lang="en-US" dirty="0" smtClean="0"/>
              <a:t> </a:t>
            </a:r>
            <a:r>
              <a:rPr lang="en-US" b="1" dirty="0" smtClean="0"/>
              <a:t>.</a:t>
            </a:r>
            <a:r>
              <a:rPr lang="en-US" b="1" dirty="0" err="1" smtClean="0"/>
              <a:t>crbegin</a:t>
            </a:r>
            <a:r>
              <a:rPr lang="en-US" b="1" dirty="0" smtClean="0"/>
              <a:t>() .</a:t>
            </a:r>
            <a:r>
              <a:rPr lang="en-US" b="1" dirty="0" err="1" smtClean="0"/>
              <a:t>crend</a:t>
            </a:r>
            <a:r>
              <a:rPr lang="en-US" b="1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Операция вставки в конец </a:t>
            </a:r>
            <a:r>
              <a:rPr lang="en-US" b="1" dirty="0" smtClean="0"/>
              <a:t>.</a:t>
            </a:r>
            <a:r>
              <a:rPr lang="en-US" b="1" dirty="0" err="1" smtClean="0"/>
              <a:t>push_back</a:t>
            </a:r>
            <a:r>
              <a:rPr lang="en-US" b="1" dirty="0" smtClean="0"/>
              <a:t>(), .</a:t>
            </a:r>
            <a:r>
              <a:rPr lang="en-US" b="1" dirty="0" err="1" smtClean="0"/>
              <a:t>emplace_back</a:t>
            </a:r>
            <a:r>
              <a:rPr lang="en-US" b="1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Операция вставки в середину </a:t>
            </a:r>
            <a:r>
              <a:rPr lang="en-US" b="1" dirty="0" smtClean="0"/>
              <a:t>.insert()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Операция удаления </a:t>
            </a:r>
            <a:r>
              <a:rPr lang="en-US" b="1" dirty="0" smtClean="0"/>
              <a:t>.erase()</a:t>
            </a:r>
            <a:endParaRPr lang="ru-RU" b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319487"/>
              </p:ext>
            </p:extLst>
          </p:nvPr>
        </p:nvGraphicFramePr>
        <p:xfrm>
          <a:off x="3328553" y="3349844"/>
          <a:ext cx="5298210" cy="18401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210">
                  <a:extLst>
                    <a:ext uri="{9D8B030D-6E8A-4147-A177-3AD203B41FA5}">
                      <a16:colId xmlns:a16="http://schemas.microsoft.com/office/drawing/2014/main" val="2507991211"/>
                    </a:ext>
                  </a:extLst>
                </a:gridCol>
              </a:tblGrid>
              <a:tr h="38469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::vector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28338"/>
                  </a:ext>
                </a:extLst>
              </a:tr>
              <a:tr h="1455496"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639231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52218"/>
              </p:ext>
            </p:extLst>
          </p:nvPr>
        </p:nvGraphicFramePr>
        <p:xfrm>
          <a:off x="3651461" y="4125376"/>
          <a:ext cx="28909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373">
                  <a:extLst>
                    <a:ext uri="{9D8B030D-6E8A-4147-A177-3AD203B41FA5}">
                      <a16:colId xmlns:a16="http://schemas.microsoft.com/office/drawing/2014/main" val="45557234"/>
                    </a:ext>
                  </a:extLst>
                </a:gridCol>
                <a:gridCol w="361373">
                  <a:extLst>
                    <a:ext uri="{9D8B030D-6E8A-4147-A177-3AD203B41FA5}">
                      <a16:colId xmlns:a16="http://schemas.microsoft.com/office/drawing/2014/main" val="350281961"/>
                    </a:ext>
                  </a:extLst>
                </a:gridCol>
                <a:gridCol w="361373">
                  <a:extLst>
                    <a:ext uri="{9D8B030D-6E8A-4147-A177-3AD203B41FA5}">
                      <a16:colId xmlns:a16="http://schemas.microsoft.com/office/drawing/2014/main" val="3671617950"/>
                    </a:ext>
                  </a:extLst>
                </a:gridCol>
                <a:gridCol w="361373">
                  <a:extLst>
                    <a:ext uri="{9D8B030D-6E8A-4147-A177-3AD203B41FA5}">
                      <a16:colId xmlns:a16="http://schemas.microsoft.com/office/drawing/2014/main" val="1534376061"/>
                    </a:ext>
                  </a:extLst>
                </a:gridCol>
                <a:gridCol w="361373">
                  <a:extLst>
                    <a:ext uri="{9D8B030D-6E8A-4147-A177-3AD203B41FA5}">
                      <a16:colId xmlns:a16="http://schemas.microsoft.com/office/drawing/2014/main" val="3214694621"/>
                    </a:ext>
                  </a:extLst>
                </a:gridCol>
                <a:gridCol w="361373">
                  <a:extLst>
                    <a:ext uri="{9D8B030D-6E8A-4147-A177-3AD203B41FA5}">
                      <a16:colId xmlns:a16="http://schemas.microsoft.com/office/drawing/2014/main" val="238989868"/>
                    </a:ext>
                  </a:extLst>
                </a:gridCol>
                <a:gridCol w="361373">
                  <a:extLst>
                    <a:ext uri="{9D8B030D-6E8A-4147-A177-3AD203B41FA5}">
                      <a16:colId xmlns:a16="http://schemas.microsoft.com/office/drawing/2014/main" val="3110084506"/>
                    </a:ext>
                  </a:extLst>
                </a:gridCol>
                <a:gridCol w="361373">
                  <a:extLst>
                    <a:ext uri="{9D8B030D-6E8A-4147-A177-3AD203B41FA5}">
                      <a16:colId xmlns:a16="http://schemas.microsoft.com/office/drawing/2014/main" val="2046602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26655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86368" y="3737864"/>
            <a:ext cx="132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dirty="0" err="1" smtClean="0"/>
              <a:t>ector_base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327757"/>
              </p:ext>
            </p:extLst>
          </p:nvPr>
        </p:nvGraphicFramePr>
        <p:xfrm>
          <a:off x="6749469" y="4125376"/>
          <a:ext cx="47336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367">
                  <a:extLst>
                    <a:ext uri="{9D8B030D-6E8A-4147-A177-3AD203B41FA5}">
                      <a16:colId xmlns:a16="http://schemas.microsoft.com/office/drawing/2014/main" val="355939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05271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721688" y="3773650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</a:t>
            </a:r>
            <a:endParaRPr lang="ru-RU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673382"/>
              </p:ext>
            </p:extLst>
          </p:nvPr>
        </p:nvGraphicFramePr>
        <p:xfrm>
          <a:off x="7575366" y="4124622"/>
          <a:ext cx="47336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367">
                  <a:extLst>
                    <a:ext uri="{9D8B030D-6E8A-4147-A177-3AD203B41FA5}">
                      <a16:colId xmlns:a16="http://schemas.microsoft.com/office/drawing/2014/main" val="355939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05271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334355" y="3773650"/>
            <a:ext cx="9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capacity</a:t>
            </a:r>
            <a:endParaRPr lang="ru-RU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3651461" y="4489565"/>
            <a:ext cx="1816466" cy="353561"/>
            <a:chOff x="2524625" y="4615824"/>
            <a:chExt cx="1816466" cy="353561"/>
          </a:xfrm>
        </p:grpSpPr>
        <p:sp>
          <p:nvSpPr>
            <p:cNvPr id="14" name="Правая фигурная скобка 13"/>
            <p:cNvSpPr/>
            <p:nvPr/>
          </p:nvSpPr>
          <p:spPr>
            <a:xfrm rot="5400000">
              <a:off x="3380879" y="3759570"/>
              <a:ext cx="103958" cy="1816466"/>
            </a:xfrm>
            <a:prstGeom prst="rightBrace">
              <a:avLst>
                <a:gd name="adj1" fmla="val 7515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25237" y="4692386"/>
              <a:ext cx="415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size</a:t>
              </a:r>
              <a:endParaRPr lang="ru-RU" sz="1200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3651462" y="4663278"/>
            <a:ext cx="2890982" cy="572157"/>
            <a:chOff x="2524626" y="4568249"/>
            <a:chExt cx="1816465" cy="311930"/>
          </a:xfrm>
        </p:grpSpPr>
        <p:sp>
          <p:nvSpPr>
            <p:cNvPr id="20" name="Правая фигурная скобка 19"/>
            <p:cNvSpPr/>
            <p:nvPr/>
          </p:nvSpPr>
          <p:spPr>
            <a:xfrm rot="5400000">
              <a:off x="3357092" y="3735783"/>
              <a:ext cx="151534" cy="1816465"/>
            </a:xfrm>
            <a:prstGeom prst="rightBrace">
              <a:avLst>
                <a:gd name="adj1" fmla="val 7515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25740" y="4707224"/>
              <a:ext cx="438535" cy="172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capacity</a:t>
              </a:r>
              <a:endParaRPr lang="ru-RU" sz="12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198" y="5357098"/>
            <a:ext cx="874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вставке элемента </a:t>
            </a:r>
            <a:r>
              <a:rPr lang="en-US" dirty="0" smtClean="0"/>
              <a:t>size </a:t>
            </a:r>
            <a:r>
              <a:rPr lang="ru-RU" dirty="0" smtClean="0"/>
              <a:t>сравнивается с </a:t>
            </a:r>
            <a:r>
              <a:rPr lang="en-US" dirty="0" smtClean="0"/>
              <a:t>capacity, </a:t>
            </a:r>
            <a:r>
              <a:rPr lang="ru-RU" dirty="0" smtClean="0"/>
              <a:t>если они не равны, </a:t>
            </a:r>
            <a:r>
              <a:rPr lang="en-US" dirty="0" smtClean="0"/>
              <a:t>size </a:t>
            </a:r>
            <a:r>
              <a:rPr lang="ru-RU" dirty="0" smtClean="0"/>
              <a:t>увеличивается, в обратном случае массив </a:t>
            </a:r>
            <a:r>
              <a:rPr lang="ru-RU" dirty="0" err="1" smtClean="0"/>
              <a:t>реаллоцируется</a:t>
            </a:r>
            <a:r>
              <a:rPr lang="ru-RU" dirty="0" smtClean="0"/>
              <a:t> с удвоением </a:t>
            </a:r>
            <a:r>
              <a:rPr lang="en-US" smtClean="0"/>
              <a:t>capacity</a:t>
            </a:r>
            <a:r>
              <a:rPr lang="ru-RU" smtClean="0"/>
              <a:t> 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838198" y="5989839"/>
            <a:ext cx="874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ручной установки </a:t>
            </a:r>
            <a:r>
              <a:rPr lang="en-US" dirty="0" smtClean="0"/>
              <a:t>capacity </a:t>
            </a:r>
            <a:r>
              <a:rPr lang="ru-RU" dirty="0" smtClean="0"/>
              <a:t>использовать </a:t>
            </a:r>
            <a:r>
              <a:rPr lang="en-US" b="1" dirty="0" smtClean="0"/>
              <a:t>.reserve()</a:t>
            </a:r>
            <a:r>
              <a:rPr lang="en-US" dirty="0" smtClean="0"/>
              <a:t>, size - </a:t>
            </a:r>
            <a:r>
              <a:rPr lang="en-US" b="1" dirty="0" smtClean="0"/>
              <a:t>.resize()</a:t>
            </a:r>
            <a:r>
              <a:rPr lang="ru-RU" b="1" dirty="0" smtClean="0"/>
              <a:t> </a:t>
            </a:r>
            <a:endParaRPr lang="ru-RU" b="1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9686643" y="6234476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44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1" grpId="0"/>
      <p:bldP spid="13" grpId="0"/>
      <p:bldP spid="23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Особенность </a:t>
            </a:r>
            <a:r>
              <a:rPr lang="en-US" dirty="0" err="1" smtClean="0"/>
              <a:t>std</a:t>
            </a:r>
            <a:r>
              <a:rPr lang="en-US" dirty="0" smtClean="0"/>
              <a:t>::vector&lt;bool&gt;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199" y="1144588"/>
            <a:ext cx="692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::vector </a:t>
            </a:r>
            <a:r>
              <a:rPr lang="ru-RU" dirty="0" smtClean="0"/>
              <a:t>предусматривает, что </a:t>
            </a:r>
            <a:r>
              <a:rPr lang="en-US" dirty="0" smtClean="0"/>
              <a:t>bool </a:t>
            </a:r>
            <a:r>
              <a:rPr lang="ru-RU" dirty="0" smtClean="0"/>
              <a:t>может принимать только два значения, и хранит каждое значение в одном бите</a:t>
            </a:r>
            <a:r>
              <a:rPr lang="en-US" dirty="0" smtClean="0"/>
              <a:t>, </a:t>
            </a:r>
            <a:r>
              <a:rPr lang="ru-RU" dirty="0" smtClean="0"/>
              <a:t>таким образом сокращая расход памяти в 8 раз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199" y="2048418"/>
            <a:ext cx="692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Однако, в таком случае </a:t>
            </a:r>
            <a:r>
              <a:rPr lang="en-US" dirty="0" smtClean="0"/>
              <a:t>operator[] </a:t>
            </a:r>
            <a:r>
              <a:rPr lang="ru-RU" dirty="0" smtClean="0"/>
              <a:t>не может вернуть ссылку на объект, так как никакого объекта нет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198" y="2694749"/>
            <a:ext cx="692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Однако, в таком случае </a:t>
            </a:r>
            <a:r>
              <a:rPr lang="en-US" dirty="0" smtClean="0"/>
              <a:t>operator[] </a:t>
            </a:r>
            <a:r>
              <a:rPr lang="ru-RU" dirty="0" smtClean="0"/>
              <a:t>не может вернуть ссылку на объект, так как никакого объекта нет. Он возвращает специальный тип </a:t>
            </a:r>
            <a:r>
              <a:rPr lang="en-US" dirty="0" err="1" smtClean="0"/>
              <a:t>std</a:t>
            </a:r>
            <a:r>
              <a:rPr lang="en-US" dirty="0" smtClean="0"/>
              <a:t>::vector&lt;bool&gt;::reference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8197" y="3618079"/>
            <a:ext cx="692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Такие типы называются </a:t>
            </a:r>
            <a:r>
              <a:rPr lang="ru-RU" b="1" dirty="0" smtClean="0"/>
              <a:t>прокси-типами</a:t>
            </a:r>
            <a:r>
              <a:rPr lang="ru-RU" dirty="0" smtClean="0"/>
              <a:t> или </a:t>
            </a:r>
            <a:r>
              <a:rPr lang="ru-RU" b="1" dirty="0" smtClean="0"/>
              <a:t>прокси-ссылками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2526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Ловушка перемещения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825544" y="6308367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move-noexcept.cpp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144588"/>
            <a:ext cx="881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::vector </a:t>
            </a:r>
            <a:r>
              <a:rPr lang="ru-RU" dirty="0" smtClean="0"/>
              <a:t>боится лишний раз делать перемещение, если оно не помечено как </a:t>
            </a:r>
            <a:r>
              <a:rPr lang="en-US" dirty="0" err="1" smtClean="0"/>
              <a:t>noexcept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20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Домашнее задание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4588"/>
            <a:ext cx="4124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26. Remove Duplicates from Sorted </a:t>
            </a:r>
            <a:r>
              <a:rPr lang="en-US" dirty="0" smtClean="0">
                <a:hlinkClick r:id="rId2"/>
              </a:rPr>
              <a:t>Array</a:t>
            </a:r>
            <a:endParaRPr lang="ru-RU" dirty="0" smtClean="0"/>
          </a:p>
          <a:p>
            <a:r>
              <a:rPr lang="en-US" dirty="0">
                <a:hlinkClick r:id="rId3"/>
              </a:rPr>
              <a:t>39. Combination Sum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778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40382" y="2895888"/>
            <a:ext cx="10515600" cy="779463"/>
          </a:xfrm>
        </p:spPr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99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Владение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994399" y="1144588"/>
            <a:ext cx="5174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 smtClean="0"/>
              <a:t>По-настоящему </a:t>
            </a:r>
            <a:r>
              <a:rPr lang="ru-RU" i="1" dirty="0"/>
              <a:t>в</a:t>
            </a:r>
            <a:r>
              <a:rPr lang="ru-RU" i="1" dirty="0" smtClean="0"/>
              <a:t>ещью </a:t>
            </a:r>
            <a:r>
              <a:rPr lang="ru-RU" i="1" dirty="0"/>
              <a:t>владеет тот, кто может </a:t>
            </a:r>
            <a:r>
              <a:rPr lang="ru-RU" i="1" dirty="0" smtClean="0"/>
              <a:t>ее безнаказанно </a:t>
            </a:r>
            <a:r>
              <a:rPr lang="ru-RU" i="1" dirty="0"/>
              <a:t>уничтожить</a:t>
            </a:r>
            <a:r>
              <a:rPr lang="ru-RU" i="1" dirty="0" smtClean="0"/>
              <a:t>.</a:t>
            </a:r>
          </a:p>
          <a:p>
            <a:pPr algn="r"/>
            <a:r>
              <a:rPr lang="ru-RU" b="1" i="1" dirty="0" smtClean="0"/>
              <a:t>Фрэн</a:t>
            </a:r>
            <a:r>
              <a:rPr lang="ru-RU" b="1" i="1" dirty="0"/>
              <a:t>к</a:t>
            </a:r>
            <a:r>
              <a:rPr lang="ru-RU" b="1" i="1" dirty="0" smtClean="0"/>
              <a:t> Герберт – </a:t>
            </a:r>
            <a:r>
              <a:rPr lang="en-US" b="1" i="1" dirty="0" smtClean="0"/>
              <a:t>“</a:t>
            </a:r>
            <a:r>
              <a:rPr lang="ru-RU" b="1" i="1" dirty="0" smtClean="0"/>
              <a:t>Дюна</a:t>
            </a:r>
            <a:r>
              <a:rPr lang="en-US" b="1" i="1" dirty="0" smtClean="0"/>
              <a:t>”</a:t>
            </a:r>
            <a:endParaRPr lang="ru-RU" b="1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144588"/>
            <a:ext cx="5587999" cy="313932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676F7D"/>
                </a:solidFill>
                <a:latin typeface="Consolas" panose="020B0609020204030204" pitchFamily="49" charset="0"/>
              </a:rPr>
              <a:t>    // Some code</a:t>
            </a:r>
            <a:endParaRPr 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owning_A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BB2B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non_owning_A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4461164"/>
            <a:ext cx="809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Хранение объекта класса является самой простой формой </a:t>
            </a:r>
            <a:r>
              <a:rPr lang="ru-RU" b="1" dirty="0" smtClean="0"/>
              <a:t>владения объектом</a:t>
            </a:r>
            <a:r>
              <a:rPr lang="en-US" b="1" dirty="0"/>
              <a:t>.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830496"/>
            <a:ext cx="497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wning_A</a:t>
            </a:r>
            <a:r>
              <a:rPr lang="en-US" dirty="0" smtClean="0"/>
              <a:t> </a:t>
            </a:r>
            <a:r>
              <a:rPr lang="ru-RU" b="1" dirty="0" smtClean="0"/>
              <a:t>создает и уничтожает </a:t>
            </a:r>
            <a:r>
              <a:rPr lang="ru-RU" dirty="0" smtClean="0"/>
              <a:t>объект класса </a:t>
            </a:r>
            <a:r>
              <a:rPr lang="en-US" dirty="0" smtClean="0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54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Владение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144588"/>
            <a:ext cx="6096000" cy="313932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owning_A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owning_A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) {}  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~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owning_A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}  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B6C2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1AFEF"/>
                </a:solidFill>
                <a:latin typeface="Consolas" panose="020B0609020204030204" pitchFamily="49" charset="0"/>
              </a:rPr>
              <a:t>non_owning_A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61AFE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E06C75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461164"/>
            <a:ext cx="758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случае с указателем, создание и уничтожение должно происходить </a:t>
            </a:r>
            <a:r>
              <a:rPr lang="ru-RU" b="1" dirty="0" smtClean="0"/>
              <a:t>явно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92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RAII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4588"/>
            <a:ext cx="727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 Acquisition Is </a:t>
            </a:r>
            <a:r>
              <a:rPr lang="en-US" dirty="0" smtClean="0"/>
              <a:t>Initialization – </a:t>
            </a:r>
            <a:r>
              <a:rPr lang="ru-RU" dirty="0" smtClean="0"/>
              <a:t>Захват ресурса есть инициализация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00885"/>
            <a:ext cx="929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Согласно идиоме </a:t>
            </a:r>
            <a:r>
              <a:rPr lang="en-US" dirty="0" smtClean="0"/>
              <a:t>RAII</a:t>
            </a:r>
            <a:r>
              <a:rPr lang="ru-RU" dirty="0" smtClean="0"/>
              <a:t> любые ресурсы, будь то память, файлы или что</a:t>
            </a:r>
            <a:r>
              <a:rPr lang="en-US" dirty="0" smtClean="0"/>
              <a:t>-</a:t>
            </a:r>
            <a:r>
              <a:rPr lang="ru-RU" dirty="0" smtClean="0"/>
              <a:t>либо другое, должны захватываться при инициализации, а освобождаться при уничтожении объекта класса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66268" y="6308817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raii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1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Чуть-чуть про </a:t>
            </a:r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097685"/>
            <a:ext cx="247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– Single Responsibility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467017"/>
            <a:ext cx="7068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Согласно первому принципу </a:t>
            </a:r>
            <a:r>
              <a:rPr lang="en-US" dirty="0" smtClean="0"/>
              <a:t>SOLID</a:t>
            </a:r>
            <a:r>
              <a:rPr lang="ru-RU" dirty="0"/>
              <a:t> </a:t>
            </a:r>
            <a:r>
              <a:rPr lang="ru-RU" dirty="0" smtClean="0"/>
              <a:t>у каждого класса должна быть </a:t>
            </a:r>
            <a:r>
              <a:rPr lang="ru-RU" b="1" dirty="0" smtClean="0"/>
              <a:t>одна</a:t>
            </a:r>
            <a:r>
              <a:rPr lang="ru-RU" dirty="0" smtClean="0"/>
              <a:t> </a:t>
            </a:r>
            <a:r>
              <a:rPr lang="ru-RU" b="1" dirty="0" smtClean="0"/>
              <a:t>единственная</a:t>
            </a:r>
            <a:r>
              <a:rPr lang="ru-RU" dirty="0" smtClean="0"/>
              <a:t> зона ответственности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2113348"/>
            <a:ext cx="7068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Владение ресурсом – это </a:t>
            </a:r>
            <a:r>
              <a:rPr lang="ru-RU" b="1" dirty="0" smtClean="0"/>
              <a:t>зона ответственности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8439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Проектируем правильный массив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825544" y="6297760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ynamic-array.cpp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265383"/>
            <a:ext cx="526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Объявляем интерфейс для работы с типом массив</a:t>
            </a:r>
            <a:r>
              <a:rPr lang="en-US" dirty="0" smtClean="0"/>
              <a:t>f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44552"/>
            <a:ext cx="499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Объявляем буфер для хранения данных массива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023721"/>
            <a:ext cx="198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Реализуем массив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2393053"/>
            <a:ext cx="360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Реализуем итераторы для массива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772222"/>
            <a:ext cx="208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Чего-то не хватает?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15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Семантика перемещения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4588"/>
            <a:ext cx="10099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Если объект может владеть ресурсом, то логичной будет возможность </a:t>
            </a:r>
            <a:r>
              <a:rPr lang="ru-RU" b="1" dirty="0" smtClean="0"/>
              <a:t>передачи владения ресурсом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13920"/>
            <a:ext cx="626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основе передачи владения лежит концепция </a:t>
            </a:r>
            <a:r>
              <a:rPr lang="en-US" b="1" dirty="0" err="1" smtClean="0"/>
              <a:t>rvalue</a:t>
            </a:r>
            <a:r>
              <a:rPr lang="en-US" b="1" dirty="0" smtClean="0"/>
              <a:t>-</a:t>
            </a:r>
            <a:r>
              <a:rPr lang="ru-RU" b="1" dirty="0" smtClean="0"/>
              <a:t>ссылок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883252"/>
            <a:ext cx="639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 преобразование объекта к </a:t>
            </a:r>
            <a:r>
              <a:rPr lang="en-US" dirty="0" err="1" smtClean="0"/>
              <a:t>rvalue</a:t>
            </a:r>
            <a:r>
              <a:rPr lang="en-US" dirty="0" smtClean="0"/>
              <a:t>-</a:t>
            </a:r>
            <a:r>
              <a:rPr lang="ru-RU" dirty="0" smtClean="0"/>
              <a:t>ссылке отвечает </a:t>
            </a:r>
            <a:r>
              <a:rPr lang="en-US" b="1" dirty="0" err="1" smtClean="0"/>
              <a:t>std</a:t>
            </a:r>
            <a:r>
              <a:rPr lang="en-US" b="1" dirty="0" smtClean="0"/>
              <a:t>::move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274111" y="6297760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rvalue-references.cpp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0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Правило пяти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144588"/>
            <a:ext cx="34186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</a:t>
            </a:r>
            <a:r>
              <a:rPr lang="ru-RU" dirty="0" smtClean="0"/>
              <a:t>опирующий конструктор,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</a:t>
            </a:r>
            <a:r>
              <a:rPr lang="ru-RU" dirty="0" smtClean="0"/>
              <a:t>еремещающий конструктор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Копирующий оператор </a:t>
            </a:r>
            <a:r>
              <a:rPr lang="en-US" dirty="0" smtClean="0"/>
              <a:t>=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Перемещающий оператор=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Деструктор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621916"/>
            <a:ext cx="8873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Если вы определяете один из этих пяти методов, вы обязаны определить все остальные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549827" y="6306997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ynamic-array-2.cpp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71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::array&lt;T, N&gt;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1" y="1237673"/>
            <a:ext cx="738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::array </a:t>
            </a:r>
            <a:r>
              <a:rPr lang="ru-RU" dirty="0" smtClean="0"/>
              <a:t>является простейшим контейнером, принимающим в качестве шаблонных параметров тип и размер массива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38201" y="1884004"/>
            <a:ext cx="738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Он поддерживает копирование</a:t>
            </a:r>
            <a:r>
              <a:rPr lang="ru-RU" dirty="0"/>
              <a:t> и</a:t>
            </a:r>
            <a:r>
              <a:rPr lang="ru-RU" dirty="0" smtClean="0"/>
              <a:t> перемещение</a:t>
            </a:r>
          </a:p>
          <a:p>
            <a:r>
              <a:rPr lang="ru-RU" dirty="0" smtClean="0"/>
              <a:t>Предоставляет операторы </a:t>
            </a:r>
            <a:r>
              <a:rPr lang="en-US" dirty="0" smtClean="0"/>
              <a:t>=, ==, &lt;, []</a:t>
            </a:r>
            <a:r>
              <a:rPr lang="ru-RU" dirty="0" smtClean="0"/>
              <a:t>, а также методы </a:t>
            </a:r>
            <a:r>
              <a:rPr lang="en-US" dirty="0" smtClean="0"/>
              <a:t>.begin(), .end()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9928410" y="6297761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array.cpp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2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theme/theme1.xml><?xml version="1.0" encoding="utf-8"?>
<a:theme xmlns:a="http://schemas.openxmlformats.org/drawingml/2006/main" name="powerpointbase.com-1090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powerpointbase.com-1090</Template>
  <TotalTime>2775</TotalTime>
  <Words>522</Words>
  <Application>Microsoft Office PowerPoint</Application>
  <PresentationFormat>Широкоэкранный</PresentationFormat>
  <Paragraphs>97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Courier New</vt:lpstr>
      <vt:lpstr>powerpointbase.com-1090</vt:lpstr>
      <vt:lpstr>Контейнеры Часть 1</vt:lpstr>
      <vt:lpstr>Владение</vt:lpstr>
      <vt:lpstr>Владение </vt:lpstr>
      <vt:lpstr>RAII</vt:lpstr>
      <vt:lpstr>Чуть-чуть про SOLID</vt:lpstr>
      <vt:lpstr>Проектируем правильный массив</vt:lpstr>
      <vt:lpstr>Семантика перемещения </vt:lpstr>
      <vt:lpstr>Правило пяти</vt:lpstr>
      <vt:lpstr>std::array&lt;T, N&gt;</vt:lpstr>
      <vt:lpstr>Его величество std::vector&lt;T&gt;</vt:lpstr>
      <vt:lpstr>Особенность std::vector&lt;bool&gt;</vt:lpstr>
      <vt:lpstr>Ловушка перемещения</vt:lpstr>
      <vt:lpstr>Домашнее задание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Контейнеры Часть 1</dc:title>
  <dc:creator>Гаврилов Матвей</dc:creator>
  <cp:lastModifiedBy>Гаврилов Матвей</cp:lastModifiedBy>
  <cp:revision>50</cp:revision>
  <dcterms:created xsi:type="dcterms:W3CDTF">2024-04-07T16:30:28Z</dcterms:created>
  <dcterms:modified xsi:type="dcterms:W3CDTF">2024-04-09T14:45:29Z</dcterms:modified>
</cp:coreProperties>
</file>