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9"/>
  </p:notes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5" r:id="rId17"/>
    <p:sldId id="266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0" autoAdjust="0"/>
    <p:restoredTop sz="95556" autoAdjust="0"/>
  </p:normalViewPr>
  <p:slideViewPr>
    <p:cSldViewPr>
      <p:cViewPr varScale="1">
        <p:scale>
          <a:sx n="78" d="100"/>
          <a:sy n="78" d="100"/>
        </p:scale>
        <p:origin x="136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FA11449-4EB5-4E0E-820E-0423F97A6277}" type="datetimeFigureOut">
              <a:rPr lang="ru-RU"/>
              <a:pPr>
                <a:defRPr/>
              </a:pPr>
              <a:t>17.12.2022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233D74C-3B00-498B-962A-150051E474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3228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536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C58AC58-46AF-4B9C-8927-279E5701B36B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4C19985-3EFE-40C4-B61B-FA3F079D13C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9459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79D24B-52AE-4209-B380-7AF9A1FC661B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255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F45E9C8-6DFB-48CE-A9BB-1BB93442F180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33D74C-3B00-498B-962A-150051E474E5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877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2" name="Заметки 2"/>
              <p:cNvSpPr>
                <a:spLocks noGrp="1"/>
              </p:cNvSpPr>
              <p:nvPr>
                <p:ph type="body" idx="1"/>
              </p:nvPr>
            </p:nvSpPr>
            <p:spPr bwMode="auto">
              <a:noFill/>
            </p:spPr>
            <p:txBody>
              <a:bodyPr wrap="square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ru-RU" dirty="0"/>
                  <a:t>  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/>
                  <a:t> 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 err="1"/>
                  <a:t>Зо</a:t>
                </a:r>
                <a:r>
                  <a:rPr lang="ru-RU" dirty="0"/>
                  <a:t> – </a:t>
                </a:r>
                <a14:m>
                  <m:oMath xmlns:m="http://schemas.openxmlformats.org/officeDocument/2006/math">
                    <m:r>
                      <a:rPr lang="ru-RU" sz="12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432,96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err="1"/>
                  <a:t>руб</a:t>
                </a:r>
                <a:r>
                  <a:rPr lang="ru-RU" dirty="0"/>
                  <a:t>; (зарплата)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 err="1"/>
                  <a:t>Зд</a:t>
                </a:r>
                <a:r>
                  <a:rPr lang="ru-RU" dirty="0"/>
                  <a:t> – </a:t>
                </a:r>
                <a14:m>
                  <m:oMath xmlns:m="http://schemas.openxmlformats.org/officeDocument/2006/math">
                    <m:r>
                      <a:rPr lang="en-US" sz="12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64,94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err="1"/>
                  <a:t>руб</a:t>
                </a:r>
                <a:r>
                  <a:rPr lang="ru-RU" dirty="0"/>
                  <a:t>, рассчитано по формуле 3 ; (дополнительная зарплата)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 err="1"/>
                  <a:t>Отчисл.соц.нужды</a:t>
                </a:r>
                <a:r>
                  <a:rPr lang="ru-RU" dirty="0"/>
                  <a:t>.  – </a:t>
                </a:r>
                <a14:m>
                  <m:oMath xmlns:m="http://schemas.openxmlformats.org/officeDocument/2006/math">
                    <m:r>
                      <a:rPr lang="be-BY" sz="12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169,28</m:t>
                    </m:r>
                  </m:oMath>
                </a14:m>
                <a:r>
                  <a:rPr lang="ru-RU" dirty="0"/>
                  <a:t> рублей, рассчитано по формулам 4.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/>
                  <a:t>Тогда годовой фонд заработной платы равен:  все складываем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/>
                  <a:t>Условная  экономия  по заработной плате составит: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/>
                  <a:t> руб.	                  ГДФЗП+ К 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0.49</a:t>
                </a:r>
                <a:r>
                  <a:rPr lang="ru-RU" dirty="0"/>
                  <a:t>=</a:t>
                </a:r>
                <a:r>
                  <a:rPr lang="be-BY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8010,57</a:t>
                </a:r>
                <a:r>
                  <a:rPr lang="ru-RU" dirty="0"/>
                  <a:t>          (16)</a:t>
                </a:r>
              </a:p>
              <a:p>
                <a:pPr>
                  <a:spcBef>
                    <a:spcPct val="0"/>
                  </a:spcBef>
                </a:pP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Вывод. Условный экономический эффект от внедрения программного средства «Учет платных образовательных услуг в школе» составит 6897,41 рублей. </a:t>
                </a:r>
                <a:endParaRPr lang="ru-RU" dirty="0"/>
              </a:p>
            </p:txBody>
          </p:sp>
        </mc:Choice>
        <mc:Fallback xmlns="">
          <p:sp>
            <p:nvSpPr>
              <p:cNvPr id="35842" name="Заметки 2"/>
              <p:cNvSpPr>
                <a:spLocks noGrp="1"/>
              </p:cNvSpPr>
              <p:nvPr>
                <p:ph type="body" idx="1"/>
              </p:nvPr>
            </p:nvSpPr>
            <p:spPr bwMode="auto">
              <a:noFill/>
            </p:spPr>
            <p:txBody>
              <a:bodyPr wrap="square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ru-RU" dirty="0"/>
                  <a:t>  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/>
                  <a:t> 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 err="1"/>
                  <a:t>Зо</a:t>
                </a:r>
                <a:r>
                  <a:rPr lang="ru-RU" dirty="0"/>
                  <a:t> – 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432,96</a:t>
                </a:r>
                <a:r>
                  <a:rPr lang="ru-RU" dirty="0"/>
                  <a:t> </a:t>
                </a:r>
                <a:r>
                  <a:rPr lang="ru-RU" dirty="0" err="1"/>
                  <a:t>руб</a:t>
                </a:r>
                <a:r>
                  <a:rPr lang="ru-RU" dirty="0"/>
                  <a:t>; (зарплата)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 err="1"/>
                  <a:t>Зд</a:t>
                </a:r>
                <a:r>
                  <a:rPr lang="ru-RU" dirty="0"/>
                  <a:t> –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64,94</a:t>
                </a:r>
                <a:r>
                  <a:rPr lang="ru-RU" dirty="0"/>
                  <a:t> </a:t>
                </a:r>
                <a:r>
                  <a:rPr lang="ru-RU" dirty="0" err="1"/>
                  <a:t>руб</a:t>
                </a:r>
                <a:r>
                  <a:rPr lang="ru-RU" dirty="0"/>
                  <a:t>, рассчитано по формуле 3 ; (дополнительная зарплата)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 err="1"/>
                  <a:t>Отчисл.соц.нужды</a:t>
                </a:r>
                <a:r>
                  <a:rPr lang="ru-RU" dirty="0"/>
                  <a:t>.  – </a:t>
                </a:r>
                <a:r>
                  <a:rPr lang="be-BY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169,28</a:t>
                </a:r>
                <a:r>
                  <a:rPr lang="ru-RU" dirty="0"/>
                  <a:t> рублей, рассчитано по формулам 4.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/>
                  <a:t>Тогда годовой фонд заработной платы равен:  все складываем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/>
                  <a:t>Условная  экономия  по заработной плате составит: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/>
                  <a:t> руб.	                  ГДФЗП+ К 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0.49</a:t>
                </a:r>
                <a:r>
                  <a:rPr lang="ru-RU" dirty="0"/>
                  <a:t>=</a:t>
                </a:r>
                <a:r>
                  <a:rPr lang="be-BY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8010,57</a:t>
                </a:r>
                <a:r>
                  <a:rPr lang="ru-RU" dirty="0"/>
                  <a:t>          (16)</a:t>
                </a:r>
              </a:p>
              <a:p>
                <a:pPr>
                  <a:spcBef>
                    <a:spcPct val="0"/>
                  </a:spcBef>
                </a:pP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Вывод. Условный экономический эффект от внедрения программного средства «Учет платных образовательных услуг в школе» составит 6897,41 рублей. </a:t>
                </a:r>
                <a:endParaRPr lang="ru-RU" dirty="0"/>
              </a:p>
            </p:txBody>
          </p:sp>
        </mc:Fallback>
      </mc:AlternateContent>
      <p:sp>
        <p:nvSpPr>
          <p:cNvPr id="3584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99F225-F007-45CB-838E-857206E3B82F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B60C0-8699-4EBE-AEAF-95D0E2223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593A17-BC9C-4FA8-AA63-2C9FFA8D3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655649-1116-4CA5-BFE8-DB8DA0F6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089E3-F375-4146-8BFE-672DFA13566E}" type="datetimeFigureOut">
              <a:rPr lang="ru-RU" smtClean="0"/>
              <a:pPr>
                <a:defRPr/>
              </a:pPr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FAF3F-C4D5-496B-B554-1F726DEF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01E371-2E64-4703-8385-217DA0F2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EFE99D-AB1D-41AC-99AB-96F55AAC82A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01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D169C-E993-4454-811F-F33267EC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AB1EAB-50F5-461D-B2D7-560C22BC3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185186-B9FE-48EA-AAC2-AE172560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9BE2A-FD4B-447B-A018-9F595F05BE20}" type="datetimeFigureOut">
              <a:rPr lang="ru-RU" smtClean="0"/>
              <a:pPr>
                <a:defRPr/>
              </a:pPr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62B369-B818-476A-9988-44ECDFA4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F4DDA-2A4E-4FEA-A49C-EF473489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5C1ADA-6401-4965-B65F-74248C2D5D1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83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EFE5CE-EBF2-41EE-8F80-13B1FE758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B81058-C3F2-4266-B7AD-2901663AC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83F6E8-6E8E-41E7-A53E-409AE960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1251B5-9505-444D-A52D-07BE6357EFFF}" type="datetimeFigureOut">
              <a:rPr lang="ru-RU" smtClean="0"/>
              <a:pPr>
                <a:defRPr/>
              </a:pPr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393724-5C81-4EEF-9DDB-C7624725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71D6B9-8832-4C34-A4AC-222F036E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B4CD29-C3AA-4079-98AD-4B99F699EFC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07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BF5DD-2E6E-4EF5-8EC7-E9C67B64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072C1B-D282-4C82-BF42-A2294459F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CA9135-04D7-4CC7-A688-C56EA499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2F38B9-85E2-4780-A283-BA1D2A4A72C4}" type="datetimeFigureOut">
              <a:rPr lang="ru-RU" smtClean="0"/>
              <a:pPr>
                <a:defRPr/>
              </a:pPr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0113DB-4564-4090-80C3-38BE6AB8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6BAFCB-5E4D-45CB-B3AB-09A885D1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343EF1-8698-4700-9C41-45756115B44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0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51554-238F-4CC4-A02C-E9B0A4B6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09CCEF-0AC0-4734-AD8A-8ACCF4A26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86FFE0-4A1E-4D22-B057-704A6094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C421E1-F7F3-4546-8401-FD0B6A5573F1}" type="datetimeFigureOut">
              <a:rPr lang="ru-RU" smtClean="0"/>
              <a:pPr>
                <a:defRPr/>
              </a:pPr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D58C6A-53DE-49B1-8483-B4B3F31B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499712-DB51-4552-AEAC-AAE4955C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D972F-E2F8-4915-A185-D2C47D6100F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02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0E983-3B88-4BA3-8132-BB80FBED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D64661-A5D1-40FF-A8E5-A4CA3750D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987191-C312-4618-8783-9CE412FD5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44F1EE-CE22-4F88-9CBE-4B053CF9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2BBD2F-85E7-46B9-83F9-0629DE3DCD0E}" type="datetimeFigureOut">
              <a:rPr lang="ru-RU" smtClean="0"/>
              <a:pPr>
                <a:defRPr/>
              </a:pPr>
              <a:t>17.12.2022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7377C0-6DEF-40C5-A3F6-E3277B37B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43A0EC-C82E-490D-A872-514A9C44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851C12-1F8C-4E16-93ED-081D00245AE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34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9FB6D-3C93-4C0A-86BE-A255B645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3A96E8-8A31-4A65-BE6D-5128F1AB7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96C7C8-AA32-423B-A346-9A51D5D18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6E03D4-23B8-441F-86C3-92E2B622C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1F9CF9E-EC5F-4A63-B53C-8E621798C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0724BA-5A4C-4C16-A35D-E1D5031E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5BE905-B181-4C44-AD35-3B3DCCA0928A}" type="datetimeFigureOut">
              <a:rPr lang="ru-RU" smtClean="0"/>
              <a:pPr>
                <a:defRPr/>
              </a:pPr>
              <a:t>17.12.2022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5FCF6C-CCED-4C15-BB73-92EB4B79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EBD8B8-38E2-446D-BDE5-3CFD175D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367EBD-F247-4D79-A6D9-E46E4622B96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1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D88DD-802A-488C-AD40-53B65D39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16C4DC5-796F-47DC-BA0F-06F6BE28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73D7F7-8D2E-4054-AEAD-9C41609EB2E9}" type="datetimeFigureOut">
              <a:rPr lang="ru-RU" smtClean="0"/>
              <a:pPr>
                <a:defRPr/>
              </a:pPr>
              <a:t>17.12.2022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C9CB99-80E7-4DBF-97BD-DDD91AC6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17717C-E742-4CC5-9ACA-2D579660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9B0AC2-FF18-4801-B3DA-31686D599A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62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08D2BF5-F60D-4CA9-8D46-6FE304E6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37B2E7-A088-4705-979C-6DD912993EF2}" type="datetimeFigureOut">
              <a:rPr lang="ru-RU" smtClean="0"/>
              <a:pPr>
                <a:defRPr/>
              </a:pPr>
              <a:t>17.12.2022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BE7CE9-31BB-4010-A9D8-8BA34CE5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7E7DCF-4B8E-44B9-851E-FE66AF5C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EAEA68-08D9-4EFC-AF1A-BD9FDA9D09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56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DC985-52FD-4B09-A5C0-24A0ED56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95828-DC10-4025-A10D-AA3939CE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DFBDE-A183-404C-A566-9CD194FC1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DB331A-3606-4F75-AAB5-0BD6C53A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1C93D6-516B-43A0-8331-44F5D6D471C1}" type="datetimeFigureOut">
              <a:rPr lang="ru-RU" smtClean="0"/>
              <a:pPr>
                <a:defRPr/>
              </a:pPr>
              <a:t>17.12.2022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AD6A04-E653-4532-966D-27485E9E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DF730A-9F9B-43BE-AA5C-687A50A0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2ED8A-4DD5-40E0-8E72-87E5AF9D8C6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46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755D9-F562-4FF0-BC7B-3C2C9715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CEEA531-4511-470B-99E9-6E04FC648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1B22E8-C215-4DC1-8DC5-D4C912BC8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796B66-5972-4F0A-80C2-F0394C46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38FBD1-4EBF-4D2E-9F8A-6167362A1CBF}" type="datetimeFigureOut">
              <a:rPr lang="ru-RU" smtClean="0"/>
              <a:pPr>
                <a:defRPr/>
              </a:pPr>
              <a:t>17.12.2022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A67FD4-7871-4D70-BB4D-01B73768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27E883-1279-419C-A2B5-7D20678E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5244F-4FAA-46FF-9BCA-BD6EC651EA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67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B931D-DBB5-4B17-B5E5-9DA3ADD0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C93993-FB22-401A-A610-B8A90CCC4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512946-D088-43C3-BE30-F30F3015D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173FC7-B1EB-4B0C-A917-3D097C29EC4B}" type="datetimeFigureOut">
              <a:rPr lang="ru-RU" smtClean="0"/>
              <a:pPr>
                <a:defRPr/>
              </a:pPr>
              <a:t>17.12.2022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B052B7-F52C-484F-B246-0A33C9452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AF726C-59B2-477F-971E-77210BFDF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72693A9-AFAE-4FFD-8F20-50BA1B2E40A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67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>
            <a:extLst>
              <a:ext uri="{FF2B5EF4-FFF2-40B4-BE49-F238E27FC236}">
                <a16:creationId xmlns:a16="http://schemas.microsoft.com/office/drawing/2014/main" id="{1567797F-238F-446C-97B5-776042F87C34}"/>
              </a:ext>
            </a:extLst>
          </p:cNvPr>
          <p:cNvSpPr txBox="1"/>
          <p:nvPr/>
        </p:nvSpPr>
        <p:spPr>
          <a:xfrm>
            <a:off x="0" y="12857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УО «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Ошмянский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государственный аграрно-экономический колледж» 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90D507D7-A32C-4619-9E43-072979F27673}"/>
              </a:ext>
            </a:extLst>
          </p:cNvPr>
          <p:cNvSpPr txBox="1"/>
          <p:nvPr/>
        </p:nvSpPr>
        <p:spPr>
          <a:xfrm>
            <a:off x="0" y="2352426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Веб-приложение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«Виртуальный музей минского метрополитена»</a:t>
            </a:r>
            <a:endParaRPr lang="ru-RU" sz="3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5E905BE-56E2-4742-A384-3553C69EF60E}"/>
              </a:ext>
            </a:extLst>
          </p:cNvPr>
          <p:cNvSpPr/>
          <p:nvPr/>
        </p:nvSpPr>
        <p:spPr>
          <a:xfrm>
            <a:off x="0" y="4514397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Разработчик: Гаврош Кирилл Олегович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E8F5562-B9E8-44FA-8D44-0DD0BC1CE3E2}"/>
              </a:ext>
            </a:extLst>
          </p:cNvPr>
          <p:cNvSpPr/>
          <p:nvPr/>
        </p:nvSpPr>
        <p:spPr>
          <a:xfrm>
            <a:off x="-2" y="519463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Руководитель: Лукашук Владимир Степанович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5FD11E6-B73D-4F54-9CC5-2CA163B4E489}"/>
              </a:ext>
            </a:extLst>
          </p:cNvPr>
          <p:cNvSpPr/>
          <p:nvPr/>
        </p:nvSpPr>
        <p:spPr>
          <a:xfrm>
            <a:off x="-1" y="6198811"/>
            <a:ext cx="9144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Ошмяны 2023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B47E689-035F-46B1-896C-CCDA6E99DEE5}"/>
              </a:ext>
            </a:extLst>
          </p:cNvPr>
          <p:cNvSpPr/>
          <p:nvPr/>
        </p:nvSpPr>
        <p:spPr>
          <a:xfrm>
            <a:off x="-2" y="1571036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CA1D2-3FC7-4629-880F-5B0DE5CD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604"/>
            <a:ext cx="7886700" cy="1325563"/>
          </a:xfrm>
        </p:spPr>
        <p:txBody>
          <a:bodyPr/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Окна программы</a:t>
            </a:r>
            <a:endParaRPr lang="ru-BY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E11F3-B532-4797-96C8-2A130FE27B8A}"/>
              </a:ext>
            </a:extLst>
          </p:cNvPr>
          <p:cNvSpPr txBox="1"/>
          <p:nvPr/>
        </p:nvSpPr>
        <p:spPr>
          <a:xfrm>
            <a:off x="1835696" y="5832714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«Информация о классах»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89EB92-BC94-4DB9-91D5-01C49133C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974"/>
            <a:ext cx="9144000" cy="494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7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CA1D2-3FC7-4629-880F-5B0DE5CD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604"/>
            <a:ext cx="7886700" cy="1325563"/>
          </a:xfrm>
        </p:spPr>
        <p:txBody>
          <a:bodyPr/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Окна программы</a:t>
            </a:r>
            <a:endParaRPr lang="ru-BY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E11F3-B532-4797-96C8-2A130FE27B8A}"/>
              </a:ext>
            </a:extLst>
          </p:cNvPr>
          <p:cNvSpPr txBox="1"/>
          <p:nvPr/>
        </p:nvSpPr>
        <p:spPr>
          <a:xfrm>
            <a:off x="1619672" y="5906790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«Список классных руководителей»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8E6BB3-88F5-483D-86F8-7DB76DC4C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1209"/>
            <a:ext cx="9144000" cy="495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1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CA1D2-3FC7-4629-880F-5B0DE5CD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604"/>
            <a:ext cx="7886700" cy="1325563"/>
          </a:xfrm>
        </p:spPr>
        <p:txBody>
          <a:bodyPr/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Окна программы</a:t>
            </a:r>
            <a:endParaRPr lang="ru-BY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E11F3-B532-4797-96C8-2A130FE27B8A}"/>
              </a:ext>
            </a:extLst>
          </p:cNvPr>
          <p:cNvSpPr txBox="1"/>
          <p:nvPr/>
        </p:nvSpPr>
        <p:spPr>
          <a:xfrm>
            <a:off x="1331640" y="553604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«Коррекционно-развивающее занятие»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1E3B0D-795F-4751-AA04-9E41E915D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407"/>
            <a:ext cx="9144000" cy="353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2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CA1D2-3FC7-4629-880F-5B0DE5CD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604"/>
            <a:ext cx="7886700" cy="1325563"/>
          </a:xfrm>
        </p:spPr>
        <p:txBody>
          <a:bodyPr/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Окна программы</a:t>
            </a:r>
            <a:endParaRPr lang="ru-BY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E11F3-B532-4797-96C8-2A130FE27B8A}"/>
              </a:ext>
            </a:extLst>
          </p:cNvPr>
          <p:cNvSpPr txBox="1"/>
          <p:nvPr/>
        </p:nvSpPr>
        <p:spPr>
          <a:xfrm>
            <a:off x="1331640" y="5730412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«Диагностика тестирования 6 – 9 лет»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E59965-90C5-4B6B-A1A8-F34E64F3D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4" y="896755"/>
            <a:ext cx="8820472" cy="463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08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CA1D2-3FC7-4629-880F-5B0DE5CD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604"/>
            <a:ext cx="7886700" cy="1325563"/>
          </a:xfrm>
        </p:spPr>
        <p:txBody>
          <a:bodyPr/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Окна программы</a:t>
            </a:r>
            <a:endParaRPr lang="ru-BY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E11F3-B532-4797-96C8-2A130FE27B8A}"/>
              </a:ext>
            </a:extLst>
          </p:cNvPr>
          <p:cNvSpPr txBox="1"/>
          <p:nvPr/>
        </p:nvSpPr>
        <p:spPr>
          <a:xfrm>
            <a:off x="1331640" y="5805264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«Отчет тестирования 6 – 9 лет»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ECE0B7-E760-4133-8EAE-DB53F375F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2" y="899018"/>
            <a:ext cx="9036496" cy="483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99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CA1D2-3FC7-4629-880F-5B0DE5CD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604"/>
            <a:ext cx="7886700" cy="1325563"/>
          </a:xfrm>
        </p:spPr>
        <p:txBody>
          <a:bodyPr/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Окна программы</a:t>
            </a:r>
            <a:endParaRPr lang="ru-BY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E11F3-B532-4797-96C8-2A130FE27B8A}"/>
              </a:ext>
            </a:extLst>
          </p:cNvPr>
          <p:cNvSpPr txBox="1"/>
          <p:nvPr/>
        </p:nvSpPr>
        <p:spPr>
          <a:xfrm>
            <a:off x="1331640" y="5937118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«Отчет по классам»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D3BF9E-D0D4-4D49-99CD-55A435610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863"/>
            <a:ext cx="9144000" cy="489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38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60648"/>
            <a:ext cx="7886700" cy="1325563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Экономический эффект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540" y="1340768"/>
            <a:ext cx="9117460" cy="4895850"/>
          </a:xfrm>
        </p:spPr>
        <p:txBody>
          <a:bodyPr>
            <a:normAutofit/>
          </a:bodyPr>
          <a:lstStyle/>
          <a:p>
            <a:pPr marL="365760" indent="-283464" algn="just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Программное средство позволяет сэкономить 569 часов рабочего времени психолога.</a:t>
            </a:r>
          </a:p>
          <a:p>
            <a:pPr marL="365760" indent="-283464" algn="just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Экономический эффект от внедрения данного программного продукта составит 1935,78 рублей в год.</a:t>
            </a:r>
          </a:p>
          <a:p>
            <a:pPr marL="0" indent="0" algn="just" fontAlgn="auto">
              <a:spcAft>
                <a:spcPts val="0"/>
              </a:spcAft>
              <a:buFont typeface="Wingdings 2"/>
              <a:buNone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auto">
              <a:spcAft>
                <a:spcPts val="0"/>
              </a:spcAft>
              <a:buFont typeface="Wingdings 2"/>
              <a:buNone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Результаты и выводы</a:t>
            </a:r>
          </a:p>
        </p:txBody>
      </p:sp>
      <p:sp>
        <p:nvSpPr>
          <p:cNvPr id="36866" name="Объект 2"/>
          <p:cNvSpPr>
            <a:spLocks noGrp="1"/>
          </p:cNvSpPr>
          <p:nvPr>
            <p:ph idx="1"/>
          </p:nvPr>
        </p:nvSpPr>
        <p:spPr>
          <a:xfrm>
            <a:off x="0" y="1690689"/>
            <a:ext cx="9144000" cy="4351338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itchFamily="18" charset="0"/>
              </a:rPr>
              <a:t>Результатом дипломного проекта является программный продукт «Автоматизированное рабочее место школьного психолога».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itchFamily="18" charset="0"/>
              </a:rPr>
              <a:t>Программа адаптирована к изменениям учебного плана.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EC939CE-64CA-4FD2-B556-4AB491A3A928}"/>
              </a:ext>
            </a:extLst>
          </p:cNvPr>
          <p:cNvSpPr/>
          <p:nvPr/>
        </p:nvSpPr>
        <p:spPr>
          <a:xfrm>
            <a:off x="0" y="23619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3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Цель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8554EA64-5523-4478-BFE6-4183CA725E32}"/>
              </a:ext>
            </a:extLst>
          </p:cNvPr>
          <p:cNvSpPr txBox="1"/>
          <p:nvPr/>
        </p:nvSpPr>
        <p:spPr>
          <a:xfrm>
            <a:off x="27474" y="191683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веб-приложение «Виртуальный музей минского метрополитена», которое позволит о</a:t>
            </a:r>
            <a:r>
              <a:rPr lang="ru-RU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блегчить работу школьного психолога.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EC31649-2BCC-4562-9CF7-23C45E24F05E}"/>
              </a:ext>
            </a:extLst>
          </p:cNvPr>
          <p:cNvSpPr/>
          <p:nvPr/>
        </p:nvSpPr>
        <p:spPr>
          <a:xfrm>
            <a:off x="0" y="18864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3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Задачи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1CC924B2-9844-4C37-AA79-1420B3F3A793}"/>
              </a:ext>
            </a:extLst>
          </p:cNvPr>
          <p:cNvSpPr txBox="1"/>
          <p:nvPr/>
        </p:nvSpPr>
        <p:spPr>
          <a:xfrm>
            <a:off x="179512" y="1916832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проводить тестирование учащихся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проводить коррекционно-развивающие занятия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выводить отчет по классам;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выводить отчеты по диагностикам тестирования;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предоставить информацию о учащихся, сведения о семьях.</a:t>
            </a: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>
            <a:extLst>
              <a:ext uri="{FF2B5EF4-FFF2-40B4-BE49-F238E27FC236}">
                <a16:creationId xmlns:a16="http://schemas.microsoft.com/office/drawing/2014/main" id="{EE8A1EAA-B591-4D06-A174-03792B708D3B}"/>
              </a:ext>
            </a:extLst>
          </p:cNvPr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3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Актуальность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39F9969-0069-4283-A2E6-98CC68DE6465}"/>
              </a:ext>
            </a:extLst>
          </p:cNvPr>
          <p:cNvSpPr txBox="1"/>
          <p:nvPr/>
        </p:nvSpPr>
        <p:spPr>
          <a:xfrm>
            <a:off x="0" y="1916832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узкая специализация продукта;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позволяет вести учет учащихся по классам;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простой и удобный интерфейс;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позволяет создать отчет по диагностикам.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32656"/>
            <a:ext cx="7886700" cy="1325563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200" b="1" dirty="0">
                <a:latin typeface="Times New Roman" panose="02020603050405020304" pitchFamily="18" charset="0"/>
                <a:cs typeface="Times New Roman" pitchFamily="18" charset="0"/>
              </a:rPr>
              <a:t>Программное обеспечение</a:t>
            </a:r>
          </a:p>
        </p:txBody>
      </p:sp>
      <p:sp>
        <p:nvSpPr>
          <p:cNvPr id="22530" name="Объект 2"/>
          <p:cNvSpPr>
            <a:spLocks noGrp="1"/>
          </p:cNvSpPr>
          <p:nvPr>
            <p:ph idx="1"/>
          </p:nvPr>
        </p:nvSpPr>
        <p:spPr>
          <a:xfrm>
            <a:off x="0" y="1658219"/>
            <a:ext cx="9144000" cy="4351338"/>
          </a:xfrm>
        </p:spPr>
        <p:txBody>
          <a:bodyPr>
            <a:normAutofit/>
          </a:bodyPr>
          <a:lstStyle/>
          <a:p>
            <a:pPr marL="571500" indent="-571500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 201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Office 2019;</a:t>
            </a: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Database Engine;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NuGet;</a:t>
            </a:r>
          </a:p>
          <a:p>
            <a:pPr marL="571500" indent="-57150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Report Viewer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CA1D2-3FC7-4629-880F-5B0DE5CD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Окна программы</a:t>
            </a:r>
            <a:endParaRPr lang="ru-BY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9D8C7AF-49EB-4971-942D-3A36FE99F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943236"/>
            <a:ext cx="3155028" cy="2971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8A21EC-52B8-496E-830F-2841DC685F0E}"/>
              </a:ext>
            </a:extLst>
          </p:cNvPr>
          <p:cNvSpPr txBox="1"/>
          <p:nvPr/>
        </p:nvSpPr>
        <p:spPr>
          <a:xfrm>
            <a:off x="1037840" y="4936477"/>
            <a:ext cx="350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авторизации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7C6CC5-AE42-4CB4-8285-5ED15C0D2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3" y="1943236"/>
            <a:ext cx="4608512" cy="2994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3E11F3-B532-4797-96C8-2A130FE27B8A}"/>
              </a:ext>
            </a:extLst>
          </p:cNvPr>
          <p:cNvSpPr txBox="1"/>
          <p:nvPr/>
        </p:nvSpPr>
        <p:spPr>
          <a:xfrm>
            <a:off x="4116362" y="4936476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«Автоматизированное рабочее место»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6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CA1D2-3FC7-4629-880F-5B0DE5CD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604"/>
            <a:ext cx="7886700" cy="1325563"/>
          </a:xfrm>
        </p:spPr>
        <p:txBody>
          <a:bodyPr/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Окна программы</a:t>
            </a:r>
            <a:endParaRPr lang="ru-BY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E11F3-B532-4797-96C8-2A130FE27B8A}"/>
              </a:ext>
            </a:extLst>
          </p:cNvPr>
          <p:cNvSpPr txBox="1"/>
          <p:nvPr/>
        </p:nvSpPr>
        <p:spPr>
          <a:xfrm>
            <a:off x="1835696" y="5832714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«Тест для учащихся 6 - 9 лет»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A7013F6-9E39-4DE6-B723-99F451E5D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043383"/>
          </a:xfrm>
        </p:spPr>
        <p:txBody>
          <a:bodyPr/>
          <a:lstStyle/>
          <a:p>
            <a:endParaRPr lang="ru-BY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DBFE0A8-CE12-4B4F-8489-E3125BC45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5" y="895182"/>
            <a:ext cx="8263830" cy="47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5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CA1D2-3FC7-4629-880F-5B0DE5CD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604"/>
            <a:ext cx="7886700" cy="1325563"/>
          </a:xfrm>
        </p:spPr>
        <p:txBody>
          <a:bodyPr/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Окна программы</a:t>
            </a:r>
            <a:endParaRPr lang="ru-BY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E11F3-B532-4797-96C8-2A130FE27B8A}"/>
              </a:ext>
            </a:extLst>
          </p:cNvPr>
          <p:cNvSpPr txBox="1"/>
          <p:nvPr/>
        </p:nvSpPr>
        <p:spPr>
          <a:xfrm>
            <a:off x="1835696" y="5832714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«Тест для учащихся 10 - 13 лет»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5DEF55-D6EA-4A90-8C34-132170E5C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27" y="908720"/>
            <a:ext cx="7993546" cy="476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5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CA1D2-3FC7-4629-880F-5B0DE5CD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604"/>
            <a:ext cx="7886700" cy="1325563"/>
          </a:xfrm>
        </p:spPr>
        <p:txBody>
          <a:bodyPr/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Окна программы</a:t>
            </a:r>
            <a:endParaRPr lang="ru-BY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E11F3-B532-4797-96C8-2A130FE27B8A}"/>
              </a:ext>
            </a:extLst>
          </p:cNvPr>
          <p:cNvSpPr txBox="1"/>
          <p:nvPr/>
        </p:nvSpPr>
        <p:spPr>
          <a:xfrm>
            <a:off x="1835696" y="5832714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«Тест для учащихся 14 - 18 лет»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2377F1-7BD8-40AC-951C-5B5C22FDD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28" y="1000885"/>
            <a:ext cx="6696744" cy="483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093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</TotalTime>
  <Words>365</Words>
  <Application>Microsoft Office PowerPoint</Application>
  <PresentationFormat>Экран (4:3)</PresentationFormat>
  <Paragraphs>67</Paragraphs>
  <Slides>17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Wingdings 2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Программное обеспечение</vt:lpstr>
      <vt:lpstr>Окна программы</vt:lpstr>
      <vt:lpstr>Окна программы</vt:lpstr>
      <vt:lpstr>Окна программы</vt:lpstr>
      <vt:lpstr>Окна программы</vt:lpstr>
      <vt:lpstr>Окна программы</vt:lpstr>
      <vt:lpstr>Окна программы</vt:lpstr>
      <vt:lpstr>Окна программы</vt:lpstr>
      <vt:lpstr>Окна программы</vt:lpstr>
      <vt:lpstr>Окна программы</vt:lpstr>
      <vt:lpstr>Окна программы</vt:lpstr>
      <vt:lpstr>Экономический эффект</vt:lpstr>
      <vt:lpstr>Результаты и выводы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Кирилл Гаврош</cp:lastModifiedBy>
  <cp:revision>67</cp:revision>
  <dcterms:created xsi:type="dcterms:W3CDTF">2013-06-09T17:35:09Z</dcterms:created>
  <dcterms:modified xsi:type="dcterms:W3CDTF">2022-12-17T09:51:05Z</dcterms:modified>
</cp:coreProperties>
</file>