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abs/1609.0579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14f8a700_1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14f8a70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done using draw.io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raw.io/?lightbox=1&amp;highlight=0000ff&amp;edit=_blank&amp;layers=1&amp;nav=1&amp;title=Untitled%20Diagram.xml#R3ZhPj5wgGMY%2FjdeNiPjn2E637aFNmsyhZ0ZZNVUxiKvTT18cQUXd1czapq4X4RFe4PcAogY8Zc0Xhov4Ow1Jalhm2Bjwk2FZwIamuLXKtVN8JIWIJaEsNAjn5DeRoipWJSEptYKc0pQnhS4GNM9JwDUNM0ZrvdgTTfVWCxyRmXAOcDpXfyYhjzvVU6No9a8kiWLVMjDlkwsOfkWMVrlsz7Dg0%2B3qHmdYxZLlyxiHtB5J8NGAJ0Yp71JZcyJpy1Zh6%2Bp9fuFp329Gcr6lgtVVeMZpRVSPb%2F3iV8VCdLFok0F1EbePdZxwci5w0Gq1sF9oMc9SkQMieWnHTsJvFyXIBgjjpHmxk6AfuphShGaEs6so0uiz4qpn68EZNd%2FisSmOFLGcDFEfeAAiEpLJMh94BD6ezgfO%2BbhLfKwd%2BNhH4ANcoAFCc0D9Ah4T8nYAhI4ACJq2BsixHtA2RAi9HZGzjoh1gxYZc50QoxzzhOYi65v7ALIngFw4xwPthTXmvh2PewA8kx3IAwvzx%2FX%2FDh%2Fv%2F%2BeDHH%2Bdj2KxNx9%2FnQ%2FJww%2FtqandhFJclkmgI%2BkqkHB2aFoFMBofWto%2BpMZIKpg%2F6%2BGXBi1b%2BEET0fBoeep4%2FYfJtlTSigVE1hofhyaB%2FLVAHLOI8Fmgmwf9sDfZok4x79kXgKAC2BO9zxjgeSuRdnQGvH9npmdG37zPF2i9HmdHVzZ8qhzdFRvs44rt%2FDNXNnwgHd6VndYKWnF3R1c2fJYd3RUE9SP5vW8W5Ezf%2BTu5IrLDf5yu%2BPCzDD7%2BAQ%3D%3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a62504b8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a62504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raw.io/?lightbox=1&amp;highlight=0000ff&amp;edit=_blank&amp;layers=1&amp;nav=1&amp;title=Untitled%20Diagram.xml#R3VhRb%2BIwDP41fa3ahq7wuLHd3cOdNGkPt3sMrWmjlQaFMMp%2B%2FTk0KU3bjSJg3A0h0TiOG3%2F%2BbMs4ZLoovwu6zH7xBHIn8JLSIfdOEPgj4uGPkmwrSRRqQSpYopX2gif2Blpo1NYsgZWlKDnPJVvawpgXBcTSklEh%2BMZWm%2FPcfuuSptARPMU070p%2Fs0RmlXRsvFDyH8DSzLzZ9%2FTOjMYvqeDrQr%2FPCch896m2F9TY0vqrjCZ80xCRB4dMBeeyelqUU8gVtga26ty3d3brewso5JAD4%2BrAK83XYG68u5fcGiyUO0utBkJC2RcBOjPqXvcKfu0YEgb4AqTYokppx3xryKPXmz3whk5ZA3PklI63jnVaW977iw%2Fa5X73R4fd3wUTlL7nkLtNxiQ8LWmsdjdIfpRlcoH27318fBemJhzjfjg%2Bw9%2FwsL9QJLcqg3BV8AJs%2F9AHsX1WC9dDY1rwR4Hj%2Bn4teATB8G4gNGpQMvm8U9KncG0dwnX7THUxSDqJ2gISL8%2FXIgYroJKKFGRD9CHcYQ%2FcRiYgp5K92pfoC4F%2BwyNneL2azcEkdEnk1d%2BRbaC6uj7TTFNjprQJMcxq5X3H6o4cNQKD%2BHLT4cu2QxikOmJ2t5KCv8CU51zsqTNned4SNdg054XUtR%2BjpNfasNpXecSwKN%2FmLC1QtmBJojbvqBbESAVFmJPyzkDsmgRrMCMI3LDLDeK5ofWJTs%2FMqIP029dH2pR8hNlr8jm6YiAm12gJH3fIyM7%2Bm8jtMrWvZZCJdzoepj3%2FS4D47XoYDEQk9M6BiH9UF41zulqxuA%2BED7vbOxBcuG9phEctgKOac8e2ruigpfO1KxOIrxyZetQ4PTSdNLpobMjh2OA0tFSP8XoGhwvJrKo6P2dnrCztaSQgfcXWD3riOz5DaRkykFwfJDJp9e9waP2tk%2BAkkI6bYv7PLL85W5Z3KH3RLO9ODEfHph4yPXvADI%2BImz0CXmkGNOlyuMwOngPHl4slLvf%2FO1Xq%2Bz%2F3yMNf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a62504b8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a62504b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a hyperparameter to balance the two loss functions. Might need a vector of hyperparameters to balance each component of the L2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raw.io/?lightbox=1&amp;highlight=0000ff&amp;edit=_blank&amp;layers=1&amp;nav=1&amp;title=Untitled%20Diagram.xml#R3VtLk5tGEP41OkbFPIGjd%2B04h7gqVXtIckRoVqKCQEHI0ubXZ1gYYB4yswgE2FR5UYOGma%2B7v34wWqHnw%2FVrFhz339Iti1fQ2V5X6PMKQoCRw%2F8UkrdS4pJKsMuibXVTI3iJ%2FmOVUNx2jrbsJN2Yp2mcR0dZGKZJwsJckgVZll7k217TWH7qMdgxTfASBrEu%2FTPa5vtS6olVFPLfWLTbiycDp7qyCcJ%2Fdll6TqrnrSB6ff9XXj4EYqzq%2FtM%2B2KaXlgh9WaHnLE3z8uxwfWZxga2Arfzerzeu1vPOWJLbfAGWX%2FgexGcmZvw%2Br%2FxNYMGneCxOw%2FOG%2F3m67KOcvRyDsJBduPq5bJ8fYv4J8NNNsXa2%2FX0jBNUDWJaz681Jgnrp3KRYemB59sZvqb4gwKqMCQjrujSqEaJ9SysQV8KgsoZdPXKDCD%2BpQDEDhJYAEAAKQh7REKIGhGok70EILwEhqCDEIVrrGNVu3AaJovsxcrsxYsn2U8FcBUxxcDpFoYwKu0b5X63zv%2Fm5w9fAPyV8NsUlR3xorpWPYVuN7hTg%2BFTScxYyiRXyINuxvOUHOrwt8IgBOyHLWBzk0Xd5EiZAqyf8kUZ8ercIAKuOXc69%2BlKb7ZRxXHkc5CvjlAvWxnnXbr1oK4V7y1I40hWOp1Q4VbyV9lQ4gB0DDadxf1kax7rGwQ0KXZaP41vZwvAqFzFlwTpH%2Fs%2BoczyemwPQrfOsTGAq1XVkO6v7k5u63HqTYW0pERqUWAvvyWyARQUxJx8Q%2BpOIb9LkBnXFKGsv8B7HfBZl0aO9gDjy8l09vzd5QV073eUFC4v%2BwJDwATqlF2Al5QN9YwGh8FFeAC3if9EMOt607qp%2FFWzE7XWDydrq1eU6OvkTT1cbIgNYPTWsn8Z5Ydd81nRXnK2eyerJFfLTeSMuACHjj2mJW9LWIOOTS6v9ZmyxYNEvEEBDQwNBVAFDI41M%2FKIi%2FS1Kok2Qh3txaZOJS5%2BjU5hFhygJ8jSbCuGOJAbK%2BGIHaPACwelSf2YA%2FiZkAP7%2BAUvf5vZ%2B%2FI2hzt%2FTpvLIoZL6aO9cHsgDYaTMZTj%2Bxhb8PX3rUsGDOKbOpbn%2FTdaYtA58v6Ngi%2FJnBpApxkgoXhvSQXNLHK79oUGzqJGmBw2qoPn%2B2gEAUXHodGxsl%2BM1d1mvPvwB8LOoNh6aXUtU7OhUjO3Bfww7KxziQbJu27iSodhSNZVHdV2uesdvjtF42%2BKV03T2YGgwCAKYjT0QNVgDKVL0tAcAPjTsgAYxRPo2mkEYcjXszswgkJhRpTofK0NYp29EHshrXrSOoHeL96qPb8YizQnsOlEQDlAp4rm9eZRcwTW4gj83V4CyAj2PShlhT3LEnjysS5TMckC3sOhGPr47q7iF75pScnOHFqoU0qvGn9vbOskzfN0zyNyyBkwVE%2Ba5Pv%2B%2FOfp5BqFy52dEzyAW5ev4HVtludBde62CydOcAhtUOkRdKgysX%2F8Wzqt%2FS7paAjKpayCbOiii5r0LZFOT%2FIO0c4NADE1CiT%2FcScOogjhV%2B3j2VaY8ECFKZ3FAephhPkmJvHxM9b64MWoOsbeTzC2b7NrHZgqj07qB8naf9i2sNDdAo%2FVXqClKqnHhWIeEY5BIFkH%2FPRfb159e0yT%2F5fS%2Bt%2F8Tv4Er79pcVMPFhwJL%2Bchp482PvdZ15CBPHGLZtVfto4%2Fb0rk1yDrclhjqQjpxEbhAt11A9IKG326MFr2oKXo9jse6Nzgsj8egix%2FJY3PbVtUmLWoiLc8a4Gl4DKu73fryGHK8sXhM%2FEpjKZsxTEknnTTppMqGYKyyaf%2FopVTEA2rdojUzp5zFsJl%2BWqVr%2B4jVOnn6lIV%2FbH7aWt7e%2FH4Yffk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a62504b8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a62504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draw.io/?lightbox=1&amp;highlight=0000ff&amp;edit=_blank&amp;layers=1&amp;nav=1&amp;title=Untitled%20Diagram.xml#R3VtLk5tGEP41OkbFPIGjd%2B04h7gqVXtIckRoVqKCQEHI0ubXZ1gYYB4yswgE2FR5UYOGma%2B7v34wWqHnw%2FVrFhz339Iti1fQ2V5X6PMKQoCRw%2F8UkrdS4pJKsMuibXVTI3iJ%2FmOVUNx2jrbsJN2Yp2mcR0dZGKZJwsJckgVZll7k217TWH7qMdgxTfASBrEu%2FTPa5vtS6olVFPLfWLTbiycDp7qyCcJ%2Fdll6TqrnrSB6ff9XXj4EYqzq%2FtM%2B2KaXlgh9WaHnLE3z8uxwfWZxga2Arfzerzeu1vPOWJLbfAGWX%2FgexGcmZvw%2Br%2FxNYMGneCxOw%2FOG%2F3m67KOcvRyDsJBduPq5bJ8fYv4J8NNNsXa2%2FX0jBNUDWJaz681Jgnrp3KRYemB59sZvqb4gwKqMCQjrujSqEaJ9SysQV8KgsoZdPXKDCD%2BpQDEDhJYAEAAKQh7REKIGhGok70EILwEhqCDEIVrrGNVu3AaJovsxcrsxYsn2U8FcBUxxcDpFoYwKu0b5X63zv%2Fm5w9fAPyV8NsUlR3xorpWPYVuN7hTg%2BFTScxYyiRXyINuxvOUHOrwt8IgBOyHLWBzk0Xd5EiZAqyf8kUZ8ercIAKuOXc69%2BlKb7ZRxXHkc5CvjlAvWxnnXbr1oK4V7y1I40hWOp1Q4VbyV9lQ4gB0DDadxf1kax7rGwQ0KXZaP41vZwvAqFzFlwTpH%2Fs%2BoczyemwPQrfOsTGAq1XVkO6v7k5u63HqTYW0pERqUWAvvyWyARQUxJx8Q%2BpOIb9LkBnXFKGsv8B7HfBZl0aO9gDjy8l09vzd5QV073eUFC4v%2BwJDwATqlF2Al5QN9YwGh8FFeAC3if9EMOt607qp%2FFWzE7XWDydrq1eU6OvkTT1cbIgNYPTWsn8Z5Ydd81nRXnK2eyerJFfLTeSMuACHjj2mJW9LWIOOTS6v9ZmyxYNEvEEBDQwNBVAFDI41M%2FKIi%2FS1Kok2Qh3txaZOJS5%2BjU5hFhygJ8jSbCuGOJAbK%2BGIHaPACwelSf2YA%2FiZkAP7%2BAUvf5vZ%2B%2FI2hzt%2FTpvLIoZL6aO9cHsgDYaTMZTj%2Bxhb8PX3rUsGDOKbOpbn%2FTdaYtA58v6Ngi%2FJnBpApxkgoXhvSQXNLHK79oUGzqJGmBw2qoPn%2B2gEAUXHodGxsl%2BM1d1mvPvwB8LOoNh6aXUtU7OhUjO3Bfww7KxziQbJu27iSodhSNZVHdV2uesdvjtF42%2BKV03T2YGgwCAKYjT0QNVgDKVL0tAcAPjTsgAYxRPo2mkEYcjXszswgkJhRpTofK0NYp29EHshrXrSOoHeL96qPb8YizQnsOlEQDlAp4rm9eZRcwTW4gj83V4CyAj2PShlhT3LEnjysS5TMckC3sOhGPr47q7iF75pScnOHFqoU0qvGn9vbOskzfN0zyNyyBkwVE%2Ba5Pv%2B%2FOfp5BqFy52dEzyAW5ev4HVtludBde62CydOcAhtUOkRdKgysX%2F8Wzqt%2FS7paAjKpayCbOiii5r0LZFOT%2FIO0c4NADE1CiT%2FcScOogjhV%2B3j2VaY8ECFKZ3FAephhPkmJvHxM9b64MWoOsbeTzC2b7NrHZgqj07qB8naf9i2sNDdAo%2FVXqClKqnHhWIeEY5BIFkH%2FPRfb159e0yT%2F5fS%2Bt%2F8Tv4Er79pcVMPFhwJL%2Bchp482PvdZ15CBPHGLZtVfto4%2Fb0rk1yDrclhjqQjpxEbhAt11A9IKG326MFr2oKXo9jse6Nzgsj8egix%2FJY3PbVtUmLWoiLc8a4Gl4DKu73fryGHK8sXhM%2FEpjKZsxTEknnTTppMqGYKyyaf%2FopVTEA2rdojUzp5zFsJl%2BWqVr%2B4jVOnn6lIV%2FbH7aWt7e%2FH4Yffkf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14f8a700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14f8a7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14f8a700_1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14f8a70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sets of images are z=.14, log_M = 8.51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GAN images I’m showing are for a not-fully-converged GAN. If I allowed it to converge, it would suffer strongly from mode-collapse. The images would be spherical and look noise free.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fbc787c9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fbc787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Top: z=0.115, log M = 8.5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Bottom: z=0.113, log M = 10.1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of these images are back to approximately-linear scaling, rather than arcsinh (approximately log) scaling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14f8a700_1_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14f8a70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14f8a700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14f8a7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collapse is probably the biggest problem with DA GANs. The whole idea is to get a _variety_ of new samples. If you keep getting the same thing each epoch, you’re not actually augmenting your data.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14f8a700_0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14f8a7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bc3d424f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bc3d42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0f0b295e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0f0b29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4f8a700_0_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4f8a7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c3d424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c3d4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4f8a700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4f8a7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side: index = 1328; z=0.115, log M = 8.5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side: index = 246; z=0.113, log M = 10.1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These images are roughly linearly scaled (10**arcshin(x), which is linear for large values of x; otherwise the spiral arms will be hard to see on bad projects)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4f8a700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4f8a7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using a “predictor” and not a “discriminator”? Check out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https://arxiv.org/abs/1609.05796</a:t>
            </a:r>
            <a:r>
              <a:rPr lang="en"/>
              <a:t> and their suggestions for dealing with conditioning on continuous variables: “The choice of hyper-parameters is known to be a major hurdle in training of adversarial networks and using this scheme, despite much effort, we could not train a generator for our problem that uses _continuous_ conditional variables.”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bc787c9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fbc787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fbc787c9_0_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fbc787c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190250" y="6119825"/>
            <a:ext cx="67635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Gentry and You -- CMPS 292C -- Winter 2018</a:t>
            </a:r>
            <a:endParaRPr>
              <a:solidFill>
                <a:srgbClr val="99999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b_hhbJe1BeYTPs-bdPF380XTENkypS9nfCQ3_uJaBXo/edit?usp=sharing" TargetMode="External"/><Relationship Id="rId4" Type="http://schemas.openxmlformats.org/officeDocument/2006/relationships/hyperlink" Target="https://github.com/egentry/galaxyCGA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distill.pub/2016/deconv-checkerboar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xiv.org/abs/1609.05796" TargetMode="External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for </a:t>
            </a:r>
            <a:br>
              <a:rPr lang="en"/>
            </a:br>
            <a:r>
              <a:rPr lang="en"/>
              <a:t>Data Augmentation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Gentry and Jiahua You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769450" y="5311875"/>
            <a:ext cx="36051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Link to report</a:t>
            </a:r>
            <a:r>
              <a:rPr lang="en" sz="2800"/>
              <a:t>; </a:t>
            </a:r>
            <a:br>
              <a:rPr lang="en" sz="2800"/>
            </a:br>
            <a:r>
              <a:rPr lang="en" sz="2800" u="sng">
                <a:solidFill>
                  <a:schemeClr val="hlink"/>
                </a:solidFill>
                <a:hlinkClick r:id="rId4"/>
              </a:rPr>
              <a:t>link to github repo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Classifier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2422312"/>
            <a:ext cx="8329674" cy="2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1106125" y="1583850"/>
            <a:ext cx="2363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Layers</a:t>
            </a:r>
            <a:endParaRPr sz="2400"/>
          </a:p>
        </p:txBody>
      </p:sp>
      <p:sp>
        <p:nvSpPr>
          <p:cNvPr id="187" name="Google Shape;187;p22"/>
          <p:cNvSpPr txBox="1"/>
          <p:nvPr/>
        </p:nvSpPr>
        <p:spPr>
          <a:xfrm>
            <a:off x="6373150" y="1583850"/>
            <a:ext cx="2363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FC</a:t>
            </a:r>
            <a:r>
              <a:rPr lang="en" sz="2400"/>
              <a:t> Layers</a:t>
            </a:r>
            <a:endParaRPr sz="2400"/>
          </a:p>
        </p:txBody>
      </p:sp>
      <p:sp>
        <p:nvSpPr>
          <p:cNvPr id="188" name="Google Shape;188;p22"/>
          <p:cNvSpPr txBox="1"/>
          <p:nvPr/>
        </p:nvSpPr>
        <p:spPr>
          <a:xfrm>
            <a:off x="1407925" y="4746525"/>
            <a:ext cx="2061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MaxPool,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between layers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6709550" y="4746525"/>
            <a:ext cx="2475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 sigmoid for last layer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5823600" y="5512975"/>
            <a:ext cx="3008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binary cross-entropy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350" y="2999825"/>
            <a:ext cx="456875" cy="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38" y="1664675"/>
            <a:ext cx="5066180" cy="44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GAN --- Generator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388325" y="1434575"/>
            <a:ext cx="177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FC Layers</a:t>
            </a:r>
            <a:endParaRPr sz="2400"/>
          </a:p>
        </p:txBody>
      </p:sp>
      <p:sp>
        <p:nvSpPr>
          <p:cNvPr id="199" name="Google Shape;199;p23"/>
          <p:cNvSpPr txBox="1"/>
          <p:nvPr/>
        </p:nvSpPr>
        <p:spPr>
          <a:xfrm>
            <a:off x="3478350" y="1781250"/>
            <a:ext cx="218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Resize + Conv Layers</a:t>
            </a:r>
            <a:endParaRPr sz="2400"/>
          </a:p>
        </p:txBody>
      </p:sp>
      <p:sp>
        <p:nvSpPr>
          <p:cNvPr id="200" name="Google Shape;200;p23"/>
          <p:cNvSpPr txBox="1"/>
          <p:nvPr/>
        </p:nvSpPr>
        <p:spPr>
          <a:xfrm>
            <a:off x="5858075" y="1127725"/>
            <a:ext cx="3362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Note</a:t>
            </a:r>
            <a:r>
              <a:rPr lang="en" sz="1800"/>
              <a:t>: not deconv. layers!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(due to checkerboard artifacts)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GAN --- Discriminator/Predictor</a:t>
            </a:r>
            <a:endParaRPr/>
          </a:p>
        </p:txBody>
      </p:sp>
      <p:sp>
        <p:nvSpPr>
          <p:cNvPr id="206" name="Google Shape;206;p24"/>
          <p:cNvSpPr/>
          <p:nvPr/>
        </p:nvSpPr>
        <p:spPr>
          <a:xfrm>
            <a:off x="2447900" y="6113275"/>
            <a:ext cx="5090100" cy="76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375" y="1212575"/>
            <a:ext cx="4597900" cy="54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4290626" y="1740550"/>
            <a:ext cx="449700" cy="3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="1"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1</a:t>
            </a:r>
            <a:endParaRPr b="1" baseline="-25000" sz="2000"/>
          </a:p>
        </p:txBody>
      </p:sp>
      <p:sp>
        <p:nvSpPr>
          <p:cNvPr id="209" name="Google Shape;209;p24"/>
          <p:cNvSpPr/>
          <p:nvPr/>
        </p:nvSpPr>
        <p:spPr>
          <a:xfrm>
            <a:off x="4290626" y="5718975"/>
            <a:ext cx="449700" cy="3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="1"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2</a:t>
            </a:r>
            <a:endParaRPr b="1" baseline="-25000" sz="2000"/>
          </a:p>
        </p:txBody>
      </p:sp>
      <p:sp>
        <p:nvSpPr>
          <p:cNvPr id="210" name="Google Shape;210;p24"/>
          <p:cNvSpPr/>
          <p:nvPr/>
        </p:nvSpPr>
        <p:spPr>
          <a:xfrm>
            <a:off x="5108776" y="4263159"/>
            <a:ext cx="449700" cy="3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p</a:t>
            </a:r>
            <a:r>
              <a:rPr b="1"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2</a:t>
            </a:r>
            <a:endParaRPr b="1" baseline="-25000" sz="2000"/>
          </a:p>
        </p:txBody>
      </p:sp>
      <p:sp>
        <p:nvSpPr>
          <p:cNvPr id="211" name="Google Shape;211;p24"/>
          <p:cNvSpPr/>
          <p:nvPr/>
        </p:nvSpPr>
        <p:spPr>
          <a:xfrm>
            <a:off x="5108776" y="2787284"/>
            <a:ext cx="449700" cy="3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rgbClr val="FFFFFF"/>
                </a:highlight>
              </a:rPr>
              <a:t>p</a:t>
            </a:r>
            <a:r>
              <a:rPr b="1"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1</a:t>
            </a:r>
            <a:endParaRPr b="1" baseline="-25000" sz="2000"/>
          </a:p>
        </p:txBody>
      </p:sp>
      <p:sp>
        <p:nvSpPr>
          <p:cNvPr id="212" name="Google Shape;212;p24"/>
          <p:cNvSpPr txBox="1"/>
          <p:nvPr/>
        </p:nvSpPr>
        <p:spPr>
          <a:xfrm>
            <a:off x="486475" y="1356875"/>
            <a:ext cx="218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Conv Layers</a:t>
            </a:r>
            <a:endParaRPr sz="2400"/>
          </a:p>
        </p:txBody>
      </p:sp>
      <p:sp>
        <p:nvSpPr>
          <p:cNvPr id="213" name="Google Shape;213;p24"/>
          <p:cNvSpPr txBox="1"/>
          <p:nvPr/>
        </p:nvSpPr>
        <p:spPr>
          <a:xfrm>
            <a:off x="4066225" y="1185475"/>
            <a:ext cx="1774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FC Layers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GAN --- Overall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6" y="1807200"/>
            <a:ext cx="671850" cy="6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392225" y="2744825"/>
            <a:ext cx="2234700" cy="3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= [distance</a:t>
            </a:r>
            <a:r>
              <a:rPr baseline="-25000" lang="en"/>
              <a:t>i</a:t>
            </a:r>
            <a:r>
              <a:rPr lang="en"/>
              <a:t>, log_M</a:t>
            </a:r>
            <a:r>
              <a:rPr baseline="-25000" lang="en"/>
              <a:t>i</a:t>
            </a:r>
            <a:r>
              <a:rPr lang="en"/>
              <a:t>]</a:t>
            </a:r>
            <a:endParaRPr baseline="30000"/>
          </a:p>
        </p:txBody>
      </p:sp>
      <p:sp>
        <p:nvSpPr>
          <p:cNvPr id="221" name="Google Shape;221;p25"/>
          <p:cNvSpPr txBox="1"/>
          <p:nvPr/>
        </p:nvSpPr>
        <p:spPr>
          <a:xfrm>
            <a:off x="257700" y="4289575"/>
            <a:ext cx="8679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(noise)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 rot="-5400000">
            <a:off x="1482300" y="4143225"/>
            <a:ext cx="820500" cy="7635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1571601" y="4237975"/>
            <a:ext cx="672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07" y="41343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/>
          <p:nvPr/>
        </p:nvSpPr>
        <p:spPr>
          <a:xfrm rot="5400000">
            <a:off x="4223525" y="2657700"/>
            <a:ext cx="820500" cy="8871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4051724" y="2813375"/>
            <a:ext cx="1081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Discrim. + </a:t>
            </a:r>
            <a:br>
              <a:rPr lang="en"/>
            </a:br>
            <a:r>
              <a:rPr lang="en"/>
              <a:t>Predictor</a:t>
            </a:r>
            <a:endParaRPr/>
          </a:p>
        </p:txBody>
      </p:sp>
      <p:cxnSp>
        <p:nvCxnSpPr>
          <p:cNvPr id="227" name="Google Shape;227;p25"/>
          <p:cNvCxnSpPr>
            <a:stCxn id="221" idx="3"/>
            <a:endCxn id="222" idx="0"/>
          </p:cNvCxnSpPr>
          <p:nvPr/>
        </p:nvCxnSpPr>
        <p:spPr>
          <a:xfrm>
            <a:off x="1125600" y="4516075"/>
            <a:ext cx="385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5"/>
          <p:cNvCxnSpPr>
            <a:endCxn id="222" idx="0"/>
          </p:cNvCxnSpPr>
          <p:nvPr/>
        </p:nvCxnSpPr>
        <p:spPr>
          <a:xfrm>
            <a:off x="769200" y="3086475"/>
            <a:ext cx="741600" cy="1438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5"/>
          <p:cNvCxnSpPr>
            <a:stCxn id="219" idx="3"/>
            <a:endCxn id="225" idx="2"/>
          </p:cNvCxnSpPr>
          <p:nvPr/>
        </p:nvCxnSpPr>
        <p:spPr>
          <a:xfrm>
            <a:off x="1766757" y="2143138"/>
            <a:ext cx="2423400" cy="958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5"/>
          <p:cNvCxnSpPr>
            <a:stCxn id="222" idx="2"/>
            <a:endCxn id="224" idx="1"/>
          </p:cNvCxnSpPr>
          <p:nvPr/>
        </p:nvCxnSpPr>
        <p:spPr>
          <a:xfrm flipH="1" rot="10800000">
            <a:off x="2274300" y="4515975"/>
            <a:ext cx="481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5"/>
          <p:cNvCxnSpPr>
            <a:stCxn id="224" idx="3"/>
            <a:endCxn id="225" idx="2"/>
          </p:cNvCxnSpPr>
          <p:nvPr/>
        </p:nvCxnSpPr>
        <p:spPr>
          <a:xfrm flipH="1" rot="10800000">
            <a:off x="3519107" y="3101275"/>
            <a:ext cx="671100" cy="141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5"/>
          <p:cNvSpPr txBox="1"/>
          <p:nvPr/>
        </p:nvSpPr>
        <p:spPr>
          <a:xfrm>
            <a:off x="1097785" y="1366257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(real)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2801360" y="4742582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(fake)</a:t>
            </a:r>
            <a:endParaRPr/>
          </a:p>
        </p:txBody>
      </p:sp>
      <p:cxnSp>
        <p:nvCxnSpPr>
          <p:cNvPr id="234" name="Google Shape;234;p25"/>
          <p:cNvCxnSpPr>
            <a:stCxn id="226" idx="3"/>
          </p:cNvCxnSpPr>
          <p:nvPr/>
        </p:nvCxnSpPr>
        <p:spPr>
          <a:xfrm>
            <a:off x="5133524" y="3091475"/>
            <a:ext cx="2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5"/>
          <p:cNvSpPr txBox="1"/>
          <p:nvPr/>
        </p:nvSpPr>
        <p:spPr>
          <a:xfrm>
            <a:off x="5376200" y="2881200"/>
            <a:ext cx="6711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2000"/>
              <a:t>p</a:t>
            </a:r>
            <a:r>
              <a:rPr baseline="-25000" lang="en" sz="2000"/>
              <a:t>i</a:t>
            </a:r>
            <a:endParaRPr baseline="-25000" sz="2000"/>
          </a:p>
        </p:txBody>
      </p:sp>
      <p:sp>
        <p:nvSpPr>
          <p:cNvPr id="236" name="Google Shape;236;p25"/>
          <p:cNvSpPr txBox="1"/>
          <p:nvPr/>
        </p:nvSpPr>
        <p:spPr>
          <a:xfrm>
            <a:off x="4818075" y="1140650"/>
            <a:ext cx="4120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Discrim./Predictor</a:t>
            </a:r>
            <a:r>
              <a:rPr b="1" lang="en" sz="2000"/>
              <a:t> Loss: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λ </a:t>
            </a:r>
            <a:r>
              <a:rPr lang="en" sz="2000"/>
              <a:t>max[0, ℓ</a:t>
            </a:r>
            <a:r>
              <a:rPr baseline="30000" lang="en" sz="2000"/>
              <a:t>2</a:t>
            </a:r>
            <a:r>
              <a:rPr lang="en" sz="2000"/>
              <a:t>(ŷ</a:t>
            </a:r>
            <a:r>
              <a:rPr lang="en" sz="2000"/>
              <a:t>_</a:t>
            </a:r>
            <a:r>
              <a:rPr lang="en" sz="2000"/>
              <a:t>real) - ℓ</a:t>
            </a:r>
            <a:r>
              <a:rPr baseline="30000" lang="en" sz="2000"/>
              <a:t>2</a:t>
            </a:r>
            <a:r>
              <a:rPr lang="en" sz="2000"/>
              <a:t>(ŷ</a:t>
            </a:r>
            <a:r>
              <a:rPr lang="en" sz="2000"/>
              <a:t>_</a:t>
            </a:r>
            <a:r>
              <a:rPr lang="en" sz="2000"/>
              <a:t>fake)]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log(p_real) + log(1- p_fake)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7" name="Google Shape;237;p25"/>
          <p:cNvSpPr txBox="1"/>
          <p:nvPr/>
        </p:nvSpPr>
        <p:spPr>
          <a:xfrm>
            <a:off x="5149100" y="4218850"/>
            <a:ext cx="3912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Generator</a:t>
            </a:r>
            <a:r>
              <a:rPr b="1" lang="en" sz="2000"/>
              <a:t> Loss:</a:t>
            </a:r>
            <a:endParaRPr b="1"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λ </a:t>
            </a:r>
            <a:r>
              <a:rPr lang="en" sz="2000"/>
              <a:t>ℓ</a:t>
            </a:r>
            <a:r>
              <a:rPr baseline="30000" lang="en" sz="2000"/>
              <a:t>2</a:t>
            </a:r>
            <a:r>
              <a:rPr lang="en" sz="2000"/>
              <a:t>(ŷ_fake)</a:t>
            </a:r>
            <a:endParaRPr sz="2000"/>
          </a:p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SzPts val="2000"/>
              <a:buChar char="+"/>
            </a:pPr>
            <a:r>
              <a:rPr lang="en" sz="2000"/>
              <a:t>log(p_fake)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183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Classifier Baseline</a:t>
            </a:r>
            <a:endParaRPr/>
          </a:p>
        </p:txBody>
      </p:sp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300" y="1044025"/>
            <a:ext cx="4359226" cy="249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425" y="3491100"/>
            <a:ext cx="5407351" cy="2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GAN generated images are decent</a:t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5696775" y="1761450"/>
            <a:ext cx="257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GAN-generated</a:t>
            </a:r>
            <a:endParaRPr sz="2200"/>
          </a:p>
        </p:txBody>
      </p:sp>
      <p:sp>
        <p:nvSpPr>
          <p:cNvPr id="252" name="Google Shape;252;p27"/>
          <p:cNvSpPr txBox="1"/>
          <p:nvPr/>
        </p:nvSpPr>
        <p:spPr>
          <a:xfrm>
            <a:off x="941150" y="1761450"/>
            <a:ext cx="257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</a:t>
            </a:r>
            <a:endParaRPr sz="2200"/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325"/>
            <a:ext cx="4371425" cy="43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225" y="2053325"/>
            <a:ext cx="4444890" cy="43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311700" y="593375"/>
            <a:ext cx="88323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GAN doesn’t always capture conditional label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4730475" y="1761450"/>
            <a:ext cx="257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GAN-generated</a:t>
            </a:r>
            <a:endParaRPr sz="2200"/>
          </a:p>
        </p:txBody>
      </p:sp>
      <p:sp>
        <p:nvSpPr>
          <p:cNvPr id="261" name="Google Shape;261;p28"/>
          <p:cNvSpPr txBox="1"/>
          <p:nvPr/>
        </p:nvSpPr>
        <p:spPr>
          <a:xfrm>
            <a:off x="1863050" y="1761450"/>
            <a:ext cx="2577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Real</a:t>
            </a:r>
            <a:endParaRPr sz="2200"/>
          </a:p>
        </p:txBody>
      </p:sp>
      <p:sp>
        <p:nvSpPr>
          <p:cNvPr id="262" name="Google Shape;262;p28"/>
          <p:cNvSpPr txBox="1"/>
          <p:nvPr/>
        </p:nvSpPr>
        <p:spPr>
          <a:xfrm>
            <a:off x="64750" y="2850488"/>
            <a:ext cx="1924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log_Mass=8.5</a:t>
            </a:r>
            <a:endParaRPr sz="2000"/>
          </a:p>
        </p:txBody>
      </p:sp>
      <p:sp>
        <p:nvSpPr>
          <p:cNvPr id="263" name="Google Shape;263;p28"/>
          <p:cNvSpPr txBox="1"/>
          <p:nvPr/>
        </p:nvSpPr>
        <p:spPr>
          <a:xfrm>
            <a:off x="64750" y="4886525"/>
            <a:ext cx="20652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log_Mass=10.1</a:t>
            </a:r>
            <a:endParaRPr sz="2000"/>
          </a:p>
        </p:txBody>
      </p:sp>
      <p:sp>
        <p:nvSpPr>
          <p:cNvPr id="264" name="Google Shape;264;p28"/>
          <p:cNvSpPr txBox="1"/>
          <p:nvPr/>
        </p:nvSpPr>
        <p:spPr>
          <a:xfrm>
            <a:off x="7022550" y="3986040"/>
            <a:ext cx="1924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300" y="2275052"/>
            <a:ext cx="2006825" cy="200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300" y="4311062"/>
            <a:ext cx="2006825" cy="20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5725" y="2275050"/>
            <a:ext cx="2006825" cy="20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5725" y="4281825"/>
            <a:ext cx="2006825" cy="20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Training Classifier on GAN images </a:t>
            </a:r>
            <a:r>
              <a:rPr b="1" i="1" lang="en"/>
              <a:t>hurts</a:t>
            </a:r>
            <a:r>
              <a:rPr lang="en"/>
              <a:t> performance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88" y="1659699"/>
            <a:ext cx="4195826" cy="26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801" y="4221125"/>
            <a:ext cx="4712199" cy="22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 to generate good images given </a:t>
            </a:r>
            <a:r>
              <a:rPr b="1" lang="en"/>
              <a:t>continuous</a:t>
            </a:r>
            <a:r>
              <a:rPr lang="en"/>
              <a:t> </a:t>
            </a:r>
            <a:r>
              <a:rPr b="1" lang="en"/>
              <a:t>conditional values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Added </a:t>
            </a:r>
            <a:r>
              <a:rPr b="1" i="1" lang="en"/>
              <a:t>predictor</a:t>
            </a:r>
            <a:r>
              <a:rPr i="1" lang="en"/>
              <a:t> </a:t>
            </a:r>
            <a:r>
              <a:rPr lang="en"/>
              <a:t>in addition to </a:t>
            </a:r>
            <a:r>
              <a:rPr i="1" lang="en"/>
              <a:t>discriminator</a:t>
            </a:r>
            <a:r>
              <a:rPr lang="en"/>
              <a:t> (see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Ravanbakhsh et al. 2016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Generator </a:t>
            </a:r>
            <a:r>
              <a:rPr b="1" lang="en"/>
              <a:t>mode collapse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Partial solution: use </a:t>
            </a:r>
            <a:r>
              <a:rPr b="1" i="1" lang="en"/>
              <a:t>minibatch discrimination</a:t>
            </a:r>
            <a:r>
              <a:rPr lang="en"/>
              <a:t>, which adds a loss for correlated generated samples (see Salimans et al. 2016)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Requires balancing an l2 loss and a cross-entropy loss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6238575" y="4514963"/>
            <a:ext cx="2716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 “independent” samples from an </a:t>
            </a:r>
            <a:r>
              <a:rPr i="1" lang="en"/>
              <a:t>overtrained</a:t>
            </a:r>
            <a:r>
              <a:rPr lang="en"/>
              <a:t> GAN</a:t>
            </a:r>
            <a:br>
              <a:rPr lang="en"/>
            </a:br>
            <a:r>
              <a:rPr lang="en"/>
              <a:t>(without minibatch discrim.)</a:t>
            </a:r>
            <a:endParaRPr/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4">
            <a:alphaModFix/>
          </a:blip>
          <a:srcRect b="26961" l="2378" r="26416" t="2809"/>
          <a:stretch/>
        </p:blipFill>
        <p:spPr>
          <a:xfrm>
            <a:off x="3173800" y="3523762"/>
            <a:ext cx="2796400" cy="27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Conditional-GAN is non-trivial, even for “simple” images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hand-tune: architecture, loss functions, optimizer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on C-GAN images decreased performance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because it doesn’t capture label-dependence properly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label dependence were fixed, maybe we’d get better performance by first </a:t>
            </a:r>
            <a:r>
              <a:rPr lang="en"/>
              <a:t>training</a:t>
            </a:r>
            <a:r>
              <a:rPr lang="en"/>
              <a:t> on GAN images, and then training on real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Split the data into </a:t>
            </a:r>
            <a:r>
              <a:rPr b="1" lang="en" sz="1600">
                <a:solidFill>
                  <a:schemeClr val="dk1"/>
                </a:solidFill>
              </a:rPr>
              <a:t>training and testing sets</a:t>
            </a:r>
            <a:r>
              <a:rPr lang="en" sz="1600">
                <a:solidFill>
                  <a:schemeClr val="dk1"/>
                </a:solidFill>
              </a:rPr>
              <a:t>.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Build one </a:t>
            </a:r>
            <a:r>
              <a:rPr b="1" lang="en" sz="1600">
                <a:solidFill>
                  <a:schemeClr val="dk1"/>
                </a:solidFill>
              </a:rPr>
              <a:t>classifier that is trained on the real data</a:t>
            </a:r>
            <a:r>
              <a:rPr lang="en" sz="1600">
                <a:solidFill>
                  <a:schemeClr val="dk1"/>
                </a:solidFill>
              </a:rPr>
              <a:t>, using traditional data augmentation transformations (reflections, translations, etc). This will be the </a:t>
            </a:r>
            <a:r>
              <a:rPr b="1" lang="en" sz="1600">
                <a:solidFill>
                  <a:schemeClr val="dk1"/>
                </a:solidFill>
              </a:rPr>
              <a:t>benchmark</a:t>
            </a:r>
            <a:r>
              <a:rPr lang="en" sz="1600">
                <a:solidFill>
                  <a:schemeClr val="dk1"/>
                </a:solidFill>
              </a:rPr>
              <a:t>.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Build a conditional GAN</a:t>
            </a:r>
            <a:r>
              <a:rPr lang="en" sz="1600">
                <a:solidFill>
                  <a:schemeClr val="dk1"/>
                </a:solidFill>
              </a:rPr>
              <a:t>, which accepts the metadata features “distance of galaxy” and “mass of galaxy”, and generates “realistic” images for that distance and mass. Train the GAN and then freeze its weights.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Use this GAN to create training images for another classifier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chemeClr val="dk1"/>
                </a:solidFill>
              </a:rPr>
              <a:t>using the same architecture</a:t>
            </a:r>
            <a:r>
              <a:rPr lang="en" sz="1600">
                <a:solidFill>
                  <a:schemeClr val="dk1"/>
                </a:solidFill>
              </a:rPr>
              <a:t> as in Step 2. This classifier is trained on purely generated images, and validated on purely real images.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Compare results</a:t>
            </a:r>
            <a:r>
              <a:rPr lang="en" sz="1600">
                <a:solidFill>
                  <a:schemeClr val="dk1"/>
                </a:solidFill>
              </a:rPr>
              <a:t> from classifier trained using traditional data augmentation (Part 2) and the classifier trained using GAN augmentation (Part 4).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What is data augmentation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Transformations that don’t change the true label</a:t>
            </a:r>
            <a:endParaRPr sz="24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2556925"/>
            <a:ext cx="3797575" cy="3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795175" y="2556925"/>
            <a:ext cx="3797568" cy="36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023500" y="2048869"/>
            <a:ext cx="5097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Horizontal reflection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795250" y="2557000"/>
            <a:ext cx="3797700" cy="368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What is data augmentation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Transformations that don’t change the true label</a:t>
            </a:r>
            <a:endParaRPr sz="24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" y="2556925"/>
            <a:ext cx="3797575" cy="36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61500" y="2022325"/>
            <a:ext cx="72210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Example: Horizontal </a:t>
            </a:r>
            <a:r>
              <a:rPr i="1" lang="en" sz="2400"/>
              <a:t>translation</a:t>
            </a:r>
            <a:r>
              <a:rPr lang="en" sz="2400"/>
              <a:t> (exaggerated)</a:t>
            </a:r>
            <a:endParaRPr sz="24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19833" t="0"/>
          <a:stretch/>
        </p:blipFill>
        <p:spPr>
          <a:xfrm flipH="1">
            <a:off x="4795249" y="2556963"/>
            <a:ext cx="3044400" cy="3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much nicer if a GAN could just generate images for us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175" y="1519150"/>
            <a:ext cx="4811650" cy="4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28600" y="2687850"/>
            <a:ext cx="23823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a </a:t>
            </a:r>
            <a:r>
              <a:rPr b="1" lang="en" sz="2000"/>
              <a:t>reminder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want useful pictures, not just pretty pictures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Task: classify galaxy images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998150" y="13568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2000 images * 3 channels * (50 px)</a:t>
            </a:r>
            <a:r>
              <a:rPr baseline="30000" lang="en"/>
              <a:t>2</a:t>
            </a:r>
            <a:endParaRPr baseline="30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Labels: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Distance, Mass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“nearby low-mass galaxy” (boolean; class balance= 2:1 (False:True))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183247" y="3088775"/>
            <a:ext cx="27144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Label = True</a:t>
            </a:r>
            <a:endParaRPr sz="2000"/>
          </a:p>
        </p:txBody>
      </p:sp>
      <p:sp>
        <p:nvSpPr>
          <p:cNvPr id="97" name="Google Shape;97;p18"/>
          <p:cNvSpPr txBox="1"/>
          <p:nvPr/>
        </p:nvSpPr>
        <p:spPr>
          <a:xfrm>
            <a:off x="4112753" y="3088775"/>
            <a:ext cx="27144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Label = False</a:t>
            </a:r>
            <a:endParaRPr sz="20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0" y="3417000"/>
            <a:ext cx="2714165" cy="27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915" y="3417000"/>
            <a:ext cx="2714165" cy="27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827150" y="4521950"/>
            <a:ext cx="2005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distance,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30x more massive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Overview (training GAN)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6" y="1807200"/>
            <a:ext cx="671850" cy="6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92225" y="2744825"/>
            <a:ext cx="2234700" cy="3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= [distance</a:t>
            </a:r>
            <a:r>
              <a:rPr baseline="-25000" lang="en"/>
              <a:t>i</a:t>
            </a:r>
            <a:r>
              <a:rPr lang="en"/>
              <a:t>, log_M</a:t>
            </a:r>
            <a:r>
              <a:rPr baseline="-25000" lang="en"/>
              <a:t>i</a:t>
            </a:r>
            <a:r>
              <a:rPr lang="en"/>
              <a:t>]</a:t>
            </a:r>
            <a:endParaRPr baseline="30000"/>
          </a:p>
        </p:txBody>
      </p:sp>
      <p:sp>
        <p:nvSpPr>
          <p:cNvPr id="108" name="Google Shape;108;p19"/>
          <p:cNvSpPr txBox="1"/>
          <p:nvPr/>
        </p:nvSpPr>
        <p:spPr>
          <a:xfrm>
            <a:off x="257700" y="4289575"/>
            <a:ext cx="8679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(noise)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 rot="-5400000">
            <a:off x="1482300" y="4143225"/>
            <a:ext cx="820500" cy="7635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571601" y="4237975"/>
            <a:ext cx="672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07" y="41343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 rot="5400000">
            <a:off x="4223525" y="2657700"/>
            <a:ext cx="820500" cy="8871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051724" y="2813375"/>
            <a:ext cx="1081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Discrim. + </a:t>
            </a:r>
            <a:br>
              <a:rPr lang="en"/>
            </a:br>
            <a:r>
              <a:rPr lang="en"/>
              <a:t>Predictor</a:t>
            </a:r>
            <a:endParaRPr/>
          </a:p>
        </p:txBody>
      </p:sp>
      <p:cxnSp>
        <p:nvCxnSpPr>
          <p:cNvPr id="114" name="Google Shape;114;p19"/>
          <p:cNvCxnSpPr>
            <a:stCxn id="108" idx="3"/>
            <a:endCxn id="109" idx="0"/>
          </p:cNvCxnSpPr>
          <p:nvPr/>
        </p:nvCxnSpPr>
        <p:spPr>
          <a:xfrm>
            <a:off x="1125600" y="4516075"/>
            <a:ext cx="385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>
            <a:endCxn id="109" idx="0"/>
          </p:cNvCxnSpPr>
          <p:nvPr/>
        </p:nvCxnSpPr>
        <p:spPr>
          <a:xfrm>
            <a:off x="769200" y="3086475"/>
            <a:ext cx="741600" cy="1438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>
            <a:stCxn id="106" idx="3"/>
            <a:endCxn id="112" idx="2"/>
          </p:cNvCxnSpPr>
          <p:nvPr/>
        </p:nvCxnSpPr>
        <p:spPr>
          <a:xfrm>
            <a:off x="1766757" y="2143138"/>
            <a:ext cx="2423400" cy="958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stCxn id="109" idx="2"/>
            <a:endCxn id="111" idx="1"/>
          </p:cNvCxnSpPr>
          <p:nvPr/>
        </p:nvCxnSpPr>
        <p:spPr>
          <a:xfrm flipH="1" rot="10800000">
            <a:off x="2274300" y="4515975"/>
            <a:ext cx="481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1" idx="3"/>
            <a:endCxn id="112" idx="2"/>
          </p:cNvCxnSpPr>
          <p:nvPr/>
        </p:nvCxnSpPr>
        <p:spPr>
          <a:xfrm flipH="1" rot="10800000">
            <a:off x="3519107" y="3101275"/>
            <a:ext cx="671100" cy="141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1097785" y="1366257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(real)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801360" y="4742582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(fake)</a:t>
            </a:r>
            <a:endParaRPr/>
          </a:p>
        </p:txBody>
      </p:sp>
      <p:cxnSp>
        <p:nvCxnSpPr>
          <p:cNvPr id="121" name="Google Shape;121;p19"/>
          <p:cNvCxnSpPr>
            <a:stCxn id="113" idx="3"/>
          </p:cNvCxnSpPr>
          <p:nvPr/>
        </p:nvCxnSpPr>
        <p:spPr>
          <a:xfrm>
            <a:off x="5133524" y="3091475"/>
            <a:ext cx="2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5376200" y="2881200"/>
            <a:ext cx="6711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2000"/>
              <a:t>p</a:t>
            </a:r>
            <a:r>
              <a:rPr baseline="-25000" lang="en" sz="2000"/>
              <a:t>i</a:t>
            </a:r>
            <a:endParaRPr baseline="-25000" sz="2000"/>
          </a:p>
        </p:txBody>
      </p:sp>
      <p:sp>
        <p:nvSpPr>
          <p:cNvPr id="123" name="Google Shape;123;p19"/>
          <p:cNvSpPr txBox="1"/>
          <p:nvPr/>
        </p:nvSpPr>
        <p:spPr>
          <a:xfrm>
            <a:off x="4747125" y="1512850"/>
            <a:ext cx="21765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not just </a:t>
            </a:r>
            <a:br>
              <a:rPr b="1" lang="en"/>
            </a:br>
            <a:r>
              <a:rPr b="1" lang="en"/>
              <a:t>a discriminator</a:t>
            </a:r>
            <a:r>
              <a:rPr lang="en"/>
              <a:t>! (arXiv:1609.05796)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Overview (GAN </a:t>
            </a:r>
            <a:r>
              <a:rPr b="1" i="1" lang="en"/>
              <a:t>training</a:t>
            </a:r>
            <a:r>
              <a:rPr lang="en"/>
              <a:t> Classifier)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6" y="1807200"/>
            <a:ext cx="671850" cy="6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92225" y="2744825"/>
            <a:ext cx="2234700" cy="3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= [distance</a:t>
            </a:r>
            <a:r>
              <a:rPr baseline="-25000" lang="en"/>
              <a:t>i</a:t>
            </a:r>
            <a:r>
              <a:rPr lang="en"/>
              <a:t>, log_M</a:t>
            </a:r>
            <a:r>
              <a:rPr baseline="-25000" lang="en"/>
              <a:t>i</a:t>
            </a:r>
            <a:r>
              <a:rPr lang="en"/>
              <a:t>]</a:t>
            </a:r>
            <a:endParaRPr baseline="30000"/>
          </a:p>
        </p:txBody>
      </p:sp>
      <p:sp>
        <p:nvSpPr>
          <p:cNvPr id="131" name="Google Shape;131;p20"/>
          <p:cNvSpPr txBox="1"/>
          <p:nvPr/>
        </p:nvSpPr>
        <p:spPr>
          <a:xfrm>
            <a:off x="257700" y="4289575"/>
            <a:ext cx="8679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(noise)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rot="-5400000">
            <a:off x="1482300" y="4143225"/>
            <a:ext cx="820500" cy="7635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1571601" y="4237975"/>
            <a:ext cx="672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07" y="41343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 rot="5400000">
            <a:off x="6362725" y="3932275"/>
            <a:ext cx="820500" cy="903300"/>
          </a:xfrm>
          <a:prstGeom prst="trapezoid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6137425" y="4096050"/>
            <a:ext cx="1271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7751700" y="3955975"/>
            <a:ext cx="1552800" cy="85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(nearby AND low mass)</a:t>
            </a:r>
            <a:endParaRPr/>
          </a:p>
        </p:txBody>
      </p:sp>
      <p:cxnSp>
        <p:nvCxnSpPr>
          <p:cNvPr id="138" name="Google Shape;138;p20"/>
          <p:cNvCxnSpPr>
            <a:stCxn id="131" idx="3"/>
            <a:endCxn id="132" idx="0"/>
          </p:cNvCxnSpPr>
          <p:nvPr/>
        </p:nvCxnSpPr>
        <p:spPr>
          <a:xfrm>
            <a:off x="1125600" y="4516075"/>
            <a:ext cx="385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endCxn id="132" idx="0"/>
          </p:cNvCxnSpPr>
          <p:nvPr/>
        </p:nvCxnSpPr>
        <p:spPr>
          <a:xfrm>
            <a:off x="769200" y="3086475"/>
            <a:ext cx="741600" cy="1438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>
            <a:stCxn id="129" idx="3"/>
            <a:endCxn id="141" idx="2"/>
          </p:cNvCxnSpPr>
          <p:nvPr/>
        </p:nvCxnSpPr>
        <p:spPr>
          <a:xfrm>
            <a:off x="1766757" y="2143138"/>
            <a:ext cx="2423400" cy="958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>
            <a:stCxn id="132" idx="2"/>
            <a:endCxn id="134" idx="1"/>
          </p:cNvCxnSpPr>
          <p:nvPr/>
        </p:nvCxnSpPr>
        <p:spPr>
          <a:xfrm flipH="1" rot="10800000">
            <a:off x="2274300" y="4515975"/>
            <a:ext cx="481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0"/>
          <p:cNvCxnSpPr>
            <a:stCxn id="134" idx="3"/>
            <a:endCxn id="141" idx="2"/>
          </p:cNvCxnSpPr>
          <p:nvPr/>
        </p:nvCxnSpPr>
        <p:spPr>
          <a:xfrm flipH="1" rot="10800000">
            <a:off x="3519107" y="3101275"/>
            <a:ext cx="671100" cy="141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0"/>
          <p:cNvSpPr txBox="1"/>
          <p:nvPr/>
        </p:nvSpPr>
        <p:spPr>
          <a:xfrm>
            <a:off x="1097785" y="1366257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(real)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801360" y="4742582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(fake)</a:t>
            </a:r>
            <a:endParaRPr/>
          </a:p>
        </p:txBody>
      </p:sp>
      <p:cxnSp>
        <p:nvCxnSpPr>
          <p:cNvPr id="146" name="Google Shape;146;p20"/>
          <p:cNvCxnSpPr>
            <a:stCxn id="134" idx="3"/>
            <a:endCxn id="136" idx="1"/>
          </p:cNvCxnSpPr>
          <p:nvPr/>
        </p:nvCxnSpPr>
        <p:spPr>
          <a:xfrm flipH="1" rot="10800000">
            <a:off x="3519107" y="4374175"/>
            <a:ext cx="2618400" cy="1419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0"/>
          <p:cNvCxnSpPr>
            <a:endCxn id="137" idx="1"/>
          </p:cNvCxnSpPr>
          <p:nvPr/>
        </p:nvCxnSpPr>
        <p:spPr>
          <a:xfrm>
            <a:off x="7308300" y="4362925"/>
            <a:ext cx="443400" cy="210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 rot="5400000">
            <a:off x="4223525" y="2657700"/>
            <a:ext cx="820500" cy="8871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051724" y="2813375"/>
            <a:ext cx="1081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Discrim. + </a:t>
            </a:r>
            <a:br>
              <a:rPr lang="en"/>
            </a:br>
            <a:r>
              <a:rPr lang="en"/>
              <a:t>Predictor</a:t>
            </a:r>
            <a:endParaRPr/>
          </a:p>
        </p:txBody>
      </p:sp>
      <p:cxnSp>
        <p:nvCxnSpPr>
          <p:cNvPr id="150" name="Google Shape;150;p20"/>
          <p:cNvCxnSpPr>
            <a:stCxn id="149" idx="3"/>
          </p:cNvCxnSpPr>
          <p:nvPr/>
        </p:nvCxnSpPr>
        <p:spPr>
          <a:xfrm>
            <a:off x="5133524" y="3091475"/>
            <a:ext cx="2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5376200" y="2881200"/>
            <a:ext cx="6711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2000"/>
              <a:t>p</a:t>
            </a:r>
            <a:r>
              <a:rPr baseline="-25000" lang="en" sz="2000"/>
              <a:t>i</a:t>
            </a:r>
            <a:endParaRPr baseline="-2500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 Overview (Classifier </a:t>
            </a:r>
            <a:r>
              <a:rPr b="1" i="1" lang="en"/>
              <a:t>validation</a:t>
            </a:r>
            <a:r>
              <a:rPr lang="en"/>
              <a:t>)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906" y="1807200"/>
            <a:ext cx="671850" cy="6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392225" y="2744825"/>
            <a:ext cx="2234700" cy="3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i</a:t>
            </a:r>
            <a:r>
              <a:rPr lang="en"/>
              <a:t> = [distance</a:t>
            </a:r>
            <a:r>
              <a:rPr baseline="-25000" lang="en"/>
              <a:t>i</a:t>
            </a:r>
            <a:r>
              <a:rPr lang="en"/>
              <a:t>, log_M</a:t>
            </a:r>
            <a:r>
              <a:rPr baseline="-25000" lang="en"/>
              <a:t>i</a:t>
            </a:r>
            <a:r>
              <a:rPr lang="en"/>
              <a:t>]</a:t>
            </a:r>
            <a:endParaRPr baseline="30000"/>
          </a:p>
        </p:txBody>
      </p:sp>
      <p:sp>
        <p:nvSpPr>
          <p:cNvPr id="159" name="Google Shape;159;p21"/>
          <p:cNvSpPr txBox="1"/>
          <p:nvPr/>
        </p:nvSpPr>
        <p:spPr>
          <a:xfrm>
            <a:off x="257700" y="4289575"/>
            <a:ext cx="8679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(noise)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 rot="-5400000">
            <a:off x="1482300" y="4143225"/>
            <a:ext cx="820500" cy="7635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1571601" y="4237975"/>
            <a:ext cx="672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Gen.</a:t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607" y="4134325"/>
            <a:ext cx="763500" cy="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 rot="5400000">
            <a:off x="6362725" y="3932275"/>
            <a:ext cx="820500" cy="903300"/>
          </a:xfrm>
          <a:prstGeom prst="trapezoid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6137425" y="4096050"/>
            <a:ext cx="1271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7751700" y="3955975"/>
            <a:ext cx="1552800" cy="85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(nearby AND low mass)</a:t>
            </a:r>
            <a:endParaRPr/>
          </a:p>
        </p:txBody>
      </p:sp>
      <p:cxnSp>
        <p:nvCxnSpPr>
          <p:cNvPr id="166" name="Google Shape;166;p21"/>
          <p:cNvCxnSpPr>
            <a:stCxn id="159" idx="3"/>
            <a:endCxn id="160" idx="0"/>
          </p:cNvCxnSpPr>
          <p:nvPr/>
        </p:nvCxnSpPr>
        <p:spPr>
          <a:xfrm>
            <a:off x="1125600" y="4516075"/>
            <a:ext cx="385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endCxn id="160" idx="0"/>
          </p:cNvCxnSpPr>
          <p:nvPr/>
        </p:nvCxnSpPr>
        <p:spPr>
          <a:xfrm>
            <a:off x="769200" y="3086475"/>
            <a:ext cx="741600" cy="14385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1"/>
          <p:cNvCxnSpPr>
            <a:stCxn id="157" idx="3"/>
            <a:endCxn id="169" idx="2"/>
          </p:cNvCxnSpPr>
          <p:nvPr/>
        </p:nvCxnSpPr>
        <p:spPr>
          <a:xfrm>
            <a:off x="1766757" y="2143138"/>
            <a:ext cx="2423400" cy="9582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>
            <a:stCxn id="160" idx="2"/>
            <a:endCxn id="162" idx="1"/>
          </p:cNvCxnSpPr>
          <p:nvPr/>
        </p:nvCxnSpPr>
        <p:spPr>
          <a:xfrm flipH="1" rot="10800000">
            <a:off x="2274300" y="4515975"/>
            <a:ext cx="481200" cy="90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>
            <a:stCxn id="162" idx="3"/>
            <a:endCxn id="169" idx="2"/>
          </p:cNvCxnSpPr>
          <p:nvPr/>
        </p:nvCxnSpPr>
        <p:spPr>
          <a:xfrm flipH="1" rot="10800000">
            <a:off x="3519107" y="3101275"/>
            <a:ext cx="671100" cy="14148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1"/>
          <p:cNvSpPr txBox="1"/>
          <p:nvPr/>
        </p:nvSpPr>
        <p:spPr>
          <a:xfrm>
            <a:off x="1097785" y="1366257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(real)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2801360" y="4742582"/>
            <a:ext cx="672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(fake)</a:t>
            </a:r>
            <a:endParaRPr/>
          </a:p>
        </p:txBody>
      </p:sp>
      <p:cxnSp>
        <p:nvCxnSpPr>
          <p:cNvPr id="174" name="Google Shape;174;p21"/>
          <p:cNvCxnSpPr>
            <a:stCxn id="157" idx="3"/>
            <a:endCxn id="164" idx="1"/>
          </p:cNvCxnSpPr>
          <p:nvPr/>
        </p:nvCxnSpPr>
        <p:spPr>
          <a:xfrm>
            <a:off x="1766757" y="2143138"/>
            <a:ext cx="4370700" cy="2231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1"/>
          <p:cNvCxnSpPr>
            <a:endCxn id="165" idx="1"/>
          </p:cNvCxnSpPr>
          <p:nvPr/>
        </p:nvCxnSpPr>
        <p:spPr>
          <a:xfrm>
            <a:off x="7308300" y="4362925"/>
            <a:ext cx="443400" cy="210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/>
          <p:nvPr/>
        </p:nvSpPr>
        <p:spPr>
          <a:xfrm rot="5400000">
            <a:off x="4223525" y="2657700"/>
            <a:ext cx="820500" cy="887100"/>
          </a:xfrm>
          <a:prstGeom prst="trapezoid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4051724" y="2813375"/>
            <a:ext cx="1081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Discrim. + </a:t>
            </a:r>
            <a:br>
              <a:rPr lang="en"/>
            </a:br>
            <a:r>
              <a:rPr lang="en"/>
              <a:t>Predictor</a:t>
            </a:r>
            <a:endParaRPr/>
          </a:p>
        </p:txBody>
      </p:sp>
      <p:cxnSp>
        <p:nvCxnSpPr>
          <p:cNvPr id="178" name="Google Shape;178;p21"/>
          <p:cNvCxnSpPr>
            <a:stCxn id="177" idx="3"/>
          </p:cNvCxnSpPr>
          <p:nvPr/>
        </p:nvCxnSpPr>
        <p:spPr>
          <a:xfrm>
            <a:off x="5133524" y="3091475"/>
            <a:ext cx="20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1"/>
          <p:cNvSpPr txBox="1"/>
          <p:nvPr/>
        </p:nvSpPr>
        <p:spPr>
          <a:xfrm>
            <a:off x="5376200" y="2881200"/>
            <a:ext cx="671100" cy="45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ŷ</a:t>
            </a:r>
            <a:r>
              <a:rPr baseline="-25000" lang="en" sz="2000">
                <a:solidFill>
                  <a:srgbClr val="333333"/>
                </a:solidFill>
                <a:highlight>
                  <a:srgbClr val="FFFFFF"/>
                </a:highlight>
              </a:rPr>
              <a:t>i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en" sz="2000"/>
              <a:t>p</a:t>
            </a:r>
            <a:r>
              <a:rPr baseline="-25000" lang="en" sz="2000"/>
              <a:t>i</a:t>
            </a:r>
            <a:endParaRPr baseline="-2500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