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7" r:id="rId4"/>
    <p:sldId id="258" r:id="rId5"/>
    <p:sldId id="259" r:id="rId6"/>
    <p:sldId id="260" r:id="rId7"/>
    <p:sldId id="278" r:id="rId8"/>
    <p:sldId id="262" r:id="rId9"/>
    <p:sldId id="276" r:id="rId10"/>
    <p:sldId id="266" r:id="rId11"/>
    <p:sldId id="269" r:id="rId12"/>
    <p:sldId id="283" r:id="rId13"/>
    <p:sldId id="280" r:id="rId14"/>
    <p:sldId id="281" r:id="rId15"/>
    <p:sldId id="287" r:id="rId16"/>
    <p:sldId id="286" r:id="rId17"/>
    <p:sldId id="282" r:id="rId18"/>
    <p:sldId id="284" r:id="rId19"/>
    <p:sldId id="285" r:id="rId20"/>
    <p:sldId id="289" r:id="rId21"/>
    <p:sldId id="290" r:id="rId22"/>
    <p:sldId id="288" r:id="rId23"/>
    <p:sldId id="275" r:id="rId24"/>
    <p:sldId id="279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F618720A-3A3F-455D-B3EC-08EE1A4BAFAB}">
          <p14:sldIdLst>
            <p14:sldId id="256"/>
            <p14:sldId id="257"/>
          </p14:sldIdLst>
        </p14:section>
        <p14:section name="摘要節" id="{6A47653C-4D20-458F-AACA-15718345B9DD}">
          <p14:sldIdLst>
            <p14:sldId id="277"/>
          </p14:sldIdLst>
        </p14:section>
        <p14:section name="設計理念" id="{AE3533DD-86AA-45A8-8A7B-38FC846C15B6}">
          <p14:sldIdLst>
            <p14:sldId id="258"/>
            <p14:sldId id="259"/>
            <p14:sldId id="260"/>
            <p14:sldId id="278"/>
          </p14:sldIdLst>
        </p14:section>
        <p14:section name="設計架構" id="{DE7E0E2F-E54E-4306-90FB-C926C89BD108}">
          <p14:sldIdLst>
            <p14:sldId id="262"/>
            <p14:sldId id="276"/>
          </p14:sldIdLst>
        </p14:section>
        <p14:section name="如何達成" id="{7CA11EF0-0328-426C-921B-D58F828C38FB}">
          <p14:sldIdLst>
            <p14:sldId id="266"/>
            <p14:sldId id="269"/>
            <p14:sldId id="283"/>
            <p14:sldId id="280"/>
            <p14:sldId id="281"/>
            <p14:sldId id="287"/>
            <p14:sldId id="286"/>
            <p14:sldId id="282"/>
            <p14:sldId id="284"/>
            <p14:sldId id="285"/>
            <p14:sldId id="289"/>
            <p14:sldId id="290"/>
            <p14:sldId id="288"/>
          </p14:sldIdLst>
        </p14:section>
        <p14:section name="結尾" id="{7E93CA56-6C1D-47FB-9381-210AB23D957D}">
          <p14:sldIdLst>
            <p14:sldId id="275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3134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4BD442-CA48-4DE6-8204-0A79130965DD}" type="doc">
      <dgm:prSet loTypeId="urn:microsoft.com/office/officeart/2005/8/layout/chevron2" loCatId="process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zh-TW" altLang="en-US"/>
        </a:p>
      </dgm:t>
    </dgm:pt>
    <dgm:pt modelId="{EC60353F-43F6-48DF-B7D6-ADB834A22F74}">
      <dgm:prSet phldrT="[文字]"/>
      <dgm:spPr/>
      <dgm:t>
        <a:bodyPr/>
        <a:lstStyle/>
        <a:p>
          <a:r>
            <a:rPr lang="zh-TW" altLang="en-US" dirty="0"/>
            <a:t>資料處理</a:t>
          </a:r>
        </a:p>
      </dgm:t>
    </dgm:pt>
    <dgm:pt modelId="{84C2D7FD-5B3D-4D10-B5A1-92FCCE3FB57F}" type="parTrans" cxnId="{4C44175E-D10D-4148-AAEE-664AA7918B3A}">
      <dgm:prSet/>
      <dgm:spPr/>
      <dgm:t>
        <a:bodyPr/>
        <a:lstStyle/>
        <a:p>
          <a:endParaRPr lang="zh-TW" altLang="en-US"/>
        </a:p>
      </dgm:t>
    </dgm:pt>
    <dgm:pt modelId="{112A8A92-7B93-4E76-835B-CB9A42B514B2}" type="sibTrans" cxnId="{4C44175E-D10D-4148-AAEE-664AA7918B3A}">
      <dgm:prSet/>
      <dgm:spPr/>
      <dgm:t>
        <a:bodyPr/>
        <a:lstStyle/>
        <a:p>
          <a:endParaRPr lang="zh-TW" altLang="en-US"/>
        </a:p>
      </dgm:t>
    </dgm:pt>
    <dgm:pt modelId="{D044C945-E42C-4802-B552-DD1E13B4B87C}">
      <dgm:prSet phldrT="[文字]"/>
      <dgm:spPr/>
      <dgm:t>
        <a:bodyPr/>
        <a:lstStyle/>
        <a:p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Arduino</a:t>
          </a:r>
          <a:r>
            <a:rPr lang="zh-TW" altLang="en-US" dirty="0"/>
            <a:t>接收距離並呈現距離結果</a:t>
          </a:r>
        </a:p>
      </dgm:t>
    </dgm:pt>
    <dgm:pt modelId="{B676C328-AC10-47AA-A49A-88297BCB38B6}" type="parTrans" cxnId="{62B932EA-306F-4DA9-A1DF-EE37BC86544C}">
      <dgm:prSet/>
      <dgm:spPr/>
      <dgm:t>
        <a:bodyPr/>
        <a:lstStyle/>
        <a:p>
          <a:endParaRPr lang="zh-TW" altLang="en-US"/>
        </a:p>
      </dgm:t>
    </dgm:pt>
    <dgm:pt modelId="{F0924A1B-DE8B-48D8-B4DD-996F0B9E2891}" type="sibTrans" cxnId="{62B932EA-306F-4DA9-A1DF-EE37BC86544C}">
      <dgm:prSet/>
      <dgm:spPr/>
      <dgm:t>
        <a:bodyPr/>
        <a:lstStyle/>
        <a:p>
          <a:endParaRPr lang="zh-TW" altLang="en-US"/>
        </a:p>
      </dgm:t>
    </dgm:pt>
    <dgm:pt modelId="{01C664C7-36D3-4073-8FD2-DCCF978FAB3E}">
      <dgm:prSet phldrT="[文字]"/>
      <dgm:spPr/>
      <dgm:t>
        <a:bodyPr/>
        <a:lstStyle/>
        <a:p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Python</a:t>
          </a:r>
          <a:r>
            <a:rPr lang="zh-TW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將</a:t>
          </a:r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Arduino</a:t>
          </a:r>
          <a:r>
            <a:rPr lang="zh-TW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資訊調整成可用數據</a:t>
          </a:r>
        </a:p>
      </dgm:t>
    </dgm:pt>
    <dgm:pt modelId="{A7EA0CD4-46D9-44FE-B564-083E79F417FE}" type="parTrans" cxnId="{0F6993DE-E564-418C-8807-E44D6D769D1E}">
      <dgm:prSet/>
      <dgm:spPr/>
      <dgm:t>
        <a:bodyPr/>
        <a:lstStyle/>
        <a:p>
          <a:endParaRPr lang="zh-TW" altLang="en-US"/>
        </a:p>
      </dgm:t>
    </dgm:pt>
    <dgm:pt modelId="{3E7D2094-D541-47EF-959F-D5147E705B07}" type="sibTrans" cxnId="{0F6993DE-E564-418C-8807-E44D6D769D1E}">
      <dgm:prSet/>
      <dgm:spPr/>
      <dgm:t>
        <a:bodyPr/>
        <a:lstStyle/>
        <a:p>
          <a:endParaRPr lang="zh-TW" altLang="en-US"/>
        </a:p>
      </dgm:t>
    </dgm:pt>
    <dgm:pt modelId="{D596464A-99CD-4A0F-81CB-75D5547FCECD}">
      <dgm:prSet phldrT="[文字]"/>
      <dgm:spPr/>
      <dgm:t>
        <a:bodyPr/>
        <a:lstStyle/>
        <a:p>
          <a:r>
            <a:rPr lang="zh-TW" altLang="en-US" dirty="0"/>
            <a:t>整合數據</a:t>
          </a:r>
        </a:p>
      </dgm:t>
    </dgm:pt>
    <dgm:pt modelId="{5725D5DB-B0F0-4187-B305-2236BE2EB9BE}" type="parTrans" cxnId="{B515AC4E-AE0E-4A71-BB47-DF6F3EAC23B6}">
      <dgm:prSet/>
      <dgm:spPr/>
      <dgm:t>
        <a:bodyPr/>
        <a:lstStyle/>
        <a:p>
          <a:endParaRPr lang="zh-TW" altLang="en-US"/>
        </a:p>
      </dgm:t>
    </dgm:pt>
    <dgm:pt modelId="{FEDD32A0-1A6B-4440-A4F7-0466C5DD8EA1}" type="sibTrans" cxnId="{B515AC4E-AE0E-4A71-BB47-DF6F3EAC23B6}">
      <dgm:prSet/>
      <dgm:spPr/>
      <dgm:t>
        <a:bodyPr/>
        <a:lstStyle/>
        <a:p>
          <a:endParaRPr lang="zh-TW" altLang="en-US"/>
        </a:p>
      </dgm:t>
    </dgm:pt>
    <dgm:pt modelId="{5B1B2C9B-C443-4649-A590-F8BC94D8CCF3}">
      <dgm:prSet phldrT="[文字]"/>
      <dgm:spPr/>
      <dgm:t>
        <a:bodyPr/>
        <a:lstStyle/>
        <a:p>
          <a:r>
            <a:rPr lang="zh-TW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設定</a:t>
          </a:r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Python</a:t>
          </a:r>
          <a:r>
            <a:rPr lang="zh-TW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影像辨識，判斷人物、車體</a:t>
          </a:r>
        </a:p>
      </dgm:t>
    </dgm:pt>
    <dgm:pt modelId="{E63AF80E-C469-4496-BE5D-91323A1A15D9}" type="parTrans" cxnId="{38ADE32B-5857-48B5-831A-DA99888C7E17}">
      <dgm:prSet/>
      <dgm:spPr/>
      <dgm:t>
        <a:bodyPr/>
        <a:lstStyle/>
        <a:p>
          <a:endParaRPr lang="zh-TW" altLang="en-US"/>
        </a:p>
      </dgm:t>
    </dgm:pt>
    <dgm:pt modelId="{65F596C6-78C9-4885-B3EE-C13989F2E7B7}" type="sibTrans" cxnId="{38ADE32B-5857-48B5-831A-DA99888C7E17}">
      <dgm:prSet/>
      <dgm:spPr/>
      <dgm:t>
        <a:bodyPr/>
        <a:lstStyle/>
        <a:p>
          <a:endParaRPr lang="zh-TW" altLang="en-US"/>
        </a:p>
      </dgm:t>
    </dgm:pt>
    <dgm:pt modelId="{64A56095-6B99-4300-A9E8-FE890B901A20}">
      <dgm:prSet phldrT="[文字]"/>
      <dgm:spPr/>
      <dgm:t>
        <a:bodyPr/>
        <a:lstStyle/>
        <a:p>
          <a:r>
            <a:rPr lang="zh-TW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將前面接收的數據與圖像整合，並給定一個判斷標準</a:t>
          </a:r>
        </a:p>
      </dgm:t>
    </dgm:pt>
    <dgm:pt modelId="{57259EB0-A656-48E8-9395-74E686E7CF35}" type="parTrans" cxnId="{80A16A40-2463-4BCE-87E3-B7A4E5708F7B}">
      <dgm:prSet/>
      <dgm:spPr/>
      <dgm:t>
        <a:bodyPr/>
        <a:lstStyle/>
        <a:p>
          <a:endParaRPr lang="zh-TW" altLang="en-US"/>
        </a:p>
      </dgm:t>
    </dgm:pt>
    <dgm:pt modelId="{D9BE72C2-76C9-496A-ACE2-7FDC01DF2AF4}" type="sibTrans" cxnId="{80A16A40-2463-4BCE-87E3-B7A4E5708F7B}">
      <dgm:prSet/>
      <dgm:spPr/>
      <dgm:t>
        <a:bodyPr/>
        <a:lstStyle/>
        <a:p>
          <a:endParaRPr lang="zh-TW" altLang="en-US"/>
        </a:p>
      </dgm:t>
    </dgm:pt>
    <dgm:pt modelId="{1B65FE17-5174-451A-BCAE-CE2015B58B22}">
      <dgm:prSet phldrT="[文字]"/>
      <dgm:spPr/>
      <dgm:t>
        <a:bodyPr/>
        <a:lstStyle/>
        <a:p>
          <a:r>
            <a:rPr lang="zh-TW" altLang="en-US" dirty="0"/>
            <a:t>檢測呈現</a:t>
          </a:r>
        </a:p>
      </dgm:t>
    </dgm:pt>
    <dgm:pt modelId="{D8496CEC-4F83-4410-BB8B-70324AEF4816}" type="parTrans" cxnId="{E540751A-7864-4149-A557-C3AF1CDA1B9A}">
      <dgm:prSet/>
      <dgm:spPr/>
      <dgm:t>
        <a:bodyPr/>
        <a:lstStyle/>
        <a:p>
          <a:endParaRPr lang="zh-TW" altLang="en-US"/>
        </a:p>
      </dgm:t>
    </dgm:pt>
    <dgm:pt modelId="{A7DCA1EC-30EA-4CCB-B52B-4ABAC73D0695}" type="sibTrans" cxnId="{E540751A-7864-4149-A557-C3AF1CDA1B9A}">
      <dgm:prSet/>
      <dgm:spPr/>
      <dgm:t>
        <a:bodyPr/>
        <a:lstStyle/>
        <a:p>
          <a:endParaRPr lang="zh-TW" altLang="en-US"/>
        </a:p>
      </dgm:t>
    </dgm:pt>
    <dgm:pt modelId="{8A7D2A90-01BF-4C19-9E3C-F1F089227215}">
      <dgm:prSet phldrT="[文字]"/>
      <dgm:spPr/>
      <dgm:t>
        <a:bodyPr/>
        <a:lstStyle/>
        <a:p>
          <a:r>
            <a:rPr lang="zh-TW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透過判斷標準用於調整燈號</a:t>
          </a:r>
        </a:p>
      </dgm:t>
    </dgm:pt>
    <dgm:pt modelId="{C7EBDA3B-A551-4C69-A7C4-290CAB9F5CB9}" type="parTrans" cxnId="{0F28D6FD-ACD6-4B97-BE8E-9BC2FEA865D9}">
      <dgm:prSet/>
      <dgm:spPr/>
      <dgm:t>
        <a:bodyPr/>
        <a:lstStyle/>
        <a:p>
          <a:endParaRPr lang="zh-TW" altLang="en-US"/>
        </a:p>
      </dgm:t>
    </dgm:pt>
    <dgm:pt modelId="{9C8A8538-CAD4-464A-94E4-A0C9BCD9E9D6}" type="sibTrans" cxnId="{0F28D6FD-ACD6-4B97-BE8E-9BC2FEA865D9}">
      <dgm:prSet/>
      <dgm:spPr/>
      <dgm:t>
        <a:bodyPr/>
        <a:lstStyle/>
        <a:p>
          <a:endParaRPr lang="zh-TW" altLang="en-US"/>
        </a:p>
      </dgm:t>
    </dgm:pt>
    <dgm:pt modelId="{38FB0584-4FB7-4449-AAE7-C8B82CEC8A99}">
      <dgm:prSet phldrT="[文字]"/>
      <dgm:spPr/>
      <dgm:t>
        <a:bodyPr/>
        <a:lstStyle/>
        <a:p>
          <a:r>
            <a:rPr lang="zh-TW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將整體結果處存在資料庫</a:t>
          </a:r>
        </a:p>
      </dgm:t>
    </dgm:pt>
    <dgm:pt modelId="{A7898F4E-5E8F-4F39-B37E-3C5B2665851A}" type="parTrans" cxnId="{9C41107B-31CF-4AC9-AC35-5BEF88E8A23E}">
      <dgm:prSet/>
      <dgm:spPr/>
    </dgm:pt>
    <dgm:pt modelId="{BED3F286-1E40-4401-835C-BE33CFA3DC6E}" type="sibTrans" cxnId="{9C41107B-31CF-4AC9-AC35-5BEF88E8A23E}">
      <dgm:prSet/>
      <dgm:spPr/>
    </dgm:pt>
    <dgm:pt modelId="{3D5D972C-1772-46B5-8AD4-F55D0961CC40}" type="pres">
      <dgm:prSet presAssocID="{4F4BD442-CA48-4DE6-8204-0A79130965DD}" presName="linearFlow" presStyleCnt="0">
        <dgm:presLayoutVars>
          <dgm:dir/>
          <dgm:animLvl val="lvl"/>
          <dgm:resizeHandles val="exact"/>
        </dgm:presLayoutVars>
      </dgm:prSet>
      <dgm:spPr/>
    </dgm:pt>
    <dgm:pt modelId="{556856F8-945B-4CB4-8CCF-D0DFADEF63E7}" type="pres">
      <dgm:prSet presAssocID="{EC60353F-43F6-48DF-B7D6-ADB834A22F74}" presName="composite" presStyleCnt="0"/>
      <dgm:spPr/>
    </dgm:pt>
    <dgm:pt modelId="{39DF14A4-1078-4DFE-B8B9-323DA6110E70}" type="pres">
      <dgm:prSet presAssocID="{EC60353F-43F6-48DF-B7D6-ADB834A22F7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223BAAB-B200-4B12-999F-2152AE387CD9}" type="pres">
      <dgm:prSet presAssocID="{EC60353F-43F6-48DF-B7D6-ADB834A22F74}" presName="descendantText" presStyleLbl="alignAcc1" presStyleIdx="0" presStyleCnt="3">
        <dgm:presLayoutVars>
          <dgm:bulletEnabled val="1"/>
        </dgm:presLayoutVars>
      </dgm:prSet>
      <dgm:spPr/>
    </dgm:pt>
    <dgm:pt modelId="{077AF810-6775-4785-99DD-ACEA0478F631}" type="pres">
      <dgm:prSet presAssocID="{112A8A92-7B93-4E76-835B-CB9A42B514B2}" presName="sp" presStyleCnt="0"/>
      <dgm:spPr/>
    </dgm:pt>
    <dgm:pt modelId="{784F641F-7434-4F59-AB92-1624BA57E3A3}" type="pres">
      <dgm:prSet presAssocID="{D596464A-99CD-4A0F-81CB-75D5547FCECD}" presName="composite" presStyleCnt="0"/>
      <dgm:spPr/>
    </dgm:pt>
    <dgm:pt modelId="{93143549-3903-4F63-981F-6D687FA7F21C}" type="pres">
      <dgm:prSet presAssocID="{D596464A-99CD-4A0F-81CB-75D5547FCEC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01B97C0D-8FED-4E41-B9F2-4A22A5BEA48F}" type="pres">
      <dgm:prSet presAssocID="{D596464A-99CD-4A0F-81CB-75D5547FCECD}" presName="descendantText" presStyleLbl="alignAcc1" presStyleIdx="1" presStyleCnt="3">
        <dgm:presLayoutVars>
          <dgm:bulletEnabled val="1"/>
        </dgm:presLayoutVars>
      </dgm:prSet>
      <dgm:spPr/>
    </dgm:pt>
    <dgm:pt modelId="{D3DB7DFF-09D5-42C0-96FF-8258E10DA232}" type="pres">
      <dgm:prSet presAssocID="{FEDD32A0-1A6B-4440-A4F7-0466C5DD8EA1}" presName="sp" presStyleCnt="0"/>
      <dgm:spPr/>
    </dgm:pt>
    <dgm:pt modelId="{AAE5CD6F-980F-4E12-ADF7-EF7A946F6088}" type="pres">
      <dgm:prSet presAssocID="{1B65FE17-5174-451A-BCAE-CE2015B58B22}" presName="composite" presStyleCnt="0"/>
      <dgm:spPr/>
    </dgm:pt>
    <dgm:pt modelId="{5D4BA1F7-6855-48AC-B7D1-6B008EA8A0CD}" type="pres">
      <dgm:prSet presAssocID="{1B65FE17-5174-451A-BCAE-CE2015B58B22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B8FC384-5BFF-4F5C-AB13-181949082200}" type="pres">
      <dgm:prSet presAssocID="{1B65FE17-5174-451A-BCAE-CE2015B58B22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4D4C6408-D3F3-43DA-87BA-7778BA5A5E33}" type="presOf" srcId="{1B65FE17-5174-451A-BCAE-CE2015B58B22}" destId="{5D4BA1F7-6855-48AC-B7D1-6B008EA8A0CD}" srcOrd="0" destOrd="0" presId="urn:microsoft.com/office/officeart/2005/8/layout/chevron2"/>
    <dgm:cxn modelId="{E540751A-7864-4149-A557-C3AF1CDA1B9A}" srcId="{4F4BD442-CA48-4DE6-8204-0A79130965DD}" destId="{1B65FE17-5174-451A-BCAE-CE2015B58B22}" srcOrd="2" destOrd="0" parTransId="{D8496CEC-4F83-4410-BB8B-70324AEF4816}" sibTransId="{A7DCA1EC-30EA-4CCB-B52B-4ABAC73D0695}"/>
    <dgm:cxn modelId="{38ADE32B-5857-48B5-831A-DA99888C7E17}" srcId="{D596464A-99CD-4A0F-81CB-75D5547FCECD}" destId="{5B1B2C9B-C443-4649-A590-F8BC94D8CCF3}" srcOrd="0" destOrd="0" parTransId="{E63AF80E-C469-4496-BE5D-91323A1A15D9}" sibTransId="{65F596C6-78C9-4885-B3EE-C13989F2E7B7}"/>
    <dgm:cxn modelId="{80A16A40-2463-4BCE-87E3-B7A4E5708F7B}" srcId="{D596464A-99CD-4A0F-81CB-75D5547FCECD}" destId="{64A56095-6B99-4300-A9E8-FE890B901A20}" srcOrd="1" destOrd="0" parTransId="{57259EB0-A656-48E8-9395-74E686E7CF35}" sibTransId="{D9BE72C2-76C9-496A-ACE2-7FDC01DF2AF4}"/>
    <dgm:cxn modelId="{34EFAA5C-057A-4687-AD41-E605C93C144E}" type="presOf" srcId="{EC60353F-43F6-48DF-B7D6-ADB834A22F74}" destId="{39DF14A4-1078-4DFE-B8B9-323DA6110E70}" srcOrd="0" destOrd="0" presId="urn:microsoft.com/office/officeart/2005/8/layout/chevron2"/>
    <dgm:cxn modelId="{4C44175E-D10D-4148-AAEE-664AA7918B3A}" srcId="{4F4BD442-CA48-4DE6-8204-0A79130965DD}" destId="{EC60353F-43F6-48DF-B7D6-ADB834A22F74}" srcOrd="0" destOrd="0" parTransId="{84C2D7FD-5B3D-4D10-B5A1-92FCCE3FB57F}" sibTransId="{112A8A92-7B93-4E76-835B-CB9A42B514B2}"/>
    <dgm:cxn modelId="{0F032E48-3B59-479F-8DF4-457974FEE840}" type="presOf" srcId="{01C664C7-36D3-4073-8FD2-DCCF978FAB3E}" destId="{E223BAAB-B200-4B12-999F-2152AE387CD9}" srcOrd="0" destOrd="1" presId="urn:microsoft.com/office/officeart/2005/8/layout/chevron2"/>
    <dgm:cxn modelId="{B515AC4E-AE0E-4A71-BB47-DF6F3EAC23B6}" srcId="{4F4BD442-CA48-4DE6-8204-0A79130965DD}" destId="{D596464A-99CD-4A0F-81CB-75D5547FCECD}" srcOrd="1" destOrd="0" parTransId="{5725D5DB-B0F0-4187-B305-2236BE2EB9BE}" sibTransId="{FEDD32A0-1A6B-4440-A4F7-0466C5DD8EA1}"/>
    <dgm:cxn modelId="{4BB24450-C1BB-4245-A010-F0BB8D270691}" type="presOf" srcId="{D044C945-E42C-4802-B552-DD1E13B4B87C}" destId="{E223BAAB-B200-4B12-999F-2152AE387CD9}" srcOrd="0" destOrd="0" presId="urn:microsoft.com/office/officeart/2005/8/layout/chevron2"/>
    <dgm:cxn modelId="{9C41107B-31CF-4AC9-AC35-5BEF88E8A23E}" srcId="{1B65FE17-5174-451A-BCAE-CE2015B58B22}" destId="{38FB0584-4FB7-4449-AAE7-C8B82CEC8A99}" srcOrd="1" destOrd="0" parTransId="{A7898F4E-5E8F-4F39-B37E-3C5B2665851A}" sibTransId="{BED3F286-1E40-4401-835C-BE33CFA3DC6E}"/>
    <dgm:cxn modelId="{EB864996-C2B1-4F12-9E03-C5E8956F06C5}" type="presOf" srcId="{38FB0584-4FB7-4449-AAE7-C8B82CEC8A99}" destId="{9B8FC384-5BFF-4F5C-AB13-181949082200}" srcOrd="0" destOrd="1" presId="urn:microsoft.com/office/officeart/2005/8/layout/chevron2"/>
    <dgm:cxn modelId="{AE5F5DA0-4910-4766-9075-EA13913856BD}" type="presOf" srcId="{64A56095-6B99-4300-A9E8-FE890B901A20}" destId="{01B97C0D-8FED-4E41-B9F2-4A22A5BEA48F}" srcOrd="0" destOrd="1" presId="urn:microsoft.com/office/officeart/2005/8/layout/chevron2"/>
    <dgm:cxn modelId="{35D45DB8-410E-463D-9C7C-EBD31247B2F1}" type="presOf" srcId="{4F4BD442-CA48-4DE6-8204-0A79130965DD}" destId="{3D5D972C-1772-46B5-8AD4-F55D0961CC40}" srcOrd="0" destOrd="0" presId="urn:microsoft.com/office/officeart/2005/8/layout/chevron2"/>
    <dgm:cxn modelId="{E7095FBC-F333-41D2-93A6-3580AC32F66B}" type="presOf" srcId="{5B1B2C9B-C443-4649-A590-F8BC94D8CCF3}" destId="{01B97C0D-8FED-4E41-B9F2-4A22A5BEA48F}" srcOrd="0" destOrd="0" presId="urn:microsoft.com/office/officeart/2005/8/layout/chevron2"/>
    <dgm:cxn modelId="{0F6993DE-E564-418C-8807-E44D6D769D1E}" srcId="{EC60353F-43F6-48DF-B7D6-ADB834A22F74}" destId="{01C664C7-36D3-4073-8FD2-DCCF978FAB3E}" srcOrd="1" destOrd="0" parTransId="{A7EA0CD4-46D9-44FE-B564-083E79F417FE}" sibTransId="{3E7D2094-D541-47EF-959F-D5147E705B07}"/>
    <dgm:cxn modelId="{62B932EA-306F-4DA9-A1DF-EE37BC86544C}" srcId="{EC60353F-43F6-48DF-B7D6-ADB834A22F74}" destId="{D044C945-E42C-4802-B552-DD1E13B4B87C}" srcOrd="0" destOrd="0" parTransId="{B676C328-AC10-47AA-A49A-88297BCB38B6}" sibTransId="{F0924A1B-DE8B-48D8-B4DD-996F0B9E2891}"/>
    <dgm:cxn modelId="{699561FD-39F9-415F-92DA-7DFC3230C84E}" type="presOf" srcId="{D596464A-99CD-4A0F-81CB-75D5547FCECD}" destId="{93143549-3903-4F63-981F-6D687FA7F21C}" srcOrd="0" destOrd="0" presId="urn:microsoft.com/office/officeart/2005/8/layout/chevron2"/>
    <dgm:cxn modelId="{0F28D6FD-ACD6-4B97-BE8E-9BC2FEA865D9}" srcId="{1B65FE17-5174-451A-BCAE-CE2015B58B22}" destId="{8A7D2A90-01BF-4C19-9E3C-F1F089227215}" srcOrd="0" destOrd="0" parTransId="{C7EBDA3B-A551-4C69-A7C4-290CAB9F5CB9}" sibTransId="{9C8A8538-CAD4-464A-94E4-A0C9BCD9E9D6}"/>
    <dgm:cxn modelId="{CCE60CFE-BC16-4A23-B005-2C961A4EB067}" type="presOf" srcId="{8A7D2A90-01BF-4C19-9E3C-F1F089227215}" destId="{9B8FC384-5BFF-4F5C-AB13-181949082200}" srcOrd="0" destOrd="0" presId="urn:microsoft.com/office/officeart/2005/8/layout/chevron2"/>
    <dgm:cxn modelId="{0C76F95D-362B-4B25-B581-3D00D623F65B}" type="presParOf" srcId="{3D5D972C-1772-46B5-8AD4-F55D0961CC40}" destId="{556856F8-945B-4CB4-8CCF-D0DFADEF63E7}" srcOrd="0" destOrd="0" presId="urn:microsoft.com/office/officeart/2005/8/layout/chevron2"/>
    <dgm:cxn modelId="{213793F8-475F-49DC-BF4F-68494D3A7057}" type="presParOf" srcId="{556856F8-945B-4CB4-8CCF-D0DFADEF63E7}" destId="{39DF14A4-1078-4DFE-B8B9-323DA6110E70}" srcOrd="0" destOrd="0" presId="urn:microsoft.com/office/officeart/2005/8/layout/chevron2"/>
    <dgm:cxn modelId="{904A50FC-ECE0-4ADF-BE78-87A7FA97BC43}" type="presParOf" srcId="{556856F8-945B-4CB4-8CCF-D0DFADEF63E7}" destId="{E223BAAB-B200-4B12-999F-2152AE387CD9}" srcOrd="1" destOrd="0" presId="urn:microsoft.com/office/officeart/2005/8/layout/chevron2"/>
    <dgm:cxn modelId="{3B5E8EAE-AAC3-4E33-97B9-D5267257997C}" type="presParOf" srcId="{3D5D972C-1772-46B5-8AD4-F55D0961CC40}" destId="{077AF810-6775-4785-99DD-ACEA0478F631}" srcOrd="1" destOrd="0" presId="urn:microsoft.com/office/officeart/2005/8/layout/chevron2"/>
    <dgm:cxn modelId="{D143C22E-DE3E-4070-8358-1665A6A43944}" type="presParOf" srcId="{3D5D972C-1772-46B5-8AD4-F55D0961CC40}" destId="{784F641F-7434-4F59-AB92-1624BA57E3A3}" srcOrd="2" destOrd="0" presId="urn:microsoft.com/office/officeart/2005/8/layout/chevron2"/>
    <dgm:cxn modelId="{D1F18C0D-B8BE-43E5-BC9B-39921B90A98F}" type="presParOf" srcId="{784F641F-7434-4F59-AB92-1624BA57E3A3}" destId="{93143549-3903-4F63-981F-6D687FA7F21C}" srcOrd="0" destOrd="0" presId="urn:microsoft.com/office/officeart/2005/8/layout/chevron2"/>
    <dgm:cxn modelId="{2F245E81-2EAF-4180-87A3-B39CD0CAD3F1}" type="presParOf" srcId="{784F641F-7434-4F59-AB92-1624BA57E3A3}" destId="{01B97C0D-8FED-4E41-B9F2-4A22A5BEA48F}" srcOrd="1" destOrd="0" presId="urn:microsoft.com/office/officeart/2005/8/layout/chevron2"/>
    <dgm:cxn modelId="{A5E53111-D793-4C57-BB5C-3DAA000C7D37}" type="presParOf" srcId="{3D5D972C-1772-46B5-8AD4-F55D0961CC40}" destId="{D3DB7DFF-09D5-42C0-96FF-8258E10DA232}" srcOrd="3" destOrd="0" presId="urn:microsoft.com/office/officeart/2005/8/layout/chevron2"/>
    <dgm:cxn modelId="{4791543F-1388-43AE-8FE0-410AFB5166AD}" type="presParOf" srcId="{3D5D972C-1772-46B5-8AD4-F55D0961CC40}" destId="{AAE5CD6F-980F-4E12-ADF7-EF7A946F6088}" srcOrd="4" destOrd="0" presId="urn:microsoft.com/office/officeart/2005/8/layout/chevron2"/>
    <dgm:cxn modelId="{AB0CA5A6-098C-41C1-8B34-5B7F4ECA3D04}" type="presParOf" srcId="{AAE5CD6F-980F-4E12-ADF7-EF7A946F6088}" destId="{5D4BA1F7-6855-48AC-B7D1-6B008EA8A0CD}" srcOrd="0" destOrd="0" presId="urn:microsoft.com/office/officeart/2005/8/layout/chevron2"/>
    <dgm:cxn modelId="{AAE75A61-89CA-4DFE-8E4B-14F326E5407C}" type="presParOf" srcId="{AAE5CD6F-980F-4E12-ADF7-EF7A946F6088}" destId="{9B8FC384-5BFF-4F5C-AB13-18194908220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DF14A4-1078-4DFE-B8B9-323DA6110E70}">
      <dsp:nvSpPr>
        <dsp:cNvPr id="0" name=""/>
        <dsp:cNvSpPr/>
      </dsp:nvSpPr>
      <dsp:spPr>
        <a:xfrm rot="5400000">
          <a:off x="-253549" y="253565"/>
          <a:ext cx="1690331" cy="1183232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/>
            <a:t>資料處理</a:t>
          </a:r>
        </a:p>
      </dsp:txBody>
      <dsp:txXfrm rot="-5400000">
        <a:off x="1" y="591631"/>
        <a:ext cx="1183232" cy="507099"/>
      </dsp:txXfrm>
    </dsp:sp>
    <dsp:sp modelId="{E223BAAB-B200-4B12-999F-2152AE387CD9}">
      <dsp:nvSpPr>
        <dsp:cNvPr id="0" name=""/>
        <dsp:cNvSpPr/>
      </dsp:nvSpPr>
      <dsp:spPr>
        <a:xfrm rot="5400000">
          <a:off x="5185758" y="-4002510"/>
          <a:ext cx="1098715" cy="91037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Arduino</a:t>
          </a:r>
          <a:r>
            <a:rPr lang="zh-TW" altLang="en-US" sz="2800" kern="1200" dirty="0"/>
            <a:t>接收距離並呈現距離結果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Python</a:t>
          </a:r>
          <a:r>
            <a:rPr lang="zh-TW" alt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將</a:t>
          </a:r>
          <a:r>
            <a:rPr lang="en-US" altLang="zh-TW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Arduino</a:t>
          </a:r>
          <a:r>
            <a:rPr lang="zh-TW" alt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資訊調整成可用數據</a:t>
          </a:r>
        </a:p>
      </dsp:txBody>
      <dsp:txXfrm rot="-5400000">
        <a:off x="1183233" y="53650"/>
        <a:ext cx="9050132" cy="991445"/>
      </dsp:txXfrm>
    </dsp:sp>
    <dsp:sp modelId="{93143549-3903-4F63-981F-6D687FA7F21C}">
      <dsp:nvSpPr>
        <dsp:cNvPr id="0" name=""/>
        <dsp:cNvSpPr/>
      </dsp:nvSpPr>
      <dsp:spPr>
        <a:xfrm rot="5400000">
          <a:off x="-253549" y="1750602"/>
          <a:ext cx="1690331" cy="1183232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/>
            <a:t>整合數據</a:t>
          </a:r>
        </a:p>
      </dsp:txBody>
      <dsp:txXfrm rot="-5400000">
        <a:off x="1" y="2088668"/>
        <a:ext cx="1183232" cy="507099"/>
      </dsp:txXfrm>
    </dsp:sp>
    <dsp:sp modelId="{01B97C0D-8FED-4E41-B9F2-4A22A5BEA48F}">
      <dsp:nvSpPr>
        <dsp:cNvPr id="0" name=""/>
        <dsp:cNvSpPr/>
      </dsp:nvSpPr>
      <dsp:spPr>
        <a:xfrm rot="5400000">
          <a:off x="5185758" y="-2505473"/>
          <a:ext cx="1098715" cy="91037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設定</a:t>
          </a:r>
          <a:r>
            <a:rPr lang="en-US" altLang="zh-TW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Python</a:t>
          </a:r>
          <a:r>
            <a:rPr lang="zh-TW" alt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影像辨識，判斷人物、車體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將前面接收的數據與圖像整合，並給定一個判斷標準</a:t>
          </a:r>
        </a:p>
      </dsp:txBody>
      <dsp:txXfrm rot="-5400000">
        <a:off x="1183233" y="1550687"/>
        <a:ext cx="9050132" cy="991445"/>
      </dsp:txXfrm>
    </dsp:sp>
    <dsp:sp modelId="{5D4BA1F7-6855-48AC-B7D1-6B008EA8A0CD}">
      <dsp:nvSpPr>
        <dsp:cNvPr id="0" name=""/>
        <dsp:cNvSpPr/>
      </dsp:nvSpPr>
      <dsp:spPr>
        <a:xfrm rot="5400000">
          <a:off x="-253549" y="3247639"/>
          <a:ext cx="1690331" cy="1183232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/>
            <a:t>檢測呈現</a:t>
          </a:r>
        </a:p>
      </dsp:txBody>
      <dsp:txXfrm rot="-5400000">
        <a:off x="1" y="3585705"/>
        <a:ext cx="1183232" cy="507099"/>
      </dsp:txXfrm>
    </dsp:sp>
    <dsp:sp modelId="{9B8FC384-5BFF-4F5C-AB13-181949082200}">
      <dsp:nvSpPr>
        <dsp:cNvPr id="0" name=""/>
        <dsp:cNvSpPr/>
      </dsp:nvSpPr>
      <dsp:spPr>
        <a:xfrm rot="5400000">
          <a:off x="5185758" y="-1008436"/>
          <a:ext cx="1098715" cy="91037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透過判斷標準用於調整燈號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將整體結果處存在資料庫</a:t>
          </a:r>
        </a:p>
      </dsp:txBody>
      <dsp:txXfrm rot="-5400000">
        <a:off x="1183233" y="3047724"/>
        <a:ext cx="9050132" cy="991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5044C-530A-4263-97E8-CD35A3E67773}" type="datetimeFigureOut">
              <a:rPr lang="zh-TW" altLang="en-US" smtClean="0"/>
              <a:t>2025/2/4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89A65-471C-4421-9DB1-375F7366A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876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ED81FAE2-D19E-3EF1-19D1-A823D671D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zh-TW">
                <a:latin typeface="Source Han Sans TC"/>
                <a:ea typeface="Source Han Sans TC"/>
              </a:rPr>
              <a:t>按一下此處編輯母版副標題樣式</a:t>
            </a:r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8739EE7B-B2B9-42B3-9974-D8D80BB802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TW" altLang="en-US" dirty="0"/>
              <a:t>入口行人辨識系統</a:t>
            </a:r>
            <a:endParaRPr lang="en-US" altLang="zh-TW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31677DDC-6B1C-4BA6-BBA5-B276F0BFA2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D0610C-B3CA-45DB-B110-EDC486DC44B8}" type="slidenum">
              <a:rPr lang="zh-TW" altLang="zh-TW" smtClean="0">
                <a:latin typeface="Source Han Sans TC"/>
                <a:ea typeface="Source Han Sans T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95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24DA27-0E95-ECFD-3DD3-F20830416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vert">
            <a:normAutofit/>
          </a:bodyPr>
          <a:lstStyle/>
          <a:p>
            <a:pPr lvl="0"/>
            <a:r>
              <a:rPr lang="zh-TW" altLang="zh-TW">
                <a:latin typeface="Source Han Sans TC"/>
                <a:ea typeface="Source Han Sans TC"/>
              </a:rPr>
              <a:t>按一下此處編輯母版文字樣式</a:t>
            </a:r>
          </a:p>
          <a:p>
            <a:pPr lvl="1"/>
            <a:r>
              <a:rPr lang="zh-TW" altLang="zh-TW">
                <a:latin typeface="Source Han Sans TC"/>
                <a:ea typeface="Source Han Sans TC"/>
              </a:rPr>
              <a:t>二級</a:t>
            </a:r>
          </a:p>
          <a:p>
            <a:pPr lvl="2"/>
            <a:r>
              <a:rPr lang="zh-TW" altLang="zh-TW">
                <a:latin typeface="Source Han Sans TC"/>
                <a:ea typeface="Source Han Sans TC"/>
              </a:rPr>
              <a:t>三級</a:t>
            </a:r>
          </a:p>
          <a:p>
            <a:pPr lvl="3"/>
            <a:r>
              <a:rPr lang="zh-TW" altLang="zh-TW">
                <a:latin typeface="Source Han Sans TC"/>
                <a:ea typeface="Source Han Sans TC"/>
              </a:rPr>
              <a:t>四級</a:t>
            </a:r>
          </a:p>
          <a:p>
            <a:pPr lvl="4"/>
            <a:r>
              <a:rPr lang="zh-TW" altLang="zh-TW">
                <a:latin typeface="Source Han Sans TC"/>
                <a:ea typeface="Source Han Sans TC"/>
              </a:rPr>
              <a:t>五級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7AC7E6-DB1A-B446-661A-2B7E341D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6AA116-A94E-E31E-102A-60FAAA14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入口行人辨識系統</a:t>
            </a:r>
            <a:endParaRPr lang="en-US" altLang="zh-TW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256D96-A8C7-9B93-B0B9-D50689D6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6D0610C-B3CA-45DB-B110-EDC486DC44B8}" type="slidenum">
              <a:rPr lang="zh-TW" altLang="zh-TW" smtClean="0">
                <a:latin typeface="Source Han Sans TC"/>
                <a:ea typeface="Source Han Sans T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91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288335-F4B7-4E1B-6032-A687DBA29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vert">
            <a:normAutofit/>
          </a:bodyPr>
          <a:lstStyle/>
          <a:p>
            <a:pPr lvl="0"/>
            <a:r>
              <a:rPr lang="zh-TW" altLang="zh-TW">
                <a:latin typeface="Source Han Sans TC"/>
                <a:ea typeface="Source Han Sans TC"/>
              </a:rPr>
              <a:t>按一下此處編輯母版文字樣</a:t>
            </a:r>
          </a:p>
          <a:p>
            <a:pPr lvl="1"/>
            <a:r>
              <a:rPr lang="zh-TW" altLang="zh-TW">
                <a:latin typeface="Source Han Sans TC"/>
                <a:ea typeface="Source Han Sans TC"/>
              </a:rPr>
              <a:t>二級</a:t>
            </a:r>
          </a:p>
          <a:p>
            <a:pPr lvl="2"/>
            <a:r>
              <a:rPr lang="zh-TW" altLang="zh-TW">
                <a:latin typeface="Source Han Sans TC"/>
                <a:ea typeface="Source Han Sans TC"/>
              </a:rPr>
              <a:t>三級</a:t>
            </a:r>
          </a:p>
          <a:p>
            <a:pPr lvl="3"/>
            <a:r>
              <a:rPr lang="zh-TW" altLang="zh-TW">
                <a:latin typeface="Source Han Sans TC"/>
                <a:ea typeface="Source Han Sans TC"/>
              </a:rPr>
              <a:t>四級</a:t>
            </a:r>
          </a:p>
          <a:p>
            <a:pPr lvl="4"/>
            <a:r>
              <a:rPr lang="zh-TW" altLang="zh-TW">
                <a:latin typeface="Source Han Sans TC"/>
                <a:ea typeface="Source Han Sans TC"/>
              </a:rPr>
              <a:t>五級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3067C0-3609-B7BD-7188-A0E978CA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8AAED5-6FEC-ECC3-B7B8-90A11452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入口行人辨識系統</a:t>
            </a:r>
            <a:endParaRPr lang="en-US" altLang="zh-TW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DEF00E-0381-DBCB-2BF1-DE0949EF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6D0610C-B3CA-45DB-B110-EDC486DC44B8}" type="slidenum">
              <a:rPr lang="zh-TW" altLang="zh-TW" smtClean="0">
                <a:latin typeface="Source Han Sans TC"/>
                <a:ea typeface="Source Han Sans T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12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85D737-4721-DD8C-84DE-61B50E4A1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 altLang="zh-TW">
                <a:latin typeface="Source Han Sans TC"/>
                <a:ea typeface="Source Han Sans TC"/>
              </a:rPr>
              <a:t>按一下此處編輯母版文字樣式</a:t>
            </a:r>
          </a:p>
          <a:p>
            <a:pPr lvl="1"/>
            <a:r>
              <a:rPr lang="zh-TW" altLang="zh-TW">
                <a:latin typeface="Source Han Sans TC"/>
                <a:ea typeface="Source Han Sans TC"/>
              </a:rPr>
              <a:t>二級</a:t>
            </a:r>
          </a:p>
          <a:p>
            <a:pPr lvl="2"/>
            <a:r>
              <a:rPr lang="zh-TW" altLang="zh-TW">
                <a:latin typeface="Source Han Sans TC"/>
                <a:ea typeface="Source Han Sans TC"/>
              </a:rPr>
              <a:t>三級</a:t>
            </a:r>
          </a:p>
          <a:p>
            <a:pPr lvl="3"/>
            <a:r>
              <a:rPr lang="zh-TW" altLang="zh-TW">
                <a:latin typeface="Source Han Sans TC"/>
                <a:ea typeface="Source Han Sans TC"/>
              </a:rPr>
              <a:t>四級</a:t>
            </a:r>
          </a:p>
          <a:p>
            <a:pPr lvl="4"/>
            <a:r>
              <a:rPr lang="zh-TW" altLang="zh-TW">
                <a:latin typeface="Source Han Sans TC"/>
                <a:ea typeface="Source Han Sans TC"/>
              </a:rPr>
              <a:t>五級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910297-FC77-1C6E-ECC2-BD7462A38D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EE2F9F-E274-9BBF-C424-64DB8B0B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入口行人辨識系統</a:t>
            </a:r>
            <a:endParaRPr lang="en-US" altLang="zh-TW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461CB0-7E50-547B-089B-BC406681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6D0610C-B3CA-45DB-B110-EDC486DC44B8}" type="slidenum">
              <a:rPr lang="zh-TW" altLang="zh-TW" smtClean="0">
                <a:latin typeface="Source Han Sans TC"/>
                <a:ea typeface="Source Han Sans T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60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5E651B-FFC1-103E-DC17-D89F96413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zh-TW">
                <a:latin typeface="Source Han Sans TC"/>
                <a:ea typeface="Source Han Sans TC"/>
              </a:rPr>
              <a:t>按一下此處編輯母版文字樣式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4A83C-410C-7A63-F941-72780FF40B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37A699-4105-3FC2-F563-BC883864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入口行人辨識系統</a:t>
            </a:r>
            <a:endParaRPr lang="en-US" altLang="zh-TW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FA9007-E189-2050-8CF7-92A05728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6D0610C-B3CA-45DB-B110-EDC486DC44B8}" type="slidenum">
              <a:rPr lang="zh-TW" altLang="zh-TW" smtClean="0">
                <a:latin typeface="Source Han Sans TC"/>
                <a:ea typeface="Source Han Sans T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31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73B04-E672-140A-4E79-B5D12166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TW" altLang="zh-TW">
                <a:latin typeface="Source Han Sans TC"/>
                <a:ea typeface="Source Han Sans TC"/>
              </a:rPr>
              <a:t>按一下此處編輯母版標題樣式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5D442D-3235-2340-6DD2-D17E2DD1E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 altLang="zh-TW">
                <a:latin typeface="Source Han Sans TC"/>
                <a:ea typeface="Source Han Sans TC"/>
              </a:rPr>
              <a:t>按一下此處編輯母版文字樣</a:t>
            </a:r>
          </a:p>
          <a:p>
            <a:pPr lvl="1"/>
            <a:r>
              <a:rPr lang="zh-TW" altLang="zh-TW">
                <a:latin typeface="Source Han Sans TC"/>
                <a:ea typeface="Source Han Sans TC"/>
              </a:rPr>
              <a:t>二級</a:t>
            </a:r>
          </a:p>
          <a:p>
            <a:pPr lvl="2"/>
            <a:r>
              <a:rPr lang="zh-TW" altLang="zh-TW">
                <a:latin typeface="Source Han Sans TC"/>
                <a:ea typeface="Source Han Sans TC"/>
              </a:rPr>
              <a:t>三級</a:t>
            </a:r>
          </a:p>
          <a:p>
            <a:pPr lvl="3"/>
            <a:r>
              <a:rPr lang="zh-TW" altLang="zh-TW">
                <a:latin typeface="Source Han Sans TC"/>
                <a:ea typeface="Source Han Sans TC"/>
              </a:rPr>
              <a:t>四級</a:t>
            </a:r>
          </a:p>
          <a:p>
            <a:pPr lvl="4"/>
            <a:r>
              <a:rPr lang="zh-TW" altLang="zh-TW">
                <a:latin typeface="Source Han Sans TC"/>
                <a:ea typeface="Source Han Sans TC"/>
              </a:rPr>
              <a:t>五級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04678D-BFC8-DBC5-4D14-5C02E2FF3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 altLang="zh-TW">
                <a:latin typeface="Source Han Sans TC"/>
                <a:ea typeface="Source Han Sans TC"/>
              </a:rPr>
              <a:t>按一下此處編輯母版文字樣</a:t>
            </a:r>
          </a:p>
          <a:p>
            <a:pPr lvl="1"/>
            <a:r>
              <a:rPr lang="zh-TW" altLang="zh-TW">
                <a:latin typeface="Source Han Sans TC"/>
                <a:ea typeface="Source Han Sans TC"/>
              </a:rPr>
              <a:t>二級</a:t>
            </a:r>
          </a:p>
          <a:p>
            <a:pPr lvl="2"/>
            <a:r>
              <a:rPr lang="zh-TW" altLang="zh-TW">
                <a:latin typeface="Source Han Sans TC"/>
                <a:ea typeface="Source Han Sans TC"/>
              </a:rPr>
              <a:t>三級</a:t>
            </a:r>
          </a:p>
          <a:p>
            <a:pPr lvl="3"/>
            <a:r>
              <a:rPr lang="zh-TW" altLang="zh-TW">
                <a:latin typeface="Source Han Sans TC"/>
                <a:ea typeface="Source Han Sans TC"/>
              </a:rPr>
              <a:t>四級</a:t>
            </a:r>
          </a:p>
          <a:p>
            <a:pPr lvl="4"/>
            <a:r>
              <a:rPr lang="zh-TW" altLang="zh-TW">
                <a:latin typeface="Source Han Sans TC"/>
                <a:ea typeface="Source Han Sans TC"/>
              </a:rPr>
              <a:t>五級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45CDC3-6A0B-A09C-DE02-7257F1A8C9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8CEBED-CC1D-58DC-686F-8124B127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入口行人辨識系統</a:t>
            </a:r>
            <a:endParaRPr lang="en-US" altLang="zh-TW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220D17-25A3-6729-C33A-2F55C1C0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6D0610C-B3CA-45DB-B110-EDC486DC44B8}" type="slidenum">
              <a:rPr lang="zh-TW" altLang="zh-TW" smtClean="0">
                <a:latin typeface="Source Han Sans TC"/>
                <a:ea typeface="Source Han Sans T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4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650667-6727-C0EE-7026-BA591D59C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zh-TW">
                <a:latin typeface="Source Han Sans TC"/>
                <a:ea typeface="Source Han Sans TC"/>
              </a:rPr>
              <a:t>按一下此處編輯母版文字樣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98977B-AA5C-72A7-A413-17878CCE4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 altLang="zh-TW">
                <a:latin typeface="Source Han Sans TC"/>
                <a:ea typeface="Source Han Sans TC"/>
              </a:rPr>
              <a:t>按一下此處編輯母版文字樣</a:t>
            </a:r>
          </a:p>
          <a:p>
            <a:pPr lvl="1"/>
            <a:r>
              <a:rPr lang="zh-TW" altLang="zh-TW">
                <a:latin typeface="Source Han Sans TC"/>
                <a:ea typeface="Source Han Sans TC"/>
              </a:rPr>
              <a:t>二級</a:t>
            </a:r>
          </a:p>
          <a:p>
            <a:pPr lvl="2"/>
            <a:r>
              <a:rPr lang="zh-TW" altLang="zh-TW">
                <a:latin typeface="Source Han Sans TC"/>
                <a:ea typeface="Source Han Sans TC"/>
              </a:rPr>
              <a:t>三級</a:t>
            </a:r>
          </a:p>
          <a:p>
            <a:pPr lvl="3"/>
            <a:r>
              <a:rPr lang="zh-TW" altLang="zh-TW">
                <a:latin typeface="Source Han Sans TC"/>
                <a:ea typeface="Source Han Sans TC"/>
              </a:rPr>
              <a:t>四級</a:t>
            </a:r>
          </a:p>
          <a:p>
            <a:pPr lvl="4"/>
            <a:r>
              <a:rPr lang="zh-TW" altLang="zh-TW">
                <a:latin typeface="Source Han Sans TC"/>
                <a:ea typeface="Source Han Sans TC"/>
              </a:rPr>
              <a:t>五級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A63A64-AC6B-E231-0F0F-31F948267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zh-TW">
                <a:latin typeface="Source Han Sans TC"/>
                <a:ea typeface="Source Han Sans TC"/>
              </a:rPr>
              <a:t>按一下此處編輯母版文字樣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C337B8-0F77-4F37-010A-27C4BDAE3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 altLang="zh-TW">
                <a:latin typeface="Source Han Sans TC"/>
                <a:ea typeface="Source Han Sans TC"/>
              </a:rPr>
              <a:t>按一下此處編輯母版文字樣</a:t>
            </a:r>
          </a:p>
          <a:p>
            <a:pPr lvl="1"/>
            <a:r>
              <a:rPr lang="zh-TW" altLang="zh-TW">
                <a:latin typeface="Source Han Sans TC"/>
                <a:ea typeface="Source Han Sans TC"/>
              </a:rPr>
              <a:t>二級</a:t>
            </a:r>
          </a:p>
          <a:p>
            <a:pPr lvl="2"/>
            <a:r>
              <a:rPr lang="zh-TW" altLang="zh-TW">
                <a:latin typeface="Source Han Sans TC"/>
                <a:ea typeface="Source Han Sans TC"/>
              </a:rPr>
              <a:t>三級</a:t>
            </a:r>
          </a:p>
          <a:p>
            <a:pPr lvl="3"/>
            <a:r>
              <a:rPr lang="zh-TW" altLang="zh-TW">
                <a:latin typeface="Source Han Sans TC"/>
                <a:ea typeface="Source Han Sans TC"/>
              </a:rPr>
              <a:t>四級</a:t>
            </a:r>
          </a:p>
          <a:p>
            <a:pPr lvl="4"/>
            <a:r>
              <a:rPr lang="zh-TW" altLang="zh-TW">
                <a:latin typeface="Source Han Sans TC"/>
                <a:ea typeface="Source Han Sans TC"/>
              </a:rPr>
              <a:t>五級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2E4AEC-C29F-BD9F-F582-86B658E9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C7A8C7-9F04-F58E-70C0-BA5CCFAC0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入口行人辨識系統</a:t>
            </a:r>
            <a:endParaRPr lang="en-US" altLang="zh-TW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B64DA6-036D-1162-AC79-7470C175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6D0610C-B3CA-45DB-B110-EDC486DC44B8}" type="slidenum">
              <a:rPr lang="zh-TW" altLang="zh-TW" smtClean="0">
                <a:latin typeface="Source Han Sans TC"/>
                <a:ea typeface="Source Han Sans T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86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1033D3-A2FC-11E1-8C02-EA61E1D1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81E6E1-387C-06B8-B34D-5E136D1DD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入口行人辨識系統</a:t>
            </a:r>
            <a:endParaRPr lang="en-US" altLang="zh-TW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FC82DA-57DC-692F-19AC-91F973395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6D0610C-B3CA-45DB-B110-EDC486DC44B8}" type="slidenum">
              <a:rPr lang="zh-TW" altLang="zh-TW" smtClean="0">
                <a:latin typeface="Source Han Sans TC"/>
                <a:ea typeface="Source Han Sans T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64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8A438A-9F18-04FF-8CB6-37472E5AF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633B7E-8F1B-5BF7-0E4F-F11700FF8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入口行人辨識系統</a:t>
            </a:r>
            <a:endParaRPr lang="en-US" altLang="zh-TW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6411A4-1E58-9949-0B78-12673E07F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6D0610C-B3CA-45DB-B110-EDC486DC44B8}" type="slidenum">
              <a:rPr lang="zh-TW" altLang="zh-TW" smtClean="0">
                <a:latin typeface="Source Han Sans TC"/>
                <a:ea typeface="Source Han Sans T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91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6619EF-A357-D44C-B47E-488D5883B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zh-TW">
                <a:latin typeface="Source Han Sans TC"/>
                <a:ea typeface="Source Han Sans TC"/>
              </a:rPr>
              <a:t>按一下此處編輯母版文字樣</a:t>
            </a:r>
          </a:p>
          <a:p>
            <a:pPr lvl="1"/>
            <a:r>
              <a:rPr lang="zh-TW" altLang="zh-TW">
                <a:latin typeface="Source Han Sans TC"/>
                <a:ea typeface="Source Han Sans TC"/>
              </a:rPr>
              <a:t>二級</a:t>
            </a:r>
          </a:p>
          <a:p>
            <a:pPr lvl="2"/>
            <a:r>
              <a:rPr lang="zh-TW" altLang="zh-TW">
                <a:latin typeface="Source Han Sans TC"/>
                <a:ea typeface="Source Han Sans TC"/>
              </a:rPr>
              <a:t>三級</a:t>
            </a:r>
          </a:p>
          <a:p>
            <a:pPr lvl="3"/>
            <a:r>
              <a:rPr lang="zh-TW" altLang="zh-TW">
                <a:latin typeface="Source Han Sans TC"/>
                <a:ea typeface="Source Han Sans TC"/>
              </a:rPr>
              <a:t>四級</a:t>
            </a:r>
          </a:p>
          <a:p>
            <a:pPr lvl="4"/>
            <a:r>
              <a:rPr lang="zh-TW" altLang="zh-TW">
                <a:latin typeface="Source Han Sans TC"/>
                <a:ea typeface="Source Han Sans TC"/>
              </a:rPr>
              <a:t>五級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AD8C1E-104F-811E-C4C4-D6FF74FFB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zh-TW">
                <a:latin typeface="Source Han Sans TC"/>
                <a:ea typeface="Source Han Sans TC"/>
              </a:rPr>
              <a:t>按一下此處編輯母版文字樣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95928A-501A-E6D3-CD72-41309FDE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D7BD6-9A92-F07F-5381-0E69E5437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入口行人辨識系統</a:t>
            </a:r>
            <a:endParaRPr lang="en-US" altLang="zh-TW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775E6F-2A2E-C9B2-62BD-7B17A781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6D0610C-B3CA-45DB-B110-EDC486DC44B8}" type="slidenum">
              <a:rPr lang="zh-TW" altLang="zh-TW" smtClean="0">
                <a:latin typeface="Source Han Sans TC"/>
                <a:ea typeface="Source Han Sans T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53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C5B14C-3695-B1AC-5F7E-96D0F1965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342B07-E846-A924-0FA2-398E1CE03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zh-TW">
                <a:latin typeface="Source Han Sans TC"/>
                <a:ea typeface="Source Han Sans TC"/>
              </a:rPr>
              <a:t>按一下此處編輯母版文字樣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F89A51-20A7-C284-401C-527516989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A5B488-036E-0738-C7B5-D048BDF01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入口行人辨識系統</a:t>
            </a:r>
            <a:endParaRPr lang="en-US" altLang="zh-TW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925322-1660-9B38-2DC2-1D713D24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6D0610C-B3CA-45DB-B110-EDC486DC44B8}" type="slidenum">
              <a:rPr lang="zh-TW" altLang="zh-TW" smtClean="0">
                <a:latin typeface="Source Han Sans TC"/>
                <a:ea typeface="Source Han Sans T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56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B8D283-10BC-FC0E-DE78-179FAC2E3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dirty="0"/>
              <a:t>入口行人辨識系統</a:t>
            </a:r>
            <a:endParaRPr lang="en-US" altLang="zh-TW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1A9105-E55E-21C1-97B9-B31F9FE66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0610C-B3CA-45DB-B110-EDC486DC44B8}" type="slidenum">
              <a:rPr lang="zh-TW" altLang="zh-TW" smtClean="0">
                <a:latin typeface="Source Han Sans TC"/>
                <a:ea typeface="Source Han Sans T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66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52462EF6-2485-41D5-933E-B258967E1B6A}"/>
              </a:ext>
            </a:extLst>
          </p:cNvPr>
          <p:cNvSpPr/>
          <p:nvPr/>
        </p:nvSpPr>
        <p:spPr>
          <a:xfrm>
            <a:off x="0" y="0"/>
            <a:ext cx="1989056" cy="1748673"/>
          </a:xfrm>
          <a:custGeom>
            <a:avLst/>
            <a:gdLst>
              <a:gd name="connsiteX0" fmla="*/ 0 w 1989056"/>
              <a:gd name="connsiteY0" fmla="*/ 0 h 1748673"/>
              <a:gd name="connsiteX1" fmla="*/ 1903215 w 1989056"/>
              <a:gd name="connsiteY1" fmla="*/ 0 h 1748673"/>
              <a:gd name="connsiteX2" fmla="*/ 1923154 w 1989056"/>
              <a:gd name="connsiteY2" fmla="*/ 48696 h 1748673"/>
              <a:gd name="connsiteX3" fmla="*/ 1989056 w 1989056"/>
              <a:gd name="connsiteY3" fmla="*/ 438347 h 1748673"/>
              <a:gd name="connsiteX4" fmla="*/ 523188 w 1989056"/>
              <a:gd name="connsiteY4" fmla="*/ 1748673 h 1748673"/>
              <a:gd name="connsiteX5" fmla="*/ 87284 w 1989056"/>
              <a:gd name="connsiteY5" fmla="*/ 1689763 h 1748673"/>
              <a:gd name="connsiteX6" fmla="*/ 0 w 1989056"/>
              <a:gd name="connsiteY6" fmla="*/ 1661207 h 174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89056" h="1748673">
                <a:moveTo>
                  <a:pt x="0" y="0"/>
                </a:moveTo>
                <a:lnTo>
                  <a:pt x="1903215" y="0"/>
                </a:lnTo>
                <a:lnTo>
                  <a:pt x="1923154" y="48696"/>
                </a:lnTo>
                <a:cubicBezTo>
                  <a:pt x="1965984" y="171787"/>
                  <a:pt x="1989056" y="302658"/>
                  <a:pt x="1989056" y="438347"/>
                </a:cubicBezTo>
                <a:cubicBezTo>
                  <a:pt x="1989056" y="1162020"/>
                  <a:pt x="1332765" y="1748673"/>
                  <a:pt x="523188" y="1748673"/>
                </a:cubicBezTo>
                <a:cubicBezTo>
                  <a:pt x="371392" y="1748673"/>
                  <a:pt x="224986" y="1728049"/>
                  <a:pt x="87284" y="1689763"/>
                </a:cubicBezTo>
                <a:lnTo>
                  <a:pt x="0" y="1661207"/>
                </a:lnTo>
                <a:close/>
              </a:path>
            </a:pathLst>
          </a:custGeom>
          <a:solidFill>
            <a:srgbClr val="8C9B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3F16FB40-DE00-6CFA-E22E-54652F0BCDD0}"/>
              </a:ext>
            </a:extLst>
          </p:cNvPr>
          <p:cNvSpPr/>
          <p:nvPr/>
        </p:nvSpPr>
        <p:spPr>
          <a:xfrm>
            <a:off x="386500" y="876693"/>
            <a:ext cx="1291472" cy="1206631"/>
          </a:xfrm>
          <a:prstGeom prst="flowChartConnector">
            <a:avLst/>
          </a:prstGeom>
          <a:solidFill>
            <a:srgbClr val="DED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B969BBFB-62FD-072C-7CD4-C211A461BE6C}"/>
              </a:ext>
            </a:extLst>
          </p:cNvPr>
          <p:cNvSpPr/>
          <p:nvPr/>
        </p:nvSpPr>
        <p:spPr>
          <a:xfrm rot="11813062">
            <a:off x="9406490" y="-308013"/>
            <a:ext cx="3170508" cy="2499263"/>
          </a:xfrm>
          <a:custGeom>
            <a:avLst/>
            <a:gdLst>
              <a:gd name="connsiteX0" fmla="*/ 3170508 w 3170508"/>
              <a:gd name="connsiteY0" fmla="*/ 1752504 h 2499263"/>
              <a:gd name="connsiteX1" fmla="*/ 710223 w 3170508"/>
              <a:gd name="connsiteY1" fmla="*/ 2499263 h 2499263"/>
              <a:gd name="connsiteX2" fmla="*/ 0 w 3170508"/>
              <a:gd name="connsiteY2" fmla="*/ 159347 h 2499263"/>
              <a:gd name="connsiteX3" fmla="*/ 336881 w 3170508"/>
              <a:gd name="connsiteY3" fmla="*/ 80276 h 2499263"/>
              <a:gd name="connsiteX4" fmla="*/ 1299859 w 3170508"/>
              <a:gd name="connsiteY4" fmla="*/ 29219 h 2499263"/>
              <a:gd name="connsiteX5" fmla="*/ 1832916 w 3170508"/>
              <a:gd name="connsiteY5" fmla="*/ 1649859 h 2499263"/>
              <a:gd name="connsiteX6" fmla="*/ 2859052 w 3170508"/>
              <a:gd name="connsiteY6" fmla="*/ 1216167 h 2499263"/>
              <a:gd name="connsiteX7" fmla="*/ 3113803 w 3170508"/>
              <a:gd name="connsiteY7" fmla="*/ 1597408 h 2499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0508" h="2499263">
                <a:moveTo>
                  <a:pt x="3170508" y="1752504"/>
                </a:moveTo>
                <a:lnTo>
                  <a:pt x="710223" y="2499263"/>
                </a:lnTo>
                <a:lnTo>
                  <a:pt x="0" y="159347"/>
                </a:lnTo>
                <a:lnTo>
                  <a:pt x="336881" y="80276"/>
                </a:lnTo>
                <a:cubicBezTo>
                  <a:pt x="737754" y="1133"/>
                  <a:pt x="1108292" y="-26419"/>
                  <a:pt x="1299859" y="29219"/>
                </a:cubicBezTo>
                <a:cubicBezTo>
                  <a:pt x="1810707" y="177587"/>
                  <a:pt x="1573051" y="1452034"/>
                  <a:pt x="1832916" y="1649859"/>
                </a:cubicBezTo>
                <a:cubicBezTo>
                  <a:pt x="2092783" y="1847683"/>
                  <a:pt x="2599186" y="1081114"/>
                  <a:pt x="2859052" y="1216167"/>
                </a:cubicBezTo>
                <a:cubicBezTo>
                  <a:pt x="2956502" y="1266812"/>
                  <a:pt x="3040833" y="1416161"/>
                  <a:pt x="3113803" y="1597408"/>
                </a:cubicBezTo>
                <a:close/>
              </a:path>
            </a:pathLst>
          </a:custGeom>
          <a:solidFill>
            <a:srgbClr val="DED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A165C3C1-E3E9-FAE9-FAE1-3E871273DEF1}"/>
              </a:ext>
            </a:extLst>
          </p:cNvPr>
          <p:cNvSpPr/>
          <p:nvPr/>
        </p:nvSpPr>
        <p:spPr>
          <a:xfrm>
            <a:off x="10009266" y="5050110"/>
            <a:ext cx="2182735" cy="1790261"/>
          </a:xfrm>
          <a:custGeom>
            <a:avLst/>
            <a:gdLst>
              <a:gd name="connsiteX0" fmla="*/ 1465868 w 2182735"/>
              <a:gd name="connsiteY0" fmla="*/ 0 h 1790261"/>
              <a:gd name="connsiteX1" fmla="*/ 2164588 w 2182735"/>
              <a:gd name="connsiteY1" fmla="*/ 158150 h 1790261"/>
              <a:gd name="connsiteX2" fmla="*/ 2182735 w 2182735"/>
              <a:gd name="connsiteY2" fmla="*/ 168004 h 1790261"/>
              <a:gd name="connsiteX3" fmla="*/ 2182735 w 2182735"/>
              <a:gd name="connsiteY3" fmla="*/ 1790261 h 1790261"/>
              <a:gd name="connsiteX4" fmla="*/ 102869 w 2182735"/>
              <a:gd name="connsiteY4" fmla="*/ 1790261 h 1790261"/>
              <a:gd name="connsiteX5" fmla="*/ 65903 w 2182735"/>
              <a:gd name="connsiteY5" fmla="*/ 1699977 h 1790261"/>
              <a:gd name="connsiteX6" fmla="*/ 0 w 2182735"/>
              <a:gd name="connsiteY6" fmla="*/ 1310326 h 1790261"/>
              <a:gd name="connsiteX7" fmla="*/ 1465868 w 2182735"/>
              <a:gd name="connsiteY7" fmla="*/ 0 h 1790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2735" h="1790261">
                <a:moveTo>
                  <a:pt x="1465868" y="0"/>
                </a:moveTo>
                <a:cubicBezTo>
                  <a:pt x="1718861" y="0"/>
                  <a:pt x="1956884" y="57291"/>
                  <a:pt x="2164588" y="158150"/>
                </a:cubicBezTo>
                <a:lnTo>
                  <a:pt x="2182735" y="168004"/>
                </a:lnTo>
                <a:lnTo>
                  <a:pt x="2182735" y="1790261"/>
                </a:lnTo>
                <a:lnTo>
                  <a:pt x="102869" y="1790261"/>
                </a:lnTo>
                <a:lnTo>
                  <a:pt x="65903" y="1699977"/>
                </a:lnTo>
                <a:cubicBezTo>
                  <a:pt x="23073" y="1576887"/>
                  <a:pt x="0" y="1446015"/>
                  <a:pt x="0" y="1310326"/>
                </a:cubicBezTo>
                <a:cubicBezTo>
                  <a:pt x="0" y="586653"/>
                  <a:pt x="656291" y="0"/>
                  <a:pt x="1465868" y="0"/>
                </a:cubicBezTo>
                <a:close/>
              </a:path>
            </a:pathLst>
          </a:custGeom>
          <a:solidFill>
            <a:srgbClr val="8C9B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360FB4D7-4E20-2812-D23C-83C206A88113}"/>
              </a:ext>
            </a:extLst>
          </p:cNvPr>
          <p:cNvSpPr/>
          <p:nvPr/>
        </p:nvSpPr>
        <p:spPr>
          <a:xfrm>
            <a:off x="7386243" y="5727237"/>
            <a:ext cx="2157814" cy="1130763"/>
          </a:xfrm>
          <a:custGeom>
            <a:avLst/>
            <a:gdLst>
              <a:gd name="connsiteX0" fmla="*/ 1078907 w 2157814"/>
              <a:gd name="connsiteY0" fmla="*/ 0 h 1130763"/>
              <a:gd name="connsiteX1" fmla="*/ 2157814 w 2157814"/>
              <a:gd name="connsiteY1" fmla="*/ 1101985 h 1130763"/>
              <a:gd name="connsiteX2" fmla="*/ 2156391 w 2157814"/>
              <a:gd name="connsiteY2" fmla="*/ 1130763 h 1130763"/>
              <a:gd name="connsiteX3" fmla="*/ 1423 w 2157814"/>
              <a:gd name="connsiteY3" fmla="*/ 1130763 h 1130763"/>
              <a:gd name="connsiteX4" fmla="*/ 0 w 2157814"/>
              <a:gd name="connsiteY4" fmla="*/ 1101985 h 1130763"/>
              <a:gd name="connsiteX5" fmla="*/ 1078907 w 2157814"/>
              <a:gd name="connsiteY5" fmla="*/ 0 h 113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7814" h="1130763">
                <a:moveTo>
                  <a:pt x="1078907" y="0"/>
                </a:moveTo>
                <a:cubicBezTo>
                  <a:pt x="1674771" y="0"/>
                  <a:pt x="2157814" y="493375"/>
                  <a:pt x="2157814" y="1101985"/>
                </a:cubicBezTo>
                <a:lnTo>
                  <a:pt x="2156391" y="1130763"/>
                </a:lnTo>
                <a:lnTo>
                  <a:pt x="1423" y="1130763"/>
                </a:lnTo>
                <a:lnTo>
                  <a:pt x="0" y="1101985"/>
                </a:lnTo>
                <a:cubicBezTo>
                  <a:pt x="0" y="493375"/>
                  <a:pt x="483043" y="0"/>
                  <a:pt x="1078907" y="0"/>
                </a:cubicBezTo>
                <a:close/>
              </a:path>
            </a:pathLst>
          </a:custGeom>
          <a:solidFill>
            <a:srgbClr val="DED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A3CDB27F-7328-4FA9-EF30-BB2E29AED012}"/>
              </a:ext>
            </a:extLst>
          </p:cNvPr>
          <p:cNvSpPr/>
          <p:nvPr/>
        </p:nvSpPr>
        <p:spPr>
          <a:xfrm>
            <a:off x="0" y="4613031"/>
            <a:ext cx="2919218" cy="2244969"/>
          </a:xfrm>
          <a:custGeom>
            <a:avLst/>
            <a:gdLst>
              <a:gd name="connsiteX0" fmla="*/ 0 w 2919218"/>
              <a:gd name="connsiteY0" fmla="*/ 0 h 2244969"/>
              <a:gd name="connsiteX1" fmla="*/ 81077 w 2919218"/>
              <a:gd name="connsiteY1" fmla="*/ 27786 h 2244969"/>
              <a:gd name="connsiteX2" fmla="*/ 338880 w 2919218"/>
              <a:gd name="connsiteY2" fmla="*/ 212758 h 2244969"/>
              <a:gd name="connsiteX3" fmla="*/ 804978 w 2919218"/>
              <a:gd name="connsiteY3" fmla="*/ 1305490 h 2244969"/>
              <a:gd name="connsiteX4" fmla="*/ 2107312 w 2919218"/>
              <a:gd name="connsiteY4" fmla="*/ 893942 h 2244969"/>
              <a:gd name="connsiteX5" fmla="*/ 2896177 w 2919218"/>
              <a:gd name="connsiteY5" fmla="*/ 2146150 h 2244969"/>
              <a:gd name="connsiteX6" fmla="*/ 2919218 w 2919218"/>
              <a:gd name="connsiteY6" fmla="*/ 2244969 h 2244969"/>
              <a:gd name="connsiteX7" fmla="*/ 0 w 2919218"/>
              <a:gd name="connsiteY7" fmla="*/ 2244969 h 2244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19218" h="2244969">
                <a:moveTo>
                  <a:pt x="0" y="0"/>
                </a:moveTo>
                <a:lnTo>
                  <a:pt x="81077" y="27786"/>
                </a:lnTo>
                <a:cubicBezTo>
                  <a:pt x="176731" y="71732"/>
                  <a:pt x="272906" y="146236"/>
                  <a:pt x="338880" y="212758"/>
                </a:cubicBezTo>
                <a:cubicBezTo>
                  <a:pt x="514809" y="390150"/>
                  <a:pt x="510239" y="1191960"/>
                  <a:pt x="804978" y="1305490"/>
                </a:cubicBezTo>
                <a:cubicBezTo>
                  <a:pt x="1099716" y="1419021"/>
                  <a:pt x="1764591" y="669246"/>
                  <a:pt x="2107312" y="893942"/>
                </a:cubicBezTo>
                <a:cubicBezTo>
                  <a:pt x="2342931" y="1048420"/>
                  <a:pt x="2761058" y="1667960"/>
                  <a:pt x="2896177" y="2146150"/>
                </a:cubicBezTo>
                <a:lnTo>
                  <a:pt x="2919218" y="2244969"/>
                </a:lnTo>
                <a:lnTo>
                  <a:pt x="0" y="2244969"/>
                </a:lnTo>
                <a:close/>
              </a:path>
            </a:pathLst>
          </a:custGeom>
          <a:solidFill>
            <a:srgbClr val="B3C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E3ABF430-B859-ECE0-73BB-C7CFBD64F921}"/>
              </a:ext>
            </a:extLst>
          </p:cNvPr>
          <p:cNvSpPr/>
          <p:nvPr/>
        </p:nvSpPr>
        <p:spPr>
          <a:xfrm>
            <a:off x="9629295" y="2271562"/>
            <a:ext cx="1054747" cy="1049154"/>
          </a:xfrm>
          <a:prstGeom prst="flowChartConnector">
            <a:avLst/>
          </a:prstGeom>
          <a:solidFill>
            <a:srgbClr val="8C9B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9B1345C5-FC37-5093-7797-6523AB1EF887}"/>
              </a:ext>
            </a:extLst>
          </p:cNvPr>
          <p:cNvSpPr/>
          <p:nvPr/>
        </p:nvSpPr>
        <p:spPr>
          <a:xfrm>
            <a:off x="10857297" y="4091141"/>
            <a:ext cx="371764" cy="423706"/>
          </a:xfrm>
          <a:prstGeom prst="flowChartConnector">
            <a:avLst/>
          </a:prstGeom>
          <a:solidFill>
            <a:srgbClr val="E2C3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9091DB19-058D-6C29-68BD-7D5FBAC2826E}"/>
              </a:ext>
            </a:extLst>
          </p:cNvPr>
          <p:cNvSpPr/>
          <p:nvPr/>
        </p:nvSpPr>
        <p:spPr>
          <a:xfrm>
            <a:off x="846354" y="4562824"/>
            <a:ext cx="371764" cy="423706"/>
          </a:xfrm>
          <a:prstGeom prst="flowChartConnector">
            <a:avLst/>
          </a:prstGeom>
          <a:solidFill>
            <a:srgbClr val="8C9B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A2F55EB0-F716-46A4-1A85-0CD454FA52C3}"/>
              </a:ext>
            </a:extLst>
          </p:cNvPr>
          <p:cNvSpPr/>
          <p:nvPr/>
        </p:nvSpPr>
        <p:spPr>
          <a:xfrm>
            <a:off x="1357162" y="2390192"/>
            <a:ext cx="320810" cy="333758"/>
          </a:xfrm>
          <a:prstGeom prst="flowChartConnector">
            <a:avLst/>
          </a:prstGeom>
          <a:noFill/>
          <a:ln w="28575">
            <a:solidFill>
              <a:srgbClr val="E2C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9">
            <a:extLst>
              <a:ext uri="{FF2B5EF4-FFF2-40B4-BE49-F238E27FC236}">
                <a16:creationId xmlns:a16="http://schemas.microsoft.com/office/drawing/2014/main" id="{B54D9B32-0F54-7D15-9911-7CEBD72D7948}"/>
              </a:ext>
            </a:extLst>
          </p:cNvPr>
          <p:cNvSpPr txBox="1"/>
          <p:nvPr/>
        </p:nvSpPr>
        <p:spPr>
          <a:xfrm>
            <a:off x="3143458" y="2704486"/>
            <a:ext cx="5905083" cy="8229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lang="en-US" altLang="zh-TW" sz="4800" dirty="0">
                <a:latin typeface="Source Han Sans TC"/>
                <a:ea typeface="Source Han Sans TC"/>
              </a:rPr>
              <a:t>AI</a:t>
            </a:r>
            <a:r>
              <a:rPr lang="zh-TW" altLang="en-US" sz="4800" dirty="0">
                <a:latin typeface="Source Han Sans TC"/>
                <a:ea typeface="Source Han Sans TC"/>
              </a:rPr>
              <a:t>智慧系統整合專題</a:t>
            </a:r>
            <a:endParaRPr lang="zh-TW" altLang="zh-TW" sz="4800" dirty="0">
              <a:latin typeface="Source Han Sans TC"/>
              <a:ea typeface="Source Han Sans TC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978804A-E5D6-BBE2-0D97-5A7529F89E3D}"/>
              </a:ext>
            </a:extLst>
          </p:cNvPr>
          <p:cNvCxnSpPr/>
          <p:nvPr/>
        </p:nvCxnSpPr>
        <p:spPr>
          <a:xfrm>
            <a:off x="3463969" y="1762810"/>
            <a:ext cx="20978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E1610F8-3472-A0F0-ACE0-2F0F5CDE09FF}"/>
              </a:ext>
            </a:extLst>
          </p:cNvPr>
          <p:cNvCxnSpPr/>
          <p:nvPr/>
        </p:nvCxnSpPr>
        <p:spPr>
          <a:xfrm>
            <a:off x="6603956" y="1762810"/>
            <a:ext cx="20660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4AD6F89B-2E81-E366-B279-F5B1E3A4E288}"/>
              </a:ext>
            </a:extLst>
          </p:cNvPr>
          <p:cNvSpPr txBox="1"/>
          <p:nvPr/>
        </p:nvSpPr>
        <p:spPr>
          <a:xfrm>
            <a:off x="5646655" y="1534210"/>
            <a:ext cx="957301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zh-TW" altLang="zh-TW" sz="2400" dirty="0">
                <a:latin typeface="Source Han Sans TC"/>
                <a:ea typeface="Source Han Sans TC"/>
              </a:rPr>
              <a:t>20</a:t>
            </a:r>
            <a:r>
              <a:rPr lang="en-US" altLang="zh-TW" sz="2400" dirty="0">
                <a:latin typeface="Source Han Sans TC"/>
                <a:ea typeface="Source Han Sans TC"/>
              </a:rPr>
              <a:t>25</a:t>
            </a:r>
            <a:endParaRPr lang="zh-CN" altLang="en-US" sz="2400" dirty="0">
              <a:latin typeface="思源宋體 SemiBold" panose="02020600000000000000" pitchFamily="18" charset="-128"/>
              <a:ea typeface="思源宋體 SemiBold" panose="02020600000000000000" pitchFamily="18" charset="-128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8189E3B-B46F-DEB5-5B56-F76C48F4C0E3}"/>
              </a:ext>
            </a:extLst>
          </p:cNvPr>
          <p:cNvSpPr txBox="1"/>
          <p:nvPr/>
        </p:nvSpPr>
        <p:spPr>
          <a:xfrm>
            <a:off x="3659765" y="3919619"/>
            <a:ext cx="4872468" cy="6400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4800">
                <a:latin typeface="思源宋體 SemiBold" panose="02020600000000000000" pitchFamily="18" charset="-128"/>
                <a:ea typeface="思源宋體 SemiBold" panose="02020600000000000000" pitchFamily="18" charset="-128"/>
              </a:defRPr>
            </a:lvl1pPr>
          </a:lstStyle>
          <a:p>
            <a:r>
              <a:rPr lang="zh-TW" altLang="en-US" sz="3600" dirty="0">
                <a:solidFill>
                  <a:srgbClr val="8C9B79"/>
                </a:solidFill>
              </a:rPr>
              <a:t>入口行人辨識系統</a:t>
            </a:r>
            <a:endParaRPr lang="zh-CN" altLang="en-US" sz="3600" dirty="0">
              <a:solidFill>
                <a:srgbClr val="8C9B79"/>
              </a:solidFill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29C17374-4469-4D35-9779-AFF6EB48C7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入口行人辨識系統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5C8361E-4CD4-4341-BD59-4790A96143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D0610C-B3CA-45DB-B110-EDC486DC44B8}" type="slidenum">
              <a:rPr lang="zh-TW" altLang="zh-TW" smtClean="0">
                <a:latin typeface="Source Han Sans TC"/>
                <a:ea typeface="Source Han Sans TC"/>
              </a:r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16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9945949B-3480-D9C5-D71D-472D0331890D}"/>
              </a:ext>
            </a:extLst>
          </p:cNvPr>
          <p:cNvSpPr/>
          <p:nvPr/>
        </p:nvSpPr>
        <p:spPr>
          <a:xfrm>
            <a:off x="2876206" y="1374929"/>
            <a:ext cx="6315959" cy="4534314"/>
          </a:xfrm>
          <a:custGeom>
            <a:avLst/>
            <a:gdLst>
              <a:gd name="connsiteX0" fmla="*/ 2278501 w 5356680"/>
              <a:gd name="connsiteY0" fmla="*/ 170032 h 2842574"/>
              <a:gd name="connsiteX1" fmla="*/ 138616 w 5356680"/>
              <a:gd name="connsiteY1" fmla="*/ 160605 h 2842574"/>
              <a:gd name="connsiteX2" fmla="*/ 713651 w 5356680"/>
              <a:gd name="connsiteY2" fmla="*/ 2328770 h 2842574"/>
              <a:gd name="connsiteX3" fmla="*/ 4776604 w 5356680"/>
              <a:gd name="connsiteY3" fmla="*/ 2686989 h 2842574"/>
              <a:gd name="connsiteX4" fmla="*/ 5068835 w 5356680"/>
              <a:gd name="connsiteY4" fmla="*/ 245447 h 2842574"/>
              <a:gd name="connsiteX5" fmla="*/ 2278501 w 5356680"/>
              <a:gd name="connsiteY5" fmla="*/ 170032 h 284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6680" h="2842574">
                <a:moveTo>
                  <a:pt x="2278501" y="170032"/>
                </a:moveTo>
                <a:cubicBezTo>
                  <a:pt x="1456798" y="155892"/>
                  <a:pt x="399424" y="-199185"/>
                  <a:pt x="138616" y="160605"/>
                </a:cubicBezTo>
                <a:cubicBezTo>
                  <a:pt x="-122192" y="520395"/>
                  <a:pt x="-59347" y="1907706"/>
                  <a:pt x="713651" y="2328770"/>
                </a:cubicBezTo>
                <a:cubicBezTo>
                  <a:pt x="1486649" y="2749834"/>
                  <a:pt x="4050740" y="3034209"/>
                  <a:pt x="4776604" y="2686989"/>
                </a:cubicBezTo>
                <a:cubicBezTo>
                  <a:pt x="5502468" y="2339769"/>
                  <a:pt x="5483614" y="664940"/>
                  <a:pt x="5068835" y="245447"/>
                </a:cubicBezTo>
                <a:cubicBezTo>
                  <a:pt x="4654056" y="-174046"/>
                  <a:pt x="3100204" y="184172"/>
                  <a:pt x="2278501" y="170032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48B0C839-543F-BB13-3A35-966528168505}"/>
              </a:ext>
            </a:extLst>
          </p:cNvPr>
          <p:cNvSpPr/>
          <p:nvPr/>
        </p:nvSpPr>
        <p:spPr>
          <a:xfrm>
            <a:off x="-829558" y="-579770"/>
            <a:ext cx="2356700" cy="2366128"/>
          </a:xfrm>
          <a:prstGeom prst="ellipse">
            <a:avLst/>
          </a:prstGeom>
          <a:solidFill>
            <a:srgbClr val="B0B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D9D7233C-9EE9-BC91-EF83-6E3050AE3355}"/>
              </a:ext>
            </a:extLst>
          </p:cNvPr>
          <p:cNvSpPr/>
          <p:nvPr/>
        </p:nvSpPr>
        <p:spPr>
          <a:xfrm>
            <a:off x="3339667" y="1999444"/>
            <a:ext cx="5512666" cy="3285284"/>
          </a:xfrm>
          <a:custGeom>
            <a:avLst/>
            <a:gdLst>
              <a:gd name="connsiteX0" fmla="*/ 2278501 w 5356680"/>
              <a:gd name="connsiteY0" fmla="*/ 170032 h 2842574"/>
              <a:gd name="connsiteX1" fmla="*/ 138616 w 5356680"/>
              <a:gd name="connsiteY1" fmla="*/ 160605 h 2842574"/>
              <a:gd name="connsiteX2" fmla="*/ 713651 w 5356680"/>
              <a:gd name="connsiteY2" fmla="*/ 2328770 h 2842574"/>
              <a:gd name="connsiteX3" fmla="*/ 4776604 w 5356680"/>
              <a:gd name="connsiteY3" fmla="*/ 2686989 h 2842574"/>
              <a:gd name="connsiteX4" fmla="*/ 5068835 w 5356680"/>
              <a:gd name="connsiteY4" fmla="*/ 245447 h 2842574"/>
              <a:gd name="connsiteX5" fmla="*/ 2278501 w 5356680"/>
              <a:gd name="connsiteY5" fmla="*/ 170032 h 284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6680" h="2842574">
                <a:moveTo>
                  <a:pt x="2278501" y="170032"/>
                </a:moveTo>
                <a:cubicBezTo>
                  <a:pt x="1456798" y="155892"/>
                  <a:pt x="399424" y="-199185"/>
                  <a:pt x="138616" y="160605"/>
                </a:cubicBezTo>
                <a:cubicBezTo>
                  <a:pt x="-122192" y="520395"/>
                  <a:pt x="-59347" y="1907706"/>
                  <a:pt x="713651" y="2328770"/>
                </a:cubicBezTo>
                <a:cubicBezTo>
                  <a:pt x="1486649" y="2749834"/>
                  <a:pt x="4050740" y="3034209"/>
                  <a:pt x="4776604" y="2686989"/>
                </a:cubicBezTo>
                <a:cubicBezTo>
                  <a:pt x="5502468" y="2339769"/>
                  <a:pt x="5483614" y="664940"/>
                  <a:pt x="5068835" y="245447"/>
                </a:cubicBezTo>
                <a:cubicBezTo>
                  <a:pt x="4654056" y="-174046"/>
                  <a:pt x="3100204" y="184172"/>
                  <a:pt x="2278501" y="170032"/>
                </a:cubicBezTo>
                <a:close/>
              </a:path>
            </a:pathLst>
          </a:custGeom>
          <a:solidFill>
            <a:srgbClr val="A3BFA7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7FEB11F5-C003-EFC7-72E0-4662C9411E84}"/>
              </a:ext>
            </a:extLst>
          </p:cNvPr>
          <p:cNvSpPr/>
          <p:nvPr/>
        </p:nvSpPr>
        <p:spPr>
          <a:xfrm>
            <a:off x="-71241" y="5517304"/>
            <a:ext cx="1769018" cy="1522954"/>
          </a:xfrm>
          <a:custGeom>
            <a:avLst/>
            <a:gdLst>
              <a:gd name="connsiteX0" fmla="*/ 344618 w 1769018"/>
              <a:gd name="connsiteY0" fmla="*/ 16230 h 1522954"/>
              <a:gd name="connsiteX1" fmla="*/ 1768065 w 1769018"/>
              <a:gd name="connsiteY1" fmla="*/ 760948 h 1522954"/>
              <a:gd name="connsiteX2" fmla="*/ 108948 w 1769018"/>
              <a:gd name="connsiteY2" fmla="*/ 1505665 h 1522954"/>
              <a:gd name="connsiteX3" fmla="*/ 344618 w 1769018"/>
              <a:gd name="connsiteY3" fmla="*/ 16230 h 152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9018" h="1522954">
                <a:moveTo>
                  <a:pt x="344618" y="16230"/>
                </a:moveTo>
                <a:cubicBezTo>
                  <a:pt x="621138" y="-107890"/>
                  <a:pt x="1807343" y="512709"/>
                  <a:pt x="1768065" y="760948"/>
                </a:cubicBezTo>
                <a:cubicBezTo>
                  <a:pt x="1728787" y="1009187"/>
                  <a:pt x="352474" y="1634498"/>
                  <a:pt x="108948" y="1505665"/>
                </a:cubicBezTo>
                <a:cubicBezTo>
                  <a:pt x="-134578" y="1376832"/>
                  <a:pt x="68098" y="140350"/>
                  <a:pt x="344618" y="16230"/>
                </a:cubicBezTo>
                <a:close/>
              </a:path>
            </a:pathLst>
          </a:custGeom>
          <a:solidFill>
            <a:srgbClr val="BBC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56998AC7-E0BA-F270-03D1-E4626DD8FA0B}"/>
              </a:ext>
            </a:extLst>
          </p:cNvPr>
          <p:cNvSpPr/>
          <p:nvPr/>
        </p:nvSpPr>
        <p:spPr>
          <a:xfrm>
            <a:off x="10805181" y="-198314"/>
            <a:ext cx="2097450" cy="1821125"/>
          </a:xfrm>
          <a:custGeom>
            <a:avLst/>
            <a:gdLst>
              <a:gd name="connsiteX0" fmla="*/ 16788 w 2097450"/>
              <a:gd name="connsiteY0" fmla="*/ 292583 h 1821125"/>
              <a:gd name="connsiteX1" fmla="*/ 799213 w 2097450"/>
              <a:gd name="connsiteY1" fmla="*/ 1791444 h 1821125"/>
              <a:gd name="connsiteX2" fmla="*/ 2071831 w 2097450"/>
              <a:gd name="connsiteY2" fmla="*/ 1197556 h 1821125"/>
              <a:gd name="connsiteX3" fmla="*/ 1525077 w 2097450"/>
              <a:gd name="connsiteY3" fmla="*/ 75766 h 1821125"/>
              <a:gd name="connsiteX4" fmla="*/ 16788 w 2097450"/>
              <a:gd name="connsiteY4" fmla="*/ 292583 h 182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7450" h="1821125">
                <a:moveTo>
                  <a:pt x="16788" y="292583"/>
                </a:moveTo>
                <a:cubicBezTo>
                  <a:pt x="-104189" y="578529"/>
                  <a:pt x="456706" y="1640615"/>
                  <a:pt x="799213" y="1791444"/>
                </a:cubicBezTo>
                <a:cubicBezTo>
                  <a:pt x="1141720" y="1942273"/>
                  <a:pt x="1950854" y="1483502"/>
                  <a:pt x="2071831" y="1197556"/>
                </a:cubicBezTo>
                <a:cubicBezTo>
                  <a:pt x="2192808" y="911610"/>
                  <a:pt x="1864442" y="229737"/>
                  <a:pt x="1525077" y="75766"/>
                </a:cubicBezTo>
                <a:cubicBezTo>
                  <a:pt x="1185712" y="-78205"/>
                  <a:pt x="137765" y="6637"/>
                  <a:pt x="16788" y="292583"/>
                </a:cubicBezTo>
                <a:close/>
              </a:path>
            </a:pathLst>
          </a:custGeom>
          <a:solidFill>
            <a:srgbClr val="E2C35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876FF4B5-68D4-5E64-D877-935E332E4715}"/>
              </a:ext>
            </a:extLst>
          </p:cNvPr>
          <p:cNvSpPr/>
          <p:nvPr/>
        </p:nvSpPr>
        <p:spPr>
          <a:xfrm rot="19601840" flipV="1">
            <a:off x="11608855" y="5229556"/>
            <a:ext cx="2279825" cy="2098447"/>
          </a:xfrm>
          <a:custGeom>
            <a:avLst/>
            <a:gdLst>
              <a:gd name="connsiteX0" fmla="*/ 1079118 w 1845755"/>
              <a:gd name="connsiteY0" fmla="*/ 38613 h 1394381"/>
              <a:gd name="connsiteX1" fmla="*/ 1823836 w 1845755"/>
              <a:gd name="connsiteY1" fmla="*/ 1264098 h 1394381"/>
              <a:gd name="connsiteX2" fmla="*/ 155291 w 1845755"/>
              <a:gd name="connsiteY2" fmla="*/ 1245244 h 1394381"/>
              <a:gd name="connsiteX3" fmla="*/ 127011 w 1845755"/>
              <a:gd name="connsiteY3" fmla="*/ 255430 h 1394381"/>
              <a:gd name="connsiteX4" fmla="*/ 636058 w 1845755"/>
              <a:gd name="connsiteY4" fmla="*/ 302564 h 1394381"/>
              <a:gd name="connsiteX5" fmla="*/ 1079118 w 1845755"/>
              <a:gd name="connsiteY5" fmla="*/ 38613 h 1394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755" h="1394381">
                <a:moveTo>
                  <a:pt x="1079118" y="38613"/>
                </a:moveTo>
                <a:cubicBezTo>
                  <a:pt x="1277081" y="198869"/>
                  <a:pt x="1977807" y="1062993"/>
                  <a:pt x="1823836" y="1264098"/>
                </a:cubicBezTo>
                <a:cubicBezTo>
                  <a:pt x="1669865" y="1465203"/>
                  <a:pt x="438095" y="1413355"/>
                  <a:pt x="155291" y="1245244"/>
                </a:cubicBezTo>
                <a:cubicBezTo>
                  <a:pt x="-127513" y="1077133"/>
                  <a:pt x="46883" y="412543"/>
                  <a:pt x="127011" y="255430"/>
                </a:cubicBezTo>
                <a:cubicBezTo>
                  <a:pt x="207139" y="98317"/>
                  <a:pt x="471089" y="338700"/>
                  <a:pt x="636058" y="302564"/>
                </a:cubicBezTo>
                <a:cubicBezTo>
                  <a:pt x="801027" y="266428"/>
                  <a:pt x="881155" y="-121643"/>
                  <a:pt x="1079118" y="38613"/>
                </a:cubicBezTo>
                <a:close/>
              </a:path>
            </a:pathLst>
          </a:custGeom>
          <a:solidFill>
            <a:srgbClr val="A3B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556911-2565-83EE-5DEA-8686548F1370}"/>
              </a:ext>
            </a:extLst>
          </p:cNvPr>
          <p:cNvSpPr txBox="1"/>
          <p:nvPr/>
        </p:nvSpPr>
        <p:spPr>
          <a:xfrm>
            <a:off x="5549245" y="2528378"/>
            <a:ext cx="1093509" cy="76944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zh-TW" altLang="zh-TW" sz="4400">
                <a:solidFill>
                  <a:schemeClr val="bg1"/>
                </a:solidFill>
                <a:latin typeface="Source Han Sans TC"/>
                <a:ea typeface="Source Han Sans TC"/>
              </a:rPr>
              <a:t>3</a:t>
            </a:r>
            <a:endParaRPr lang="zh-CN" altLang="en-US" sz="4400">
              <a:solidFill>
                <a:schemeClr val="bg1"/>
              </a:solidFill>
              <a:latin typeface="思源宋體 SemiBold" panose="02020600000000000000" pitchFamily="18" charset="-128"/>
              <a:ea typeface="思源宋體 SemiBold" panose="02020600000000000000" pitchFamily="18" charset="-128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CB1DC1-62CF-DE07-1A1A-9AE53047F349}"/>
              </a:ext>
            </a:extLst>
          </p:cNvPr>
          <p:cNvSpPr txBox="1"/>
          <p:nvPr/>
        </p:nvSpPr>
        <p:spPr>
          <a:xfrm>
            <a:off x="4795101" y="3645509"/>
            <a:ext cx="2601798" cy="7010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zh-TW" altLang="en-US" sz="4000" dirty="0">
                <a:solidFill>
                  <a:schemeClr val="bg1"/>
                </a:solidFill>
                <a:latin typeface="Source Han Sans TC"/>
                <a:ea typeface="Source Han Sans TC"/>
              </a:rPr>
              <a:t>如何達成</a:t>
            </a:r>
            <a:endParaRPr lang="zh-TW" altLang="zh-TW" sz="4000" dirty="0">
              <a:solidFill>
                <a:schemeClr val="bg1"/>
              </a:solidFill>
              <a:latin typeface="Source Han Sans TC"/>
              <a:ea typeface="Source Han Sans TC"/>
            </a:endParaRPr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1F45E388-0EBD-46D1-8262-494248E0D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入口行人辨識系統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4743692B-11CA-4D3E-8EE1-E5E6B1B5FF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D0610C-B3CA-45DB-B110-EDC486DC44B8}" type="slidenum">
              <a:rPr lang="zh-TW" altLang="zh-TW" smtClean="0">
                <a:latin typeface="Source Han Sans TC"/>
                <a:ea typeface="Source Han Sans TC"/>
              </a:r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74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>
            <a:extLst>
              <a:ext uri="{FF2B5EF4-FFF2-40B4-BE49-F238E27FC236}">
                <a16:creationId xmlns:a16="http://schemas.microsoft.com/office/drawing/2014/main" id="{5592DED0-EE4B-4448-630B-FDB725AED262}"/>
              </a:ext>
            </a:extLst>
          </p:cNvPr>
          <p:cNvSpPr/>
          <p:nvPr/>
        </p:nvSpPr>
        <p:spPr>
          <a:xfrm>
            <a:off x="1329641" y="2084003"/>
            <a:ext cx="696686" cy="696686"/>
          </a:xfrm>
          <a:prstGeom prst="ellipse">
            <a:avLst/>
          </a:prstGeom>
          <a:solidFill>
            <a:srgbClr val="E2C35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宋體 SemiBold" panose="02020600000000000000" pitchFamily="18" charset="-128"/>
              <a:ea typeface="思源宋體 SemiBold" panose="02020600000000000000" pitchFamily="18" charset="-128"/>
              <a:sym typeface="思源黑体 Medium" panose="020B0600000000000000" pitchFamily="34" charset="-122"/>
            </a:endParaRPr>
          </a:p>
        </p:txBody>
      </p:sp>
      <p:sp>
        <p:nvSpPr>
          <p:cNvPr id="3" name="椭圆 2"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>
            <a:extLst>
              <a:ext uri="{FF2B5EF4-FFF2-40B4-BE49-F238E27FC236}">
                <a16:creationId xmlns:a16="http://schemas.microsoft.com/office/drawing/2014/main" id="{B797F2DA-D971-685A-B227-26A03AAE8352}"/>
              </a:ext>
            </a:extLst>
          </p:cNvPr>
          <p:cNvSpPr/>
          <p:nvPr/>
        </p:nvSpPr>
        <p:spPr>
          <a:xfrm>
            <a:off x="1329641" y="4108609"/>
            <a:ext cx="696686" cy="696686"/>
          </a:xfrm>
          <a:prstGeom prst="ellipse">
            <a:avLst/>
          </a:prstGeom>
          <a:solidFill>
            <a:srgbClr val="BAC68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</p:txBody>
      </p:sp>
      <p:sp>
        <p:nvSpPr>
          <p:cNvPr id="4" name="椭圆 3"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>
            <a:extLst>
              <a:ext uri="{FF2B5EF4-FFF2-40B4-BE49-F238E27FC236}">
                <a16:creationId xmlns:a16="http://schemas.microsoft.com/office/drawing/2014/main" id="{DED420E1-22C2-8B1F-F778-49890F4247D9}"/>
              </a:ext>
            </a:extLst>
          </p:cNvPr>
          <p:cNvSpPr/>
          <p:nvPr/>
        </p:nvSpPr>
        <p:spPr>
          <a:xfrm>
            <a:off x="6189205" y="2084003"/>
            <a:ext cx="696686" cy="696686"/>
          </a:xfrm>
          <a:prstGeom prst="ellipse">
            <a:avLst/>
          </a:prstGeom>
          <a:solidFill>
            <a:srgbClr val="8C9B79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宋體 SemiBold" panose="02020600000000000000" pitchFamily="18" charset="-128"/>
              <a:ea typeface="思源宋體 SemiBold" panose="02020600000000000000" pitchFamily="18" charset="-128"/>
              <a:sym typeface="思源黑体 Medium" panose="020B0600000000000000" pitchFamily="34" charset="-122"/>
            </a:endParaRPr>
          </a:p>
        </p:txBody>
      </p:sp>
      <p:sp>
        <p:nvSpPr>
          <p:cNvPr id="6" name="文本框 5"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>
            <a:extLst>
              <a:ext uri="{FF2B5EF4-FFF2-40B4-BE49-F238E27FC236}">
                <a16:creationId xmlns:a16="http://schemas.microsoft.com/office/drawing/2014/main" id="{0A2AC705-024D-537A-D8A0-C4DE21716E8F}"/>
              </a:ext>
            </a:extLst>
          </p:cNvPr>
          <p:cNvSpPr txBox="1"/>
          <p:nvPr/>
        </p:nvSpPr>
        <p:spPr>
          <a:xfrm>
            <a:off x="1443095" y="2201514"/>
            <a:ext cx="469778" cy="461665"/>
          </a:xfrm>
          <a:prstGeom prst="rect">
            <a:avLst/>
          </a:prstGeom>
          <a:solidFill>
            <a:srgbClr val="E2C351"/>
          </a:solidFill>
        </p:spPr>
        <p:txBody>
          <a:bodyPr wrap="square" rtlCol="0">
            <a:normAutofit/>
          </a:bodyPr>
          <a:lstStyle/>
          <a:p>
            <a:pPr algn="ctr"/>
            <a:r>
              <a:rPr lang="zh-TW" altLang="zh-TW" sz="2400">
                <a:solidFill>
                  <a:schemeClr val="bg1"/>
                </a:solidFill>
                <a:latin typeface="Source Han Sans TC"/>
                <a:ea typeface="Source Han Sans TC"/>
                <a:sym typeface="思源黑体 Medium" panose="020B0600000000000000" pitchFamily="34" charset="-122"/>
              </a:rPr>
              <a:t>1</a:t>
            </a:r>
            <a:endParaRPr lang="zh-CN" altLang="en-US" sz="2400">
              <a:solidFill>
                <a:schemeClr val="bg1"/>
              </a:solidFill>
              <a:latin typeface="思源宋體 SemiBold" panose="02020600000000000000" pitchFamily="18" charset="-128"/>
              <a:ea typeface="思源宋體 SemiBold" panose="02020600000000000000" pitchFamily="18" charset="-128"/>
              <a:sym typeface="思源黑体 Medium" panose="020B0600000000000000" pitchFamily="34" charset="-122"/>
            </a:endParaRPr>
          </a:p>
        </p:txBody>
      </p:sp>
      <p:sp>
        <p:nvSpPr>
          <p:cNvPr id="7" name="文本框 6"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>
            <a:extLst>
              <a:ext uri="{FF2B5EF4-FFF2-40B4-BE49-F238E27FC236}">
                <a16:creationId xmlns:a16="http://schemas.microsoft.com/office/drawing/2014/main" id="{BE19193B-C8F4-677C-46DC-8CCE387AFE45}"/>
              </a:ext>
            </a:extLst>
          </p:cNvPr>
          <p:cNvSpPr txBox="1"/>
          <p:nvPr/>
        </p:nvSpPr>
        <p:spPr>
          <a:xfrm>
            <a:off x="6302659" y="2206583"/>
            <a:ext cx="469778" cy="461665"/>
          </a:xfrm>
          <a:prstGeom prst="rect">
            <a:avLst/>
          </a:prstGeom>
          <a:solidFill>
            <a:srgbClr val="8C9B79"/>
          </a:solidFill>
        </p:spPr>
        <p:txBody>
          <a:bodyPr wrap="square" rtlCol="0">
            <a:normAutofit/>
          </a:bodyPr>
          <a:lstStyle/>
          <a:p>
            <a:pPr algn="ctr"/>
            <a:r>
              <a:rPr lang="zh-TW" altLang="zh-TW" sz="2400" dirty="0">
                <a:solidFill>
                  <a:schemeClr val="bg1"/>
                </a:solidFill>
                <a:latin typeface="Source Han Sans TC"/>
                <a:ea typeface="Source Han Sans TC"/>
                <a:sym typeface="思源黑体 Medium" panose="020B0600000000000000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思源宋體 SemiBold" panose="02020600000000000000" pitchFamily="18" charset="-128"/>
              <a:ea typeface="思源宋體 SemiBold" panose="02020600000000000000" pitchFamily="18" charset="-128"/>
              <a:sym typeface="思源黑体 Medium" panose="020B0600000000000000" pitchFamily="34" charset="-122"/>
            </a:endParaRPr>
          </a:p>
        </p:txBody>
      </p:sp>
      <p:sp>
        <p:nvSpPr>
          <p:cNvPr id="8" name="文本框 7"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>
            <a:extLst>
              <a:ext uri="{FF2B5EF4-FFF2-40B4-BE49-F238E27FC236}">
                <a16:creationId xmlns:a16="http://schemas.microsoft.com/office/drawing/2014/main" id="{2399882A-AC51-B34B-A130-8A277E74B605}"/>
              </a:ext>
            </a:extLst>
          </p:cNvPr>
          <p:cNvSpPr txBox="1"/>
          <p:nvPr/>
        </p:nvSpPr>
        <p:spPr>
          <a:xfrm>
            <a:off x="1443095" y="4225054"/>
            <a:ext cx="469778" cy="461665"/>
          </a:xfrm>
          <a:prstGeom prst="rect">
            <a:avLst/>
          </a:prstGeom>
          <a:solidFill>
            <a:srgbClr val="BAC680"/>
          </a:solidFill>
          <a:effectLst/>
        </p:spPr>
        <p:txBody>
          <a:bodyPr wrap="square" rtlCol="0">
            <a:normAutofit/>
          </a:bodyPr>
          <a:lstStyle/>
          <a:p>
            <a:pPr algn="ctr"/>
            <a:r>
              <a:rPr lang="zh-TW" altLang="zh-TW" sz="2400" dirty="0">
                <a:solidFill>
                  <a:schemeClr val="bg1"/>
                </a:solidFill>
                <a:latin typeface="Source Han Sans TC"/>
                <a:ea typeface="Source Han Sans TC"/>
                <a:sym typeface="思源黑体 Medium" panose="020B0600000000000000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思源宋體 SemiBold" panose="02020600000000000000" pitchFamily="18" charset="-128"/>
              <a:ea typeface="思源宋體 SemiBold" panose="02020600000000000000" pitchFamily="18" charset="-128"/>
              <a:sym typeface="思源黑体 Medium" panose="020B0600000000000000" pitchFamily="34" charset="-122"/>
            </a:endParaRPr>
          </a:p>
        </p:txBody>
      </p:sp>
      <p:sp>
        <p:nvSpPr>
          <p:cNvPr id="10" name="文本框 9"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>
            <a:extLst>
              <a:ext uri="{FF2B5EF4-FFF2-40B4-BE49-F238E27FC236}">
                <a16:creationId xmlns:a16="http://schemas.microsoft.com/office/drawing/2014/main" id="{C2461BA6-0B2E-F18B-476B-C662CEA6405D}"/>
              </a:ext>
            </a:extLst>
          </p:cNvPr>
          <p:cNvSpPr txBox="1"/>
          <p:nvPr/>
        </p:nvSpPr>
        <p:spPr>
          <a:xfrm>
            <a:off x="2137968" y="1863249"/>
            <a:ext cx="1996045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TW" altLang="en-US" sz="2400" dirty="0">
                <a:latin typeface="Source Han Sans TC"/>
                <a:ea typeface="Source Han Sans TC"/>
                <a:sym typeface="思源黑体 Medium" panose="020B0600000000000000" pitchFamily="34" charset="-122"/>
              </a:rPr>
              <a:t>硬體架構</a:t>
            </a:r>
            <a:endParaRPr lang="zh-TW" altLang="zh-TW" sz="2400" dirty="0">
              <a:latin typeface="Source Han Sans TC"/>
              <a:ea typeface="Source Han Sans TC"/>
              <a:sym typeface="思源黑体 Medium" panose="020B0600000000000000" pitchFamily="34" charset="-122"/>
            </a:endParaRPr>
          </a:p>
        </p:txBody>
      </p:sp>
      <p:sp>
        <p:nvSpPr>
          <p:cNvPr id="11" name="矩形 10"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>
            <a:extLst>
              <a:ext uri="{FF2B5EF4-FFF2-40B4-BE49-F238E27FC236}">
                <a16:creationId xmlns:a16="http://schemas.microsoft.com/office/drawing/2014/main" id="{E21ADCC7-DFC5-39E5-10E3-1389ED9F54EF}"/>
              </a:ext>
            </a:extLst>
          </p:cNvPr>
          <p:cNvSpPr/>
          <p:nvPr/>
        </p:nvSpPr>
        <p:spPr>
          <a:xfrm>
            <a:off x="2137967" y="2303826"/>
            <a:ext cx="3826714" cy="124404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思源黑体 Medium" panose="020B0600000000000000" pitchFamily="34" charset="-122"/>
              </a:rPr>
              <a:t>Arduino</a:t>
            </a: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思源黑体 Medium" panose="020B0600000000000000" pitchFamily="34" charset="-122"/>
              </a:rPr>
              <a:t>硬體設備設置，用於接收超聲波訊息，並提供監控成果</a:t>
            </a:r>
            <a:endParaRPr lang="en-US" altLang="zh-TW" sz="16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思源黑体 Medium" panose="020B0600000000000000" pitchFamily="34" charset="-122"/>
            </a:endParaRPr>
          </a:p>
          <a:p>
            <a:pPr>
              <a:lnSpc>
                <a:spcPct val="100000"/>
              </a:lnSpc>
            </a:pP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思源黑体 Medium" panose="020B0600000000000000" pitchFamily="34" charset="-122"/>
              </a:rPr>
              <a:t>透過燈泡用來判別</a:t>
            </a:r>
            <a:r>
              <a:rPr lang="zh-TW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思源黑体 Medium" panose="020B0600000000000000" pitchFamily="34" charset="-122"/>
              </a:rPr>
              <a:t>檢測結果是否符合預期設計</a:t>
            </a:r>
            <a:endParaRPr lang="zh-CN" altLang="en-US" sz="1200" dirty="0">
              <a:solidFill>
                <a:srgbClr val="FF0000"/>
              </a:solidFill>
              <a:latin typeface="思源宋體 SemiBold" panose="02020600000000000000" pitchFamily="18" charset="-128"/>
              <a:ea typeface="思源宋體 SemiBold" panose="02020600000000000000" pitchFamily="18" charset="-128"/>
              <a:sym typeface="思源黑体 Medium" panose="020B0600000000000000" pitchFamily="34" charset="-122"/>
            </a:endParaRPr>
          </a:p>
        </p:txBody>
      </p:sp>
      <p:sp>
        <p:nvSpPr>
          <p:cNvPr id="12" name="文本框 11"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>
            <a:extLst>
              <a:ext uri="{FF2B5EF4-FFF2-40B4-BE49-F238E27FC236}">
                <a16:creationId xmlns:a16="http://schemas.microsoft.com/office/drawing/2014/main" id="{B2A1B292-FFD9-A543-FE22-D0154808F4CE}"/>
              </a:ext>
            </a:extLst>
          </p:cNvPr>
          <p:cNvSpPr txBox="1"/>
          <p:nvPr/>
        </p:nvSpPr>
        <p:spPr>
          <a:xfrm>
            <a:off x="6997533" y="1863249"/>
            <a:ext cx="1996045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Source Han Sans TC"/>
                <a:cs typeface="Times New Roman" panose="02020603050405020304" pitchFamily="18" charset="0"/>
                <a:sym typeface="思源黑体 Medium" panose="020B0600000000000000" pitchFamily="34" charset="-122"/>
              </a:rPr>
              <a:t>Arduino</a:t>
            </a:r>
            <a:r>
              <a:rPr lang="zh-TW" altLang="en-US" sz="2400" dirty="0">
                <a:latin typeface="Source Han Sans TC"/>
                <a:ea typeface="Source Han Sans TC"/>
                <a:sym typeface="思源黑体 Medium" panose="020B0600000000000000" pitchFamily="34" charset="-122"/>
              </a:rPr>
              <a:t>程式</a:t>
            </a:r>
            <a:endParaRPr lang="zh-TW" altLang="zh-TW" sz="2400" dirty="0">
              <a:latin typeface="Source Han Sans TC"/>
              <a:ea typeface="Source Han Sans TC"/>
              <a:sym typeface="思源黑体 Medium" panose="020B0600000000000000" pitchFamily="34" charset="-122"/>
            </a:endParaRPr>
          </a:p>
        </p:txBody>
      </p:sp>
      <p:sp>
        <p:nvSpPr>
          <p:cNvPr id="13" name="矩形 12"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>
            <a:extLst>
              <a:ext uri="{FF2B5EF4-FFF2-40B4-BE49-F238E27FC236}">
                <a16:creationId xmlns:a16="http://schemas.microsoft.com/office/drawing/2014/main" id="{15824830-AD65-9995-CD49-7329771F0779}"/>
              </a:ext>
            </a:extLst>
          </p:cNvPr>
          <p:cNvSpPr/>
          <p:nvPr/>
        </p:nvSpPr>
        <p:spPr>
          <a:xfrm>
            <a:off x="6997531" y="2303827"/>
            <a:ext cx="3826714" cy="8229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思源黑体 Medium" panose="020B0600000000000000" pitchFamily="34" charset="-122"/>
              </a:rPr>
              <a:t>超聲波感測、並將感測結果傳送給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思源黑体 Medium" panose="020B0600000000000000" pitchFamily="34" charset="-122"/>
              </a:rPr>
              <a:t>Python</a:t>
            </a:r>
          </a:p>
          <a:p>
            <a:pPr>
              <a:lnSpc>
                <a:spcPct val="100000"/>
              </a:lnSpc>
            </a:pP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思源黑体 Medium" panose="020B0600000000000000" pitchFamily="34" charset="-122"/>
              </a:rPr>
              <a:t>例如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思源黑体 Medium" panose="020B0600000000000000" pitchFamily="34" charset="-122"/>
              </a:rPr>
              <a:t>: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思源黑体 Medium" panose="020B0600000000000000" pitchFamily="34" charset="-122"/>
              </a:rPr>
              <a:t> 物體距離 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思源黑体 Medium" panose="020B0600000000000000" pitchFamily="34" charset="-122"/>
              </a:rPr>
              <a:t>130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思源黑体 Medium" panose="020B0600000000000000" pitchFamily="34" charset="-122"/>
            </a:endParaRPr>
          </a:p>
        </p:txBody>
      </p:sp>
      <p:sp>
        <p:nvSpPr>
          <p:cNvPr id="14" name="文本框 13"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>
            <a:extLst>
              <a:ext uri="{FF2B5EF4-FFF2-40B4-BE49-F238E27FC236}">
                <a16:creationId xmlns:a16="http://schemas.microsoft.com/office/drawing/2014/main" id="{94794C98-341E-3BF5-27FC-17D53820EEB1}"/>
              </a:ext>
            </a:extLst>
          </p:cNvPr>
          <p:cNvSpPr txBox="1"/>
          <p:nvPr/>
        </p:nvSpPr>
        <p:spPr>
          <a:xfrm>
            <a:off x="2137968" y="3849669"/>
            <a:ext cx="2806565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Source Han Sans TC"/>
                <a:cs typeface="Times New Roman" panose="02020603050405020304" pitchFamily="18" charset="0"/>
                <a:sym typeface="思源黑体 Medium" panose="020B0600000000000000" pitchFamily="34" charset="-122"/>
              </a:rPr>
              <a:t>Python</a:t>
            </a:r>
            <a:r>
              <a:rPr lang="zh-TW" altLang="en-US" sz="2400" dirty="0">
                <a:latin typeface="Source Han Sans TC"/>
                <a:ea typeface="Source Han Sans TC"/>
                <a:sym typeface="思源黑体 Medium" panose="020B0600000000000000" pitchFamily="34" charset="-122"/>
              </a:rPr>
              <a:t>程式</a:t>
            </a:r>
            <a:endParaRPr lang="zh-TW" altLang="zh-TW" sz="2400" dirty="0">
              <a:latin typeface="Source Han Sans TC"/>
              <a:ea typeface="Source Han Sans TC"/>
              <a:sym typeface="思源黑体 Medium" panose="020B0600000000000000" pitchFamily="34" charset="-122"/>
            </a:endParaRPr>
          </a:p>
        </p:txBody>
      </p:sp>
      <p:sp>
        <p:nvSpPr>
          <p:cNvPr id="15" name="矩形 14"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>
            <a:extLst>
              <a:ext uri="{FF2B5EF4-FFF2-40B4-BE49-F238E27FC236}">
                <a16:creationId xmlns:a16="http://schemas.microsoft.com/office/drawing/2014/main" id="{74D309F9-3131-E713-68DA-ABFCD7F7E5A7}"/>
              </a:ext>
            </a:extLst>
          </p:cNvPr>
          <p:cNvSpPr/>
          <p:nvPr/>
        </p:nvSpPr>
        <p:spPr>
          <a:xfrm>
            <a:off x="2137966" y="4290246"/>
            <a:ext cx="4051239" cy="784673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思源黑体 Medium" panose="020B0600000000000000" pitchFamily="34" charset="-122"/>
              </a:rPr>
              <a:t>影像處理、影像辨識、接收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思源黑体 Medium" panose="020B0600000000000000" pitchFamily="34" charset="-122"/>
              </a:rPr>
              <a:t>Arduino</a:t>
            </a: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思源黑体 Medium" panose="020B0600000000000000" pitchFamily="34" charset="-122"/>
              </a:rPr>
              <a:t>監控結果以利於</a:t>
            </a:r>
            <a:r>
              <a:rPr lang="zh-TW" altLang="en-US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思源黑体 Medium" panose="020B0600000000000000" pitchFamily="34" charset="-122"/>
              </a:rPr>
              <a:t>驗證設計是否合理</a:t>
            </a:r>
            <a:endParaRPr lang="en-US" altLang="zh-TW" sz="1600" dirty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思源黑体 Medium" panose="020B0600000000000000" pitchFamily="34" charset="-122"/>
            </a:endParaRPr>
          </a:p>
          <a:p>
            <a:pPr>
              <a:lnSpc>
                <a:spcPct val="100000"/>
              </a:lnSpc>
            </a:pP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思源黑体 Medium" panose="020B0600000000000000" pitchFamily="34" charset="-122"/>
              </a:rPr>
              <a:t>將數據與資料庫連結、並顯示在網頁上</a:t>
            </a:r>
            <a:endParaRPr lang="en-US" altLang="zh-TW" sz="1600" dirty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思源黑体 Medium" panose="020B0600000000000000" pitchFamily="34" charset="-122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D46063-25FD-4CF0-A197-EE0C0C205F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入口行人辨識系統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F389191-6BD5-4C43-B08C-3D1A5C8EDB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D0610C-B3CA-45DB-B110-EDC486DC44B8}" type="slidenum">
              <a:rPr lang="zh-TW" altLang="zh-TW" smtClean="0">
                <a:latin typeface="Source Han Sans TC"/>
                <a:ea typeface="Source Han Sans TC"/>
              </a:rPr>
              <a:t>11</a:t>
            </a:fld>
            <a:endParaRPr lang="zh-CN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9396AA9-ABE6-4046-A5B4-2537521F2417}"/>
              </a:ext>
            </a:extLst>
          </p:cNvPr>
          <p:cNvSpPr txBox="1"/>
          <p:nvPr/>
        </p:nvSpPr>
        <p:spPr>
          <a:xfrm>
            <a:off x="1329641" y="718051"/>
            <a:ext cx="71262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架構</a:t>
            </a:r>
          </a:p>
        </p:txBody>
      </p:sp>
      <p:sp>
        <p:nvSpPr>
          <p:cNvPr id="17" name="椭圆 2"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>
            <a:extLst>
              <a:ext uri="{FF2B5EF4-FFF2-40B4-BE49-F238E27FC236}">
                <a16:creationId xmlns:a16="http://schemas.microsoft.com/office/drawing/2014/main" id="{8767D617-97B9-407A-BBDC-368FB77A609B}"/>
              </a:ext>
            </a:extLst>
          </p:cNvPr>
          <p:cNvSpPr/>
          <p:nvPr/>
        </p:nvSpPr>
        <p:spPr>
          <a:xfrm>
            <a:off x="6189205" y="4177805"/>
            <a:ext cx="696686" cy="69668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</p:txBody>
      </p:sp>
      <p:sp>
        <p:nvSpPr>
          <p:cNvPr id="20" name="文本框 7"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>
            <a:extLst>
              <a:ext uri="{FF2B5EF4-FFF2-40B4-BE49-F238E27FC236}">
                <a16:creationId xmlns:a16="http://schemas.microsoft.com/office/drawing/2014/main" id="{AD7F3B65-7C0D-43FD-A29A-711DA8D01D0C}"/>
              </a:ext>
            </a:extLst>
          </p:cNvPr>
          <p:cNvSpPr txBox="1"/>
          <p:nvPr/>
        </p:nvSpPr>
        <p:spPr>
          <a:xfrm>
            <a:off x="6356985" y="4306869"/>
            <a:ext cx="361125" cy="418238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Source Han Sans TC"/>
                <a:ea typeface="Source Han Sans TC"/>
                <a:sym typeface="思源黑体 Medium" panose="020B0600000000000000" pitchFamily="34" charset="-122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思源宋體 SemiBold" panose="02020600000000000000" pitchFamily="18" charset="-128"/>
              <a:ea typeface="思源宋體 SemiBold" panose="02020600000000000000" pitchFamily="18" charset="-128"/>
              <a:sym typeface="思源黑体 Medium" panose="020B0600000000000000" pitchFamily="34" charset="-122"/>
            </a:endParaRPr>
          </a:p>
        </p:txBody>
      </p:sp>
      <p:sp>
        <p:nvSpPr>
          <p:cNvPr id="21" name="文本框 11"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>
            <a:extLst>
              <a:ext uri="{FF2B5EF4-FFF2-40B4-BE49-F238E27FC236}">
                <a16:creationId xmlns:a16="http://schemas.microsoft.com/office/drawing/2014/main" id="{B918565D-C349-480D-AC34-7FD9EF11FB04}"/>
              </a:ext>
            </a:extLst>
          </p:cNvPr>
          <p:cNvSpPr txBox="1"/>
          <p:nvPr/>
        </p:nvSpPr>
        <p:spPr>
          <a:xfrm>
            <a:off x="7006199" y="3882720"/>
            <a:ext cx="1996045" cy="457200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Source Han Sans TC"/>
                <a:cs typeface="Times New Roman" panose="02020603050405020304" pitchFamily="18" charset="0"/>
                <a:sym typeface="思源黑体 Medium" panose="020B0600000000000000" pitchFamily="34" charset="-122"/>
              </a:rPr>
              <a:t>MySQL</a:t>
            </a:r>
            <a:r>
              <a:rPr lang="zh-TW" altLang="en-US" sz="2400" dirty="0">
                <a:latin typeface="Times New Roman" panose="02020603050405020304" pitchFamily="18" charset="0"/>
                <a:ea typeface="Source Han Sans TC"/>
                <a:cs typeface="Times New Roman" panose="02020603050405020304" pitchFamily="18" charset="0"/>
                <a:sym typeface="思源黑体 Medium" panose="020B0600000000000000" pitchFamily="34" charset="-122"/>
              </a:rPr>
              <a:t>資料庫</a:t>
            </a:r>
            <a:endParaRPr lang="zh-TW" altLang="zh-TW" sz="2400" dirty="0">
              <a:latin typeface="Source Han Sans TC"/>
              <a:ea typeface="Source Han Sans TC"/>
              <a:sym typeface="思源黑体 Medium" panose="020B0600000000000000" pitchFamily="34" charset="-122"/>
            </a:endParaRPr>
          </a:p>
        </p:txBody>
      </p:sp>
      <p:sp>
        <p:nvSpPr>
          <p:cNvPr id="22" name="矩形 21"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>
            <a:extLst>
              <a:ext uri="{FF2B5EF4-FFF2-40B4-BE49-F238E27FC236}">
                <a16:creationId xmlns:a16="http://schemas.microsoft.com/office/drawing/2014/main" id="{821F4999-B682-411E-B66E-FF06F85D3D8B}"/>
              </a:ext>
            </a:extLst>
          </p:cNvPr>
          <p:cNvSpPr/>
          <p:nvPr/>
        </p:nvSpPr>
        <p:spPr>
          <a:xfrm>
            <a:off x="7006199" y="4306869"/>
            <a:ext cx="3826714" cy="8229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思源黑体 Medium" panose="020B0600000000000000" pitchFamily="34" charset="-122"/>
              </a:rPr>
              <a:t>將偵測結果作為一筆筆資料進行記錄並儲存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思源黑体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759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79167E-06 -1.85185E-06 L 4.79167E-06 -0.25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79167E-06 -7.40741E-07 L 4.79167E-06 -0.2625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12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5" presetClass="pat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91667E-06 -1.85185E-06 L -0.43659 -1.85185E-06" pathEditMode="relative" rAng="0" ptsTypes="AA">
                                      <p:cBhvr>
                                        <p:cTn id="17" dur="7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36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pat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79167E-06 -7.40741E-07 L 4.79167E-06 -0.2625" pathEditMode="relative" rAng="0" ptsTypes="AA">
                                      <p:cBhvr>
                                        <p:cTn id="54" dur="75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125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6" grpId="0" animBg="1"/>
      <p:bldP spid="7" grpId="0" animBg="1"/>
      <p:bldP spid="8" grpId="0" animBg="1"/>
      <p:bldP spid="10" grpId="0"/>
      <p:bldP spid="11" grpId="0"/>
      <p:bldP spid="12" grpId="0"/>
      <p:bldP spid="13" grpId="0"/>
      <p:bldP spid="14" grpId="0"/>
      <p:bldP spid="15" grpId="0"/>
      <p:bldP spid="17" grpId="0" animBg="1"/>
      <p:bldP spid="17" grpId="1" animBg="1"/>
      <p:bldP spid="20" grpId="0" animBg="1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入口行人辨識系統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610C-B3CA-45DB-B110-EDC486DC44B8}" type="slidenum">
              <a:rPr lang="zh-TW" altLang="zh-TW" smtClean="0">
                <a:latin typeface="Source Han Sans TC"/>
                <a:ea typeface="Source Han Sans TC"/>
              </a:rPr>
              <a:t>12</a:t>
            </a:fld>
            <a:endParaRPr lang="zh-CN" altLang="en-US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76FD496B-D5EC-4668-B6F5-F143B36D6E47}"/>
              </a:ext>
            </a:extLst>
          </p:cNvPr>
          <p:cNvSpPr txBox="1">
            <a:spLocks/>
          </p:cNvSpPr>
          <p:nvPr/>
        </p:nvSpPr>
        <p:spPr>
          <a:xfrm>
            <a:off x="932468" y="656702"/>
            <a:ext cx="10515600" cy="7007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3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流程圖</a:t>
            </a:r>
          </a:p>
        </p:txBody>
      </p:sp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2349154895"/>
              </p:ext>
            </p:extLst>
          </p:nvPr>
        </p:nvGraphicFramePr>
        <p:xfrm>
          <a:off x="722376" y="1453896"/>
          <a:ext cx="10287000" cy="4684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165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6FD496B-D5EC-4668-B6F5-F143B36D6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468" y="656702"/>
            <a:ext cx="10515600" cy="700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硬體設備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8693F27-31C9-45B6-A14C-8B0470A0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入口行人辨識系統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6D8A37-2D1A-4259-AB7A-FC93D9BA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610C-B3CA-45DB-B110-EDC486DC44B8}" type="slidenum">
              <a:rPr lang="zh-TW" altLang="zh-TW" smtClean="0">
                <a:latin typeface="Source Han Sans TC"/>
                <a:ea typeface="Source Han Sans TC"/>
              </a:rPr>
              <a:t>13</a:t>
            </a:fld>
            <a:endParaRPr lang="zh-CN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37C352A-622F-4CA1-82C2-E1C42BB61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488" y="656702"/>
            <a:ext cx="5469649" cy="542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7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8938AA9-DC93-4B19-9990-8D899C86F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440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距離感測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5388846-5C3E-4C37-9CDF-9DC5DBD2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入口行人辨識系統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DD95D6-FA5D-4F91-9100-24F548D1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610C-B3CA-45DB-B110-EDC486DC44B8}" type="slidenum">
              <a:rPr lang="zh-TW" altLang="zh-TW" smtClean="0">
                <a:latin typeface="Source Han Sans TC"/>
                <a:ea typeface="Source Han Sans TC"/>
              </a:rPr>
              <a:t>14</a:t>
            </a:fld>
            <a:endParaRPr lang="zh-CN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99732DF-187E-4F09-8670-ECF906F5C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815" y="1241233"/>
            <a:ext cx="4182059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7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B738812-320A-4832-9D89-D234C0D5D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入口行人辨識系統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75F6E3-AB05-4904-917B-15DC3C7C1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610C-B3CA-45DB-B110-EDC486DC44B8}" type="slidenum">
              <a:rPr lang="zh-TW" altLang="zh-TW" smtClean="0">
                <a:latin typeface="Source Han Sans TC"/>
                <a:ea typeface="Source Han Sans TC"/>
              </a:rPr>
              <a:t>15</a:t>
            </a:fld>
            <a:endParaRPr lang="zh-CN" altLang="en-US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EF2A0EE8-D8A1-4249-BD7A-B8925E4B8B51}"/>
              </a:ext>
            </a:extLst>
          </p:cNvPr>
          <p:cNvSpPr txBox="1">
            <a:spLocks/>
          </p:cNvSpPr>
          <p:nvPr/>
        </p:nvSpPr>
        <p:spPr>
          <a:xfrm>
            <a:off x="838200" y="694408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距離感測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ADB59A8-6831-40CC-88AD-40570D1CD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812" y="1376076"/>
            <a:ext cx="4658375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6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AA03221-E521-43C5-9E4D-58A163710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入口行人辨識系統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F4C217D-4F47-47FA-B2A0-52CB4649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610C-B3CA-45DB-B110-EDC486DC44B8}" type="slidenum">
              <a:rPr lang="zh-TW" altLang="zh-TW" smtClean="0">
                <a:latin typeface="Source Han Sans TC"/>
                <a:ea typeface="Source Han Sans TC"/>
              </a:rPr>
              <a:t>16</a:t>
            </a:fld>
            <a:endParaRPr lang="zh-CN" altLang="en-US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0CBF641A-C3FF-469B-B187-8BCBE116D70A}"/>
              </a:ext>
            </a:extLst>
          </p:cNvPr>
          <p:cNvSpPr txBox="1">
            <a:spLocks/>
          </p:cNvSpPr>
          <p:nvPr/>
        </p:nvSpPr>
        <p:spPr>
          <a:xfrm>
            <a:off x="838200" y="694408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距離感測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0C2497C-3C70-4FF1-9CDA-5E8EC1B06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54" y="786545"/>
            <a:ext cx="3606909" cy="556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1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E09DF79-63BE-4905-8C12-985DA0CB6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498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基本設定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C9B32DF-7400-4027-8CEF-1E55C752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入口行人辨識系統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06BD9D-38D0-4A35-9918-BC1358AA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610C-B3CA-45DB-B110-EDC486DC44B8}" type="slidenum">
              <a:rPr lang="zh-TW" altLang="zh-TW" smtClean="0">
                <a:latin typeface="Source Han Sans TC"/>
                <a:ea typeface="Source Han Sans TC"/>
              </a:rPr>
              <a:t>17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97" y="1610297"/>
            <a:ext cx="7246937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080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入口行人辨識系統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610C-B3CA-45DB-B110-EDC486DC44B8}" type="slidenum">
              <a:rPr lang="zh-TW" altLang="zh-TW" smtClean="0">
                <a:latin typeface="Source Han Sans TC"/>
                <a:ea typeface="Source Han Sans TC"/>
              </a:rPr>
              <a:t>18</a:t>
            </a:fld>
            <a:endParaRPr lang="zh-CN" altLang="en-US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3E09DF79-63BE-4905-8C12-985DA0CB6F40}"/>
              </a:ext>
            </a:extLst>
          </p:cNvPr>
          <p:cNvSpPr txBox="1">
            <a:spLocks/>
          </p:cNvSpPr>
          <p:nvPr/>
        </p:nvSpPr>
        <p:spPr>
          <a:xfrm>
            <a:off x="838200" y="6849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基本設定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311" y="1867162"/>
            <a:ext cx="6465887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783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入口行人辨識系統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610C-B3CA-45DB-B110-EDC486DC44B8}" type="slidenum">
              <a:rPr lang="zh-TW" altLang="zh-TW" smtClean="0">
                <a:latin typeface="Source Han Sans TC"/>
                <a:ea typeface="Source Han Sans TC"/>
              </a:rPr>
              <a:t>19</a:t>
            </a:fld>
            <a:endParaRPr lang="zh-CN" altLang="en-US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3E09DF79-63BE-4905-8C12-985DA0CB6F40}"/>
              </a:ext>
            </a:extLst>
          </p:cNvPr>
          <p:cNvSpPr txBox="1">
            <a:spLocks/>
          </p:cNvSpPr>
          <p:nvPr/>
        </p:nvSpPr>
        <p:spPr>
          <a:xfrm>
            <a:off x="838200" y="6849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基本設定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68171"/>
            <a:ext cx="10961687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413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9B3135-40E8-1AD9-BE4A-0A1CE079094B}"/>
              </a:ext>
            </a:extLst>
          </p:cNvPr>
          <p:cNvSpPr/>
          <p:nvPr/>
        </p:nvSpPr>
        <p:spPr>
          <a:xfrm>
            <a:off x="6227042" y="0"/>
            <a:ext cx="4783016" cy="6858000"/>
          </a:xfrm>
          <a:prstGeom prst="rect">
            <a:avLst/>
          </a:prstGeom>
          <a:solidFill>
            <a:srgbClr val="E1E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宋體 SemiBold" panose="02020600000000000000" pitchFamily="18" charset="-128"/>
              <a:ea typeface="思源宋體 SemiBold" panose="02020600000000000000" pitchFamily="18" charset="-128"/>
              <a:sym typeface="思源黑体" panose="020B0500000000000000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3BA0430-FE40-D31A-8EFD-65537AFE58EF}"/>
              </a:ext>
            </a:extLst>
          </p:cNvPr>
          <p:cNvCxnSpPr/>
          <p:nvPr/>
        </p:nvCxnSpPr>
        <p:spPr>
          <a:xfrm flipH="1">
            <a:off x="1389810" y="2692523"/>
            <a:ext cx="0" cy="2828152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4EA566E-5DFC-70DB-303B-013110975DC0}"/>
              </a:ext>
            </a:extLst>
          </p:cNvPr>
          <p:cNvCxnSpPr/>
          <p:nvPr/>
        </p:nvCxnSpPr>
        <p:spPr>
          <a:xfrm>
            <a:off x="1389810" y="1482081"/>
            <a:ext cx="64008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F47AFFFA-DACD-78E3-F977-8B28198EF000}"/>
              </a:ext>
            </a:extLst>
          </p:cNvPr>
          <p:cNvGrpSpPr/>
          <p:nvPr/>
        </p:nvGrpSpPr>
        <p:grpSpPr>
          <a:xfrm>
            <a:off x="1389810" y="5861445"/>
            <a:ext cx="1016000" cy="152400"/>
            <a:chOff x="-2407920" y="-1463040"/>
            <a:chExt cx="1828800" cy="274320"/>
          </a:xfrm>
          <a:solidFill>
            <a:srgbClr val="A3BFA7"/>
          </a:solidFill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5BD036F-EAB3-BCB4-9051-5A9FB8E375B9}"/>
                </a:ext>
              </a:extLst>
            </p:cNvPr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ACD3724-FC46-451B-1EBD-EF5DB93DDC76}"/>
                </a:ext>
              </a:extLst>
            </p:cNvPr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C98252D-59D3-276E-87FE-C034309BB10B}"/>
                </a:ext>
              </a:extLst>
            </p:cNvPr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C18843D-D5CC-9182-757B-FD4E7C6A75CF}"/>
                </a:ext>
              </a:extLst>
            </p:cNvPr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0F268A4-FD15-FC98-156A-3C140069D690}"/>
              </a:ext>
            </a:extLst>
          </p:cNvPr>
          <p:cNvGrpSpPr/>
          <p:nvPr/>
        </p:nvGrpSpPr>
        <p:grpSpPr>
          <a:xfrm>
            <a:off x="6939288" y="1463194"/>
            <a:ext cx="3277862" cy="747246"/>
            <a:chOff x="6939288" y="1463194"/>
            <a:chExt cx="3277862" cy="747246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7B2A6F1-6CD7-9CD3-3435-1FBDD61C9CB1}"/>
                </a:ext>
              </a:extLst>
            </p:cNvPr>
            <p:cNvSpPr/>
            <p:nvPr/>
          </p:nvSpPr>
          <p:spPr>
            <a:xfrm>
              <a:off x="6939288" y="1463194"/>
              <a:ext cx="669542" cy="669542"/>
            </a:xfrm>
            <a:prstGeom prst="ellipse">
              <a:avLst/>
            </a:prstGeom>
            <a:solidFill>
              <a:srgbClr val="B0B7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TW" altLang="zh-TW" sz="2000">
                  <a:solidFill>
                    <a:srgbClr val="ECD9CA"/>
                  </a:solidFill>
                  <a:latin typeface="Source Han Sans TC"/>
                  <a:ea typeface="Source Han Sans TC"/>
                  <a:sym typeface="思源黑体" panose="020B0500000000000000" pitchFamily="34" charset="-122"/>
                </a:rPr>
                <a:t>1</a:t>
              </a:r>
              <a:endParaRPr lang="zh-CN" altLang="en-US" sz="2000">
                <a:solidFill>
                  <a:srgbClr val="ECD9CA"/>
                </a:solidFill>
                <a:latin typeface="思源宋體 SemiBold" panose="02020600000000000000" pitchFamily="18" charset="-128"/>
                <a:ea typeface="思源宋體 SemiBold" panose="02020600000000000000" pitchFamily="18" charset="-128"/>
                <a:sym typeface="思源黑体" panose="020B0500000000000000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DBD1C3A-D546-C35D-C058-28AFDB27FAAA}"/>
                </a:ext>
              </a:extLst>
            </p:cNvPr>
            <p:cNvSpPr txBox="1"/>
            <p:nvPr/>
          </p:nvSpPr>
          <p:spPr>
            <a:xfrm>
              <a:off x="7625394" y="1504700"/>
              <a:ext cx="2400118" cy="58653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TW" altLang="en-US" sz="2800" dirty="0">
                  <a:solidFill>
                    <a:srgbClr val="B0B786"/>
                  </a:solidFill>
                  <a:latin typeface="Source Han Sans TC"/>
                  <a:ea typeface="Source Han Sans TC"/>
                  <a:sym typeface="思源黑体" panose="020B0500000000000000" pitchFamily="34" charset="-122"/>
                </a:rPr>
                <a:t>設計理念</a:t>
              </a:r>
              <a:endParaRPr lang="zh-TW" altLang="zh-TW" sz="2800" dirty="0">
                <a:solidFill>
                  <a:srgbClr val="B0B786"/>
                </a:solidFill>
                <a:latin typeface="Source Han Sans TC"/>
                <a:ea typeface="Source Han Sans TC"/>
                <a:sym typeface="思源黑体" panose="020B0500000000000000" pitchFamily="34" charset="-122"/>
              </a:endParaRPr>
            </a:p>
          </p:txBody>
        </p:sp>
        <p:sp>
          <p:nvSpPr>
            <p:cNvPr id="13" name="iṩļïḓè">
              <a:extLst>
                <a:ext uri="{FF2B5EF4-FFF2-40B4-BE49-F238E27FC236}">
                  <a16:creationId xmlns:a16="http://schemas.microsoft.com/office/drawing/2014/main" id="{2E0C3B5E-D9B7-3138-FCDF-6BB244C56137}"/>
                </a:ext>
              </a:extLst>
            </p:cNvPr>
            <p:cNvSpPr txBox="1"/>
            <p:nvPr/>
          </p:nvSpPr>
          <p:spPr bwMode="auto">
            <a:xfrm>
              <a:off x="7625394" y="1833597"/>
              <a:ext cx="2591756" cy="376843"/>
            </a:xfrm>
            <a:prstGeom prst="roundRect">
              <a:avLst>
                <a:gd name="adj" fmla="val 50000"/>
              </a:avLst>
            </a:prstGeom>
            <a:noFill/>
            <a:ln w="9525">
              <a:noFill/>
              <a:miter lim="800000"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dist">
                <a:spcBef>
                  <a:spcPct val="0"/>
                </a:spcBef>
              </a:pPr>
              <a:endParaRPr lang="en-US" altLang="zh-CN" sz="1050" b="1" dirty="0">
                <a:solidFill>
                  <a:srgbClr val="B0B786"/>
                </a:solidFill>
                <a:latin typeface="思源宋體 SemiBold" panose="02020600000000000000" pitchFamily="18" charset="-128"/>
                <a:ea typeface="思源宋體 SemiBold" panose="02020600000000000000" pitchFamily="18" charset="-128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6F15921-F28B-A153-1404-9CD0130386E8}"/>
              </a:ext>
            </a:extLst>
          </p:cNvPr>
          <p:cNvGrpSpPr/>
          <p:nvPr/>
        </p:nvGrpSpPr>
        <p:grpSpPr>
          <a:xfrm>
            <a:off x="6939288" y="2722277"/>
            <a:ext cx="3086224" cy="669542"/>
            <a:chOff x="1828494" y="1391200"/>
            <a:chExt cx="3086224" cy="669542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0A07B5F7-65FB-CBA6-85C6-CB9F2671B5DA}"/>
                </a:ext>
              </a:extLst>
            </p:cNvPr>
            <p:cNvSpPr/>
            <p:nvPr/>
          </p:nvSpPr>
          <p:spPr>
            <a:xfrm>
              <a:off x="1828494" y="1391200"/>
              <a:ext cx="669542" cy="669542"/>
            </a:xfrm>
            <a:prstGeom prst="ellipse">
              <a:avLst/>
            </a:prstGeom>
            <a:solidFill>
              <a:srgbClr val="B0B7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TW" altLang="zh-TW" sz="2000">
                  <a:solidFill>
                    <a:srgbClr val="ECD9CA"/>
                  </a:solidFill>
                  <a:latin typeface="Source Han Sans TC"/>
                  <a:ea typeface="Source Han Sans TC"/>
                  <a:sym typeface="思源黑体" panose="020B0500000000000000" pitchFamily="34" charset="-122"/>
                </a:rPr>
                <a:t>2</a:t>
              </a:r>
              <a:endParaRPr lang="zh-CN" altLang="en-US" sz="2000">
                <a:solidFill>
                  <a:srgbClr val="ECD9CA"/>
                </a:solidFill>
                <a:latin typeface="思源宋體 SemiBold" panose="02020600000000000000" pitchFamily="18" charset="-128"/>
                <a:ea typeface="思源宋體 SemiBold" panose="02020600000000000000" pitchFamily="18" charset="-128"/>
                <a:sym typeface="思源黑体" panose="020B0500000000000000" pitchFamily="34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B53C7D9-8A30-639D-FE4D-4F20C2E6AD1E}"/>
                </a:ext>
              </a:extLst>
            </p:cNvPr>
            <p:cNvSpPr txBox="1"/>
            <p:nvPr/>
          </p:nvSpPr>
          <p:spPr>
            <a:xfrm>
              <a:off x="2514600" y="1432706"/>
              <a:ext cx="2400118" cy="58653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TW" altLang="en-US" sz="2800" dirty="0">
                  <a:solidFill>
                    <a:srgbClr val="B0B786"/>
                  </a:solidFill>
                  <a:latin typeface="Source Han Sans TC"/>
                  <a:ea typeface="Source Han Sans TC"/>
                  <a:sym typeface="思源黑体" panose="020B0500000000000000" pitchFamily="34" charset="-122"/>
                </a:rPr>
                <a:t>設計架構</a:t>
              </a:r>
              <a:endParaRPr lang="zh-TW" altLang="zh-TW" sz="2800" dirty="0">
                <a:solidFill>
                  <a:srgbClr val="B0B786"/>
                </a:solidFill>
                <a:latin typeface="Source Han Sans TC"/>
                <a:ea typeface="Source Han Sans TC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AC5BA5F-DC87-B53B-46C7-1D88564DBCFB}"/>
              </a:ext>
            </a:extLst>
          </p:cNvPr>
          <p:cNvGrpSpPr/>
          <p:nvPr/>
        </p:nvGrpSpPr>
        <p:grpSpPr>
          <a:xfrm>
            <a:off x="6939288" y="3916495"/>
            <a:ext cx="3086224" cy="675205"/>
            <a:chOff x="1828494" y="1385537"/>
            <a:chExt cx="3086224" cy="675205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B7C65EC-06A2-6F56-4DF1-AD86F717593A}"/>
                </a:ext>
              </a:extLst>
            </p:cNvPr>
            <p:cNvSpPr/>
            <p:nvPr/>
          </p:nvSpPr>
          <p:spPr>
            <a:xfrm>
              <a:off x="1828494" y="1391200"/>
              <a:ext cx="669542" cy="669542"/>
            </a:xfrm>
            <a:prstGeom prst="ellipse">
              <a:avLst/>
            </a:prstGeom>
            <a:solidFill>
              <a:srgbClr val="B0B7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TW" altLang="zh-TW" sz="2000">
                  <a:solidFill>
                    <a:srgbClr val="ECD9CA"/>
                  </a:solidFill>
                  <a:latin typeface="Source Han Sans TC"/>
                  <a:ea typeface="Source Han Sans TC"/>
                  <a:sym typeface="思源黑体" panose="020B0500000000000000" pitchFamily="34" charset="-122"/>
                </a:rPr>
                <a:t>3</a:t>
              </a:r>
              <a:endParaRPr lang="zh-CN" altLang="en-US" sz="2000">
                <a:solidFill>
                  <a:srgbClr val="ECD9CA"/>
                </a:solidFill>
                <a:latin typeface="思源宋體 SemiBold" panose="02020600000000000000" pitchFamily="18" charset="-128"/>
                <a:ea typeface="思源宋體 SemiBold" panose="02020600000000000000" pitchFamily="18" charset="-128"/>
                <a:sym typeface="思源黑体" panose="020B0500000000000000" pitchFamily="34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1EC00E4-6394-6098-94C8-44BAC28FCDD1}"/>
                </a:ext>
              </a:extLst>
            </p:cNvPr>
            <p:cNvSpPr txBox="1"/>
            <p:nvPr/>
          </p:nvSpPr>
          <p:spPr>
            <a:xfrm>
              <a:off x="2514600" y="1385537"/>
              <a:ext cx="2400118" cy="58653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TW" altLang="en-US" sz="2800" dirty="0">
                  <a:solidFill>
                    <a:srgbClr val="B0B786"/>
                  </a:solidFill>
                  <a:latin typeface="Source Han Sans TC"/>
                  <a:ea typeface="Source Han Sans TC"/>
                  <a:sym typeface="思源黑体" panose="020B0500000000000000" pitchFamily="34" charset="-122"/>
                </a:rPr>
                <a:t>如何達成</a:t>
              </a:r>
              <a:endParaRPr lang="zh-TW" altLang="zh-TW" sz="2800" dirty="0">
                <a:solidFill>
                  <a:srgbClr val="B0B786"/>
                </a:solidFill>
                <a:latin typeface="Source Han Sans TC"/>
                <a:ea typeface="Source Han Sans TC"/>
                <a:sym typeface="思源黑体" panose="020B0500000000000000" pitchFamily="34" charset="-122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3700A52F-35F1-F84D-5E89-963DB8A52F97}"/>
              </a:ext>
            </a:extLst>
          </p:cNvPr>
          <p:cNvSpPr txBox="1"/>
          <p:nvPr/>
        </p:nvSpPr>
        <p:spPr>
          <a:xfrm rot="16200000">
            <a:off x="2024479" y="981411"/>
            <a:ext cx="1188720" cy="2458057"/>
          </a:xfrm>
          <a:prstGeom prst="rect">
            <a:avLst/>
          </a:prstGeom>
          <a:noFill/>
        </p:spPr>
        <p:txBody>
          <a:bodyPr vert="vert" wrap="square" rtlCol="0">
            <a:normAutofit/>
          </a:bodyPr>
          <a:lstStyle/>
          <a:p>
            <a:pPr algn="ctr"/>
            <a:r>
              <a:rPr lang="zh-TW" altLang="zh-TW" sz="6600" dirty="0">
                <a:latin typeface="Source Han Sans TC"/>
                <a:ea typeface="Source Han Sans TC"/>
              </a:rPr>
              <a:t>目錄</a:t>
            </a:r>
          </a:p>
        </p:txBody>
      </p:sp>
      <p:sp>
        <p:nvSpPr>
          <p:cNvPr id="17" name="頁尾版面配置區 16">
            <a:extLst>
              <a:ext uri="{FF2B5EF4-FFF2-40B4-BE49-F238E27FC236}">
                <a16:creationId xmlns:a16="http://schemas.microsoft.com/office/drawing/2014/main" id="{CEF9515D-3611-48B0-A414-694828EA10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入口行人辨識系統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投影片編號版面配置區 20">
            <a:extLst>
              <a:ext uri="{FF2B5EF4-FFF2-40B4-BE49-F238E27FC236}">
                <a16:creationId xmlns:a16="http://schemas.microsoft.com/office/drawing/2014/main" id="{AC73F586-D1FD-46F3-8DF2-D2746B3AD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D0610C-B3CA-45DB-B110-EDC486DC44B8}" type="slidenum">
              <a:rPr lang="zh-TW" altLang="zh-TW" smtClean="0">
                <a:latin typeface="Source Han Sans TC"/>
                <a:ea typeface="Source Han Sans TC"/>
              </a:r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04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312F1AC-DF96-4072-935A-86063230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入口行人辨識系統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E2BAB7D-19B7-458B-98F3-80E636AF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610C-B3CA-45DB-B110-EDC486DC44B8}" type="slidenum">
              <a:rPr lang="zh-TW" altLang="zh-TW" smtClean="0">
                <a:latin typeface="Source Han Sans TC"/>
                <a:ea typeface="Source Han Sans TC"/>
              </a:rPr>
              <a:t>20</a:t>
            </a:fld>
            <a:endParaRPr lang="zh-CN" altLang="en-US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237A763F-C636-48BC-B0B8-AD4DCB28020A}"/>
              </a:ext>
            </a:extLst>
          </p:cNvPr>
          <p:cNvSpPr txBox="1">
            <a:spLocks/>
          </p:cNvSpPr>
          <p:nvPr/>
        </p:nvSpPr>
        <p:spPr>
          <a:xfrm>
            <a:off x="838200" y="881729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結果呈現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68AB8D7-3CAA-4045-8E33-BA6EDE5A7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337" y="495986"/>
            <a:ext cx="6811326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8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46FF84E-037E-42F2-9FC4-B5D9A004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入口行人辨識系統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300FAC-8FC0-4361-B7B2-31F110B0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610C-B3CA-45DB-B110-EDC486DC44B8}" type="slidenum">
              <a:rPr lang="zh-TW" altLang="zh-TW" smtClean="0">
                <a:latin typeface="Source Han Sans TC"/>
                <a:ea typeface="Source Han Sans TC"/>
              </a:rPr>
              <a:t>21</a:t>
            </a:fld>
            <a:endParaRPr lang="zh-CN" altLang="en-US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2E41B123-C374-434E-B530-1C5091259E82}"/>
              </a:ext>
            </a:extLst>
          </p:cNvPr>
          <p:cNvSpPr txBox="1">
            <a:spLocks/>
          </p:cNvSpPr>
          <p:nvPr/>
        </p:nvSpPr>
        <p:spPr>
          <a:xfrm>
            <a:off x="838200" y="881729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結果呈現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B90A4F6-DE5B-4E99-B2D4-94DB40A4C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863" y="633022"/>
            <a:ext cx="6792273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5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CC75678-2052-494F-BA48-2058BB89E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172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結果呈現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FBF319B-4BB6-49D9-AA85-A9E74F2A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入口行人辨識系統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369CBD-EBB4-4F96-B20F-5537C9EB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610C-B3CA-45DB-B110-EDC486DC44B8}" type="slidenum">
              <a:rPr lang="zh-TW" altLang="zh-TW" smtClean="0">
                <a:latin typeface="Source Han Sans TC"/>
                <a:ea typeface="Source Han Sans TC"/>
              </a:rPr>
              <a:t>22</a:t>
            </a:fld>
            <a:endParaRPr lang="zh-CN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4A02F5B-D236-4098-9A10-F4EF51EE6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93" y="1624933"/>
            <a:ext cx="10226013" cy="446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0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CFA13058-5978-F9AA-9ECB-3A5FE69FDB25}"/>
              </a:ext>
            </a:extLst>
          </p:cNvPr>
          <p:cNvSpPr/>
          <p:nvPr/>
        </p:nvSpPr>
        <p:spPr>
          <a:xfrm rot="7991452">
            <a:off x="-2561623" y="-844810"/>
            <a:ext cx="5736697" cy="3287417"/>
          </a:xfrm>
          <a:custGeom>
            <a:avLst/>
            <a:gdLst>
              <a:gd name="connsiteX0" fmla="*/ 195239 w 3461557"/>
              <a:gd name="connsiteY0" fmla="*/ 387831 h 1616777"/>
              <a:gd name="connsiteX1" fmla="*/ 911676 w 3461557"/>
              <a:gd name="connsiteY1" fmla="*/ 1332 h 1616777"/>
              <a:gd name="connsiteX2" fmla="*/ 1769516 w 3461557"/>
              <a:gd name="connsiteY2" fmla="*/ 500952 h 1616777"/>
              <a:gd name="connsiteX3" fmla="*/ 2778184 w 3461557"/>
              <a:gd name="connsiteY3" fmla="*/ 133307 h 1616777"/>
              <a:gd name="connsiteX4" fmla="*/ 3334365 w 3461557"/>
              <a:gd name="connsiteY4" fmla="*/ 1537901 h 1616777"/>
              <a:gd name="connsiteX5" fmla="*/ 289507 w 3461557"/>
              <a:gd name="connsiteY5" fmla="*/ 1330511 h 1616777"/>
              <a:gd name="connsiteX6" fmla="*/ 195239 w 3461557"/>
              <a:gd name="connsiteY6" fmla="*/ 387831 h 161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61557" h="1616777">
                <a:moveTo>
                  <a:pt x="195239" y="387831"/>
                </a:moveTo>
                <a:cubicBezTo>
                  <a:pt x="298934" y="166301"/>
                  <a:pt x="649297" y="-17521"/>
                  <a:pt x="911676" y="1332"/>
                </a:cubicBezTo>
                <a:cubicBezTo>
                  <a:pt x="1174055" y="20185"/>
                  <a:pt x="1458431" y="478956"/>
                  <a:pt x="1769516" y="500952"/>
                </a:cubicBezTo>
                <a:cubicBezTo>
                  <a:pt x="2080601" y="522948"/>
                  <a:pt x="2517376" y="-39518"/>
                  <a:pt x="2778184" y="133307"/>
                </a:cubicBezTo>
                <a:cubicBezTo>
                  <a:pt x="3038992" y="306132"/>
                  <a:pt x="3749144" y="1338367"/>
                  <a:pt x="3334365" y="1537901"/>
                </a:cubicBezTo>
                <a:cubicBezTo>
                  <a:pt x="2919586" y="1737435"/>
                  <a:pt x="812695" y="1517476"/>
                  <a:pt x="289507" y="1330511"/>
                </a:cubicBezTo>
                <a:cubicBezTo>
                  <a:pt x="-233681" y="1143546"/>
                  <a:pt x="91544" y="609361"/>
                  <a:pt x="195239" y="387831"/>
                </a:cubicBezTo>
                <a:close/>
              </a:path>
            </a:pathLst>
          </a:custGeom>
          <a:solidFill>
            <a:srgbClr val="A3B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681F1E06-5FF9-FE24-50DD-90FEFD791E27}"/>
              </a:ext>
            </a:extLst>
          </p:cNvPr>
          <p:cNvSpPr/>
          <p:nvPr/>
        </p:nvSpPr>
        <p:spPr>
          <a:xfrm rot="7991452">
            <a:off x="-2242539" y="-680370"/>
            <a:ext cx="5736697" cy="3287417"/>
          </a:xfrm>
          <a:custGeom>
            <a:avLst/>
            <a:gdLst>
              <a:gd name="connsiteX0" fmla="*/ 195239 w 3461557"/>
              <a:gd name="connsiteY0" fmla="*/ 387831 h 1616777"/>
              <a:gd name="connsiteX1" fmla="*/ 911676 w 3461557"/>
              <a:gd name="connsiteY1" fmla="*/ 1332 h 1616777"/>
              <a:gd name="connsiteX2" fmla="*/ 1769516 w 3461557"/>
              <a:gd name="connsiteY2" fmla="*/ 500952 h 1616777"/>
              <a:gd name="connsiteX3" fmla="*/ 2778184 w 3461557"/>
              <a:gd name="connsiteY3" fmla="*/ 133307 h 1616777"/>
              <a:gd name="connsiteX4" fmla="*/ 3334365 w 3461557"/>
              <a:gd name="connsiteY4" fmla="*/ 1537901 h 1616777"/>
              <a:gd name="connsiteX5" fmla="*/ 289507 w 3461557"/>
              <a:gd name="connsiteY5" fmla="*/ 1330511 h 1616777"/>
              <a:gd name="connsiteX6" fmla="*/ 195239 w 3461557"/>
              <a:gd name="connsiteY6" fmla="*/ 387831 h 161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61557" h="1616777">
                <a:moveTo>
                  <a:pt x="195239" y="387831"/>
                </a:moveTo>
                <a:cubicBezTo>
                  <a:pt x="298934" y="166301"/>
                  <a:pt x="649297" y="-17521"/>
                  <a:pt x="911676" y="1332"/>
                </a:cubicBezTo>
                <a:cubicBezTo>
                  <a:pt x="1174055" y="20185"/>
                  <a:pt x="1458431" y="478956"/>
                  <a:pt x="1769516" y="500952"/>
                </a:cubicBezTo>
                <a:cubicBezTo>
                  <a:pt x="2080601" y="522948"/>
                  <a:pt x="2517376" y="-39518"/>
                  <a:pt x="2778184" y="133307"/>
                </a:cubicBezTo>
                <a:cubicBezTo>
                  <a:pt x="3038992" y="306132"/>
                  <a:pt x="3749144" y="1338367"/>
                  <a:pt x="3334365" y="1537901"/>
                </a:cubicBezTo>
                <a:cubicBezTo>
                  <a:pt x="2919586" y="1737435"/>
                  <a:pt x="812695" y="1517476"/>
                  <a:pt x="289507" y="1330511"/>
                </a:cubicBezTo>
                <a:cubicBezTo>
                  <a:pt x="-233681" y="1143546"/>
                  <a:pt x="91544" y="609361"/>
                  <a:pt x="195239" y="387831"/>
                </a:cubicBezTo>
                <a:close/>
              </a:path>
            </a:pathLst>
          </a:custGeom>
          <a:noFill/>
          <a:ln w="19050">
            <a:solidFill>
              <a:srgbClr val="E2C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074D36D4-84CF-C69D-5D68-4B046DD3CA59}"/>
              </a:ext>
            </a:extLst>
          </p:cNvPr>
          <p:cNvSpPr/>
          <p:nvPr/>
        </p:nvSpPr>
        <p:spPr>
          <a:xfrm rot="9147459">
            <a:off x="9734719" y="-811929"/>
            <a:ext cx="3828731" cy="2902759"/>
          </a:xfrm>
          <a:custGeom>
            <a:avLst/>
            <a:gdLst>
              <a:gd name="connsiteX0" fmla="*/ 0 w 2978765"/>
              <a:gd name="connsiteY0" fmla="*/ 455634 h 2340186"/>
              <a:gd name="connsiteX1" fmla="*/ 2618071 w 2978765"/>
              <a:gd name="connsiteY1" fmla="*/ 109125 h 2340186"/>
              <a:gd name="connsiteX2" fmla="*/ 2714324 w 2978765"/>
              <a:gd name="connsiteY2" fmla="*/ 2140055 h 2340186"/>
              <a:gd name="connsiteX3" fmla="*/ 356135 w 2978765"/>
              <a:gd name="connsiteY3" fmla="*/ 2265184 h 2340186"/>
              <a:gd name="connsiteX4" fmla="*/ 356135 w 2978765"/>
              <a:gd name="connsiteY4" fmla="*/ 2265184 h 2340186"/>
              <a:gd name="connsiteX5" fmla="*/ 0 w 2978765"/>
              <a:gd name="connsiteY5" fmla="*/ 455634 h 234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8765" h="2340186">
                <a:moveTo>
                  <a:pt x="0" y="455634"/>
                </a:moveTo>
                <a:cubicBezTo>
                  <a:pt x="1082842" y="142011"/>
                  <a:pt x="2165684" y="-171612"/>
                  <a:pt x="2618071" y="109125"/>
                </a:cubicBezTo>
                <a:cubicBezTo>
                  <a:pt x="3070458" y="389862"/>
                  <a:pt x="3091313" y="1780712"/>
                  <a:pt x="2714324" y="2140055"/>
                </a:cubicBezTo>
                <a:cubicBezTo>
                  <a:pt x="2337335" y="2499398"/>
                  <a:pt x="356135" y="2265184"/>
                  <a:pt x="356135" y="2265184"/>
                </a:cubicBezTo>
                <a:lnTo>
                  <a:pt x="356135" y="2265184"/>
                </a:lnTo>
                <a:lnTo>
                  <a:pt x="0" y="455634"/>
                </a:lnTo>
                <a:close/>
              </a:path>
            </a:pathLst>
          </a:custGeom>
          <a:solidFill>
            <a:srgbClr val="E2C3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D4A58AD-1941-9FB9-E85D-E24D9BA7F318}"/>
              </a:ext>
            </a:extLst>
          </p:cNvPr>
          <p:cNvSpPr/>
          <p:nvPr/>
        </p:nvSpPr>
        <p:spPr>
          <a:xfrm>
            <a:off x="2387461" y="2925281"/>
            <a:ext cx="7421077" cy="503719"/>
          </a:xfrm>
          <a:prstGeom prst="rect">
            <a:avLst/>
          </a:prstGeom>
          <a:solidFill>
            <a:srgbClr val="A3B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02E3E1C-3DD1-AC9C-1C7B-8A9E0A510946}"/>
              </a:ext>
            </a:extLst>
          </p:cNvPr>
          <p:cNvSpPr/>
          <p:nvPr/>
        </p:nvSpPr>
        <p:spPr>
          <a:xfrm>
            <a:off x="1045564" y="4963433"/>
            <a:ext cx="731226" cy="731226"/>
          </a:xfrm>
          <a:prstGeom prst="ellipse">
            <a:avLst/>
          </a:prstGeom>
          <a:solidFill>
            <a:srgbClr val="B0B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16D3C69-0C42-B5A5-C211-AD4F57778D95}"/>
              </a:ext>
            </a:extLst>
          </p:cNvPr>
          <p:cNvSpPr/>
          <p:nvPr/>
        </p:nvSpPr>
        <p:spPr>
          <a:xfrm>
            <a:off x="10293214" y="3429000"/>
            <a:ext cx="1172307" cy="1172307"/>
          </a:xfrm>
          <a:prstGeom prst="ellipse">
            <a:avLst/>
          </a:prstGeom>
          <a:solidFill>
            <a:srgbClr val="B3C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780F2ABD-D9E8-F898-56C0-0BEDA053F658}"/>
              </a:ext>
            </a:extLst>
          </p:cNvPr>
          <p:cNvSpPr/>
          <p:nvPr/>
        </p:nvSpPr>
        <p:spPr>
          <a:xfrm rot="9147459">
            <a:off x="9627783" y="-2107332"/>
            <a:ext cx="4042609" cy="3946063"/>
          </a:xfrm>
          <a:custGeom>
            <a:avLst/>
            <a:gdLst>
              <a:gd name="connsiteX0" fmla="*/ 0 w 2978765"/>
              <a:gd name="connsiteY0" fmla="*/ 455634 h 2340186"/>
              <a:gd name="connsiteX1" fmla="*/ 2618071 w 2978765"/>
              <a:gd name="connsiteY1" fmla="*/ 109125 h 2340186"/>
              <a:gd name="connsiteX2" fmla="*/ 2714324 w 2978765"/>
              <a:gd name="connsiteY2" fmla="*/ 2140055 h 2340186"/>
              <a:gd name="connsiteX3" fmla="*/ 356135 w 2978765"/>
              <a:gd name="connsiteY3" fmla="*/ 2265184 h 2340186"/>
              <a:gd name="connsiteX4" fmla="*/ 356135 w 2978765"/>
              <a:gd name="connsiteY4" fmla="*/ 2265184 h 2340186"/>
              <a:gd name="connsiteX5" fmla="*/ 0 w 2978765"/>
              <a:gd name="connsiteY5" fmla="*/ 455634 h 234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8765" h="2340186">
                <a:moveTo>
                  <a:pt x="0" y="455634"/>
                </a:moveTo>
                <a:cubicBezTo>
                  <a:pt x="1082842" y="142011"/>
                  <a:pt x="2165684" y="-171612"/>
                  <a:pt x="2618071" y="109125"/>
                </a:cubicBezTo>
                <a:cubicBezTo>
                  <a:pt x="3070458" y="389862"/>
                  <a:pt x="3091313" y="1780712"/>
                  <a:pt x="2714324" y="2140055"/>
                </a:cubicBezTo>
                <a:cubicBezTo>
                  <a:pt x="2337335" y="2499398"/>
                  <a:pt x="356135" y="2265184"/>
                  <a:pt x="356135" y="2265184"/>
                </a:cubicBezTo>
                <a:lnTo>
                  <a:pt x="356135" y="2265184"/>
                </a:lnTo>
                <a:lnTo>
                  <a:pt x="0" y="455634"/>
                </a:lnTo>
                <a:close/>
              </a:path>
            </a:pathLst>
          </a:custGeom>
          <a:noFill/>
          <a:ln w="19050">
            <a:solidFill>
              <a:srgbClr val="8C9B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90EE89-BA01-9A41-A76A-DD8AE6D61A96}"/>
              </a:ext>
            </a:extLst>
          </p:cNvPr>
          <p:cNvSpPr txBox="1"/>
          <p:nvPr/>
        </p:nvSpPr>
        <p:spPr>
          <a:xfrm>
            <a:off x="2201280" y="2422361"/>
            <a:ext cx="7607258" cy="10058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zh-TW" altLang="zh-TW" sz="6000" dirty="0">
                <a:latin typeface="Source Han Sans TC"/>
                <a:ea typeface="Source Han Sans TC"/>
              </a:rPr>
              <a:t>報告完畢，謝謝觀看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FBB428-1F63-43F4-7C47-BB7A07734CF7}"/>
              </a:ext>
            </a:extLst>
          </p:cNvPr>
          <p:cNvSpPr txBox="1"/>
          <p:nvPr/>
        </p:nvSpPr>
        <p:spPr>
          <a:xfrm>
            <a:off x="3468303" y="2229608"/>
            <a:ext cx="5255394" cy="5791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endParaRPr lang="zh-TW" altLang="zh-TW" sz="3200" dirty="0">
              <a:latin typeface="Source Han Sans TC"/>
              <a:ea typeface="Source Han Sans TC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6A60B0-2B94-D2D2-5C4D-E51250A4590C}"/>
              </a:ext>
            </a:extLst>
          </p:cNvPr>
          <p:cNvSpPr txBox="1"/>
          <p:nvPr/>
        </p:nvSpPr>
        <p:spPr>
          <a:xfrm>
            <a:off x="3787389" y="4765312"/>
            <a:ext cx="4281344" cy="74648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zh-TW" altLang="zh-TW" sz="2000" dirty="0">
                <a:latin typeface="Source Han Sans TC"/>
                <a:ea typeface="Source Han Sans TC"/>
              </a:rPr>
              <a:t>報告人：</a:t>
            </a:r>
            <a:r>
              <a:rPr lang="zh-TW" altLang="en-US" sz="2000" dirty="0">
                <a:latin typeface="Source Han Sans TC"/>
                <a:ea typeface="Source Han Sans TC"/>
              </a:rPr>
              <a:t>林大鈞</a:t>
            </a:r>
            <a:endParaRPr lang="en-US" altLang="zh-TW" sz="2000" dirty="0">
              <a:latin typeface="Source Han Sans TC"/>
              <a:ea typeface="Source Han Sans TC"/>
            </a:endParaRPr>
          </a:p>
          <a:p>
            <a:pPr algn="ctr"/>
            <a:r>
              <a:rPr lang="en-US" altLang="zh-TW" sz="2000" dirty="0">
                <a:latin typeface="Source Han Sans TC"/>
                <a:ea typeface="Source Han Sans TC"/>
              </a:rPr>
              <a:t>E-mail: ericnana51@gmail.com</a:t>
            </a:r>
          </a:p>
          <a:p>
            <a:pPr algn="ctr"/>
            <a:endParaRPr lang="zh-CN" altLang="en-US" sz="2000" dirty="0">
              <a:latin typeface="思源宋體 SemiBold" panose="02020600000000000000" pitchFamily="18" charset="-128"/>
              <a:ea typeface="思源宋體 SemiBold" panose="02020600000000000000" pitchFamily="18" charset="-128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275DC10-F513-A974-10B3-E967125D59A4}"/>
              </a:ext>
            </a:extLst>
          </p:cNvPr>
          <p:cNvSpPr/>
          <p:nvPr/>
        </p:nvSpPr>
        <p:spPr>
          <a:xfrm>
            <a:off x="2387461" y="5012092"/>
            <a:ext cx="1172307" cy="1172307"/>
          </a:xfrm>
          <a:prstGeom prst="ellipse">
            <a:avLst/>
          </a:prstGeom>
          <a:solidFill>
            <a:srgbClr val="B3C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57AC21A-216C-31FF-EC91-6E7226AAC2B0}"/>
              </a:ext>
            </a:extLst>
          </p:cNvPr>
          <p:cNvSpPr/>
          <p:nvPr/>
        </p:nvSpPr>
        <p:spPr>
          <a:xfrm>
            <a:off x="8597226" y="4827352"/>
            <a:ext cx="347296" cy="347296"/>
          </a:xfrm>
          <a:prstGeom prst="ellipse">
            <a:avLst/>
          </a:prstGeom>
          <a:solidFill>
            <a:srgbClr val="B0B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B5297E3-511B-233D-9122-2201E7C8B077}"/>
              </a:ext>
            </a:extLst>
          </p:cNvPr>
          <p:cNvSpPr/>
          <p:nvPr/>
        </p:nvSpPr>
        <p:spPr>
          <a:xfrm>
            <a:off x="10134911" y="5831557"/>
            <a:ext cx="347296" cy="347296"/>
          </a:xfrm>
          <a:prstGeom prst="ellipse">
            <a:avLst/>
          </a:prstGeom>
          <a:solidFill>
            <a:srgbClr val="DED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5" name="頁尾版面配置區 14">
            <a:extLst>
              <a:ext uri="{FF2B5EF4-FFF2-40B4-BE49-F238E27FC236}">
                <a16:creationId xmlns:a16="http://schemas.microsoft.com/office/drawing/2014/main" id="{7068C218-56DE-4232-A59F-0E2070BEAE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入口行人辨識系統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A98CDEB6-EFA0-4676-B85C-5AE53B2141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D0610C-B3CA-45DB-B110-EDC486DC44B8}" type="slidenum">
              <a:rPr lang="zh-TW" altLang="zh-TW" smtClean="0">
                <a:latin typeface="Source Han Sans TC"/>
                <a:ea typeface="Source Han Sans TC"/>
              </a:r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98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0E1ADB5-7342-4392-9CD3-E8D054123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分工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Arduino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邱立晟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劉日軒、游茜雯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網頁前端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陳冠學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報告設計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林大鈞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890A7C0-28AD-4516-AE9A-628B37B9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入口行人辨識系統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5EBFBC-81EF-49BB-9582-C7276EE3C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610C-B3CA-45DB-B110-EDC486DC44B8}" type="slidenum">
              <a:rPr lang="zh-TW" altLang="zh-TW" smtClean="0">
                <a:latin typeface="Source Han Sans TC"/>
                <a:ea typeface="Source Han Sans TC"/>
              </a:r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76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摘要縮放 4">
                <a:extLst>
                  <a:ext uri="{FF2B5EF4-FFF2-40B4-BE49-F238E27FC236}">
                    <a16:creationId xmlns:a16="http://schemas.microsoft.com/office/drawing/2014/main" id="{95F94AF9-440F-4E99-BD07-5F0EA783C52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72440687"/>
                  </p:ext>
                </p:extLst>
              </p:nvPr>
            </p:nvGraphicFramePr>
            <p:xfrm>
              <a:off x="2032000" y="719666"/>
              <a:ext cx="8128000" cy="5418667"/>
            </p:xfrm>
            <a:graphic>
              <a:graphicData uri="http://schemas.microsoft.com/office/powerpoint/2016/summaryzoom">
                <psuz:summaryZm>
                  <psuz:summaryZmObj sectionId="{AE3533DD-86AA-45A8-8A7B-38FC846C15B6}" offsetFactorX="-9236" offsetFactorY="-26575">
                    <psuz:zmPr id="{140748B7-BD77-42EE-837D-79022BD65798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" y="36600"/>
                          <a:ext cx="3657600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DE7E0E2F-E54E-4306-90FB-C926C89BD108}" offsetFactorX="-54124" offsetFactorY="62314">
                    <psuz:zmPr id="{474872C0-8E9E-464A-8847-54A8BD1F7478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152941" y="1865402"/>
                          <a:ext cx="3657600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7CA11EF0-0328-426C-921B-D58F828C38FB}" offsetFactorX="112629" offsetFactorY="28354">
                    <psuz:zmPr id="{C6BE5844-D2EC-4348-8AD9-CC6D2734C7CD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457338" y="3361267"/>
                          <a:ext cx="3657600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摘要縮放 4">
                <a:extLst>
                  <a:ext uri="{FF2B5EF4-FFF2-40B4-BE49-F238E27FC236}">
                    <a16:creationId xmlns:a16="http://schemas.microsoft.com/office/drawing/2014/main" id="{95F94AF9-440F-4E99-BD07-5F0EA783C520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2032000" y="719666"/>
                <a:ext cx="8128000" cy="5418667"/>
                <a:chOff x="2032000" y="719666"/>
                <a:chExt cx="8128000" cy="5418667"/>
              </a:xfrm>
            </p:grpSpPr>
            <p:pic>
              <p:nvPicPr>
                <p:cNvPr id="2" name="圖片 2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032004" y="756266"/>
                  <a:ext cx="3657600" cy="20574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3" name="圖片 3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84941" y="2585068"/>
                  <a:ext cx="3657600" cy="20574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圖片 4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89338" y="4080933"/>
                  <a:ext cx="3657600" cy="20574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359593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E81E4A58-0933-9E10-56A3-45C63CD7BA91}"/>
              </a:ext>
            </a:extLst>
          </p:cNvPr>
          <p:cNvSpPr/>
          <p:nvPr/>
        </p:nvSpPr>
        <p:spPr>
          <a:xfrm>
            <a:off x="2876206" y="1374929"/>
            <a:ext cx="6315959" cy="4534314"/>
          </a:xfrm>
          <a:custGeom>
            <a:avLst/>
            <a:gdLst>
              <a:gd name="connsiteX0" fmla="*/ 2278501 w 5356680"/>
              <a:gd name="connsiteY0" fmla="*/ 170032 h 2842574"/>
              <a:gd name="connsiteX1" fmla="*/ 138616 w 5356680"/>
              <a:gd name="connsiteY1" fmla="*/ 160605 h 2842574"/>
              <a:gd name="connsiteX2" fmla="*/ 713651 w 5356680"/>
              <a:gd name="connsiteY2" fmla="*/ 2328770 h 2842574"/>
              <a:gd name="connsiteX3" fmla="*/ 4776604 w 5356680"/>
              <a:gd name="connsiteY3" fmla="*/ 2686989 h 2842574"/>
              <a:gd name="connsiteX4" fmla="*/ 5068835 w 5356680"/>
              <a:gd name="connsiteY4" fmla="*/ 245447 h 2842574"/>
              <a:gd name="connsiteX5" fmla="*/ 2278501 w 5356680"/>
              <a:gd name="connsiteY5" fmla="*/ 170032 h 284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6680" h="2842574">
                <a:moveTo>
                  <a:pt x="2278501" y="170032"/>
                </a:moveTo>
                <a:cubicBezTo>
                  <a:pt x="1456798" y="155892"/>
                  <a:pt x="399424" y="-199185"/>
                  <a:pt x="138616" y="160605"/>
                </a:cubicBezTo>
                <a:cubicBezTo>
                  <a:pt x="-122192" y="520395"/>
                  <a:pt x="-59347" y="1907706"/>
                  <a:pt x="713651" y="2328770"/>
                </a:cubicBezTo>
                <a:cubicBezTo>
                  <a:pt x="1486649" y="2749834"/>
                  <a:pt x="4050740" y="3034209"/>
                  <a:pt x="4776604" y="2686989"/>
                </a:cubicBezTo>
                <a:cubicBezTo>
                  <a:pt x="5502468" y="2339769"/>
                  <a:pt x="5483614" y="664940"/>
                  <a:pt x="5068835" y="245447"/>
                </a:cubicBezTo>
                <a:cubicBezTo>
                  <a:pt x="4654056" y="-174046"/>
                  <a:pt x="3100204" y="184172"/>
                  <a:pt x="2278501" y="170032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ABA295B-7854-3BC9-8341-F7F280CD6C7D}"/>
              </a:ext>
            </a:extLst>
          </p:cNvPr>
          <p:cNvSpPr/>
          <p:nvPr/>
        </p:nvSpPr>
        <p:spPr>
          <a:xfrm>
            <a:off x="-829558" y="-579769"/>
            <a:ext cx="2356700" cy="2366128"/>
          </a:xfrm>
          <a:prstGeom prst="ellipse">
            <a:avLst/>
          </a:prstGeom>
          <a:solidFill>
            <a:srgbClr val="B0B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3B9F7A29-51F6-6197-1D19-D22B652E6048}"/>
              </a:ext>
            </a:extLst>
          </p:cNvPr>
          <p:cNvSpPr/>
          <p:nvPr/>
        </p:nvSpPr>
        <p:spPr>
          <a:xfrm>
            <a:off x="3339667" y="1999444"/>
            <a:ext cx="5512666" cy="3285284"/>
          </a:xfrm>
          <a:custGeom>
            <a:avLst/>
            <a:gdLst>
              <a:gd name="connsiteX0" fmla="*/ 2278501 w 5356680"/>
              <a:gd name="connsiteY0" fmla="*/ 170032 h 2842574"/>
              <a:gd name="connsiteX1" fmla="*/ 138616 w 5356680"/>
              <a:gd name="connsiteY1" fmla="*/ 160605 h 2842574"/>
              <a:gd name="connsiteX2" fmla="*/ 713651 w 5356680"/>
              <a:gd name="connsiteY2" fmla="*/ 2328770 h 2842574"/>
              <a:gd name="connsiteX3" fmla="*/ 4776604 w 5356680"/>
              <a:gd name="connsiteY3" fmla="*/ 2686989 h 2842574"/>
              <a:gd name="connsiteX4" fmla="*/ 5068835 w 5356680"/>
              <a:gd name="connsiteY4" fmla="*/ 245447 h 2842574"/>
              <a:gd name="connsiteX5" fmla="*/ 2278501 w 5356680"/>
              <a:gd name="connsiteY5" fmla="*/ 170032 h 284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6680" h="2842574">
                <a:moveTo>
                  <a:pt x="2278501" y="170032"/>
                </a:moveTo>
                <a:cubicBezTo>
                  <a:pt x="1456798" y="155892"/>
                  <a:pt x="399424" y="-199185"/>
                  <a:pt x="138616" y="160605"/>
                </a:cubicBezTo>
                <a:cubicBezTo>
                  <a:pt x="-122192" y="520395"/>
                  <a:pt x="-59347" y="1907706"/>
                  <a:pt x="713651" y="2328770"/>
                </a:cubicBezTo>
                <a:cubicBezTo>
                  <a:pt x="1486649" y="2749834"/>
                  <a:pt x="4050740" y="3034209"/>
                  <a:pt x="4776604" y="2686989"/>
                </a:cubicBezTo>
                <a:cubicBezTo>
                  <a:pt x="5502468" y="2339769"/>
                  <a:pt x="5483614" y="664940"/>
                  <a:pt x="5068835" y="245447"/>
                </a:cubicBezTo>
                <a:cubicBezTo>
                  <a:pt x="4654056" y="-174046"/>
                  <a:pt x="3100204" y="184172"/>
                  <a:pt x="2278501" y="170032"/>
                </a:cubicBezTo>
                <a:close/>
              </a:path>
            </a:pathLst>
          </a:custGeom>
          <a:solidFill>
            <a:srgbClr val="A3BFA7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E847329C-7707-5219-782C-E3F84309F4EF}"/>
              </a:ext>
            </a:extLst>
          </p:cNvPr>
          <p:cNvSpPr/>
          <p:nvPr/>
        </p:nvSpPr>
        <p:spPr>
          <a:xfrm>
            <a:off x="-71241" y="5517304"/>
            <a:ext cx="1769018" cy="1522954"/>
          </a:xfrm>
          <a:custGeom>
            <a:avLst/>
            <a:gdLst>
              <a:gd name="connsiteX0" fmla="*/ 344618 w 1769018"/>
              <a:gd name="connsiteY0" fmla="*/ 16230 h 1522954"/>
              <a:gd name="connsiteX1" fmla="*/ 1768065 w 1769018"/>
              <a:gd name="connsiteY1" fmla="*/ 760948 h 1522954"/>
              <a:gd name="connsiteX2" fmla="*/ 108948 w 1769018"/>
              <a:gd name="connsiteY2" fmla="*/ 1505665 h 1522954"/>
              <a:gd name="connsiteX3" fmla="*/ 344618 w 1769018"/>
              <a:gd name="connsiteY3" fmla="*/ 16230 h 152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9018" h="1522954">
                <a:moveTo>
                  <a:pt x="344618" y="16230"/>
                </a:moveTo>
                <a:cubicBezTo>
                  <a:pt x="621138" y="-107890"/>
                  <a:pt x="1807343" y="512709"/>
                  <a:pt x="1768065" y="760948"/>
                </a:cubicBezTo>
                <a:cubicBezTo>
                  <a:pt x="1728787" y="1009187"/>
                  <a:pt x="352474" y="1634498"/>
                  <a:pt x="108948" y="1505665"/>
                </a:cubicBezTo>
                <a:cubicBezTo>
                  <a:pt x="-134578" y="1376832"/>
                  <a:pt x="68098" y="140350"/>
                  <a:pt x="344618" y="16230"/>
                </a:cubicBezTo>
                <a:close/>
              </a:path>
            </a:pathLst>
          </a:custGeom>
          <a:solidFill>
            <a:srgbClr val="BBC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607F87B4-7474-7D1E-51BE-27BB5838679A}"/>
              </a:ext>
            </a:extLst>
          </p:cNvPr>
          <p:cNvSpPr/>
          <p:nvPr/>
        </p:nvSpPr>
        <p:spPr>
          <a:xfrm>
            <a:off x="10805181" y="-198313"/>
            <a:ext cx="2097450" cy="1821125"/>
          </a:xfrm>
          <a:custGeom>
            <a:avLst/>
            <a:gdLst>
              <a:gd name="connsiteX0" fmla="*/ 16788 w 2097450"/>
              <a:gd name="connsiteY0" fmla="*/ 292583 h 1821125"/>
              <a:gd name="connsiteX1" fmla="*/ 799213 w 2097450"/>
              <a:gd name="connsiteY1" fmla="*/ 1791444 h 1821125"/>
              <a:gd name="connsiteX2" fmla="*/ 2071831 w 2097450"/>
              <a:gd name="connsiteY2" fmla="*/ 1197556 h 1821125"/>
              <a:gd name="connsiteX3" fmla="*/ 1525077 w 2097450"/>
              <a:gd name="connsiteY3" fmla="*/ 75766 h 1821125"/>
              <a:gd name="connsiteX4" fmla="*/ 16788 w 2097450"/>
              <a:gd name="connsiteY4" fmla="*/ 292583 h 182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7450" h="1821125">
                <a:moveTo>
                  <a:pt x="16788" y="292583"/>
                </a:moveTo>
                <a:cubicBezTo>
                  <a:pt x="-104189" y="578529"/>
                  <a:pt x="456706" y="1640615"/>
                  <a:pt x="799213" y="1791444"/>
                </a:cubicBezTo>
                <a:cubicBezTo>
                  <a:pt x="1141720" y="1942273"/>
                  <a:pt x="1950854" y="1483502"/>
                  <a:pt x="2071831" y="1197556"/>
                </a:cubicBezTo>
                <a:cubicBezTo>
                  <a:pt x="2192808" y="911610"/>
                  <a:pt x="1864442" y="229737"/>
                  <a:pt x="1525077" y="75766"/>
                </a:cubicBezTo>
                <a:cubicBezTo>
                  <a:pt x="1185712" y="-78205"/>
                  <a:pt x="137765" y="6637"/>
                  <a:pt x="16788" y="292583"/>
                </a:cubicBezTo>
                <a:close/>
              </a:path>
            </a:pathLst>
          </a:custGeom>
          <a:solidFill>
            <a:srgbClr val="E2C35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6B1CF4A1-0156-2BE6-B56C-DBE258FA3003}"/>
              </a:ext>
            </a:extLst>
          </p:cNvPr>
          <p:cNvSpPr/>
          <p:nvPr/>
        </p:nvSpPr>
        <p:spPr>
          <a:xfrm rot="19601840" flipV="1">
            <a:off x="11608855" y="5229557"/>
            <a:ext cx="2279825" cy="2098447"/>
          </a:xfrm>
          <a:custGeom>
            <a:avLst/>
            <a:gdLst>
              <a:gd name="connsiteX0" fmla="*/ 1079118 w 1845755"/>
              <a:gd name="connsiteY0" fmla="*/ 38613 h 1394381"/>
              <a:gd name="connsiteX1" fmla="*/ 1823836 w 1845755"/>
              <a:gd name="connsiteY1" fmla="*/ 1264098 h 1394381"/>
              <a:gd name="connsiteX2" fmla="*/ 155291 w 1845755"/>
              <a:gd name="connsiteY2" fmla="*/ 1245244 h 1394381"/>
              <a:gd name="connsiteX3" fmla="*/ 127011 w 1845755"/>
              <a:gd name="connsiteY3" fmla="*/ 255430 h 1394381"/>
              <a:gd name="connsiteX4" fmla="*/ 636058 w 1845755"/>
              <a:gd name="connsiteY4" fmla="*/ 302564 h 1394381"/>
              <a:gd name="connsiteX5" fmla="*/ 1079118 w 1845755"/>
              <a:gd name="connsiteY5" fmla="*/ 38613 h 1394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755" h="1394381">
                <a:moveTo>
                  <a:pt x="1079118" y="38613"/>
                </a:moveTo>
                <a:cubicBezTo>
                  <a:pt x="1277081" y="198869"/>
                  <a:pt x="1977807" y="1062993"/>
                  <a:pt x="1823836" y="1264098"/>
                </a:cubicBezTo>
                <a:cubicBezTo>
                  <a:pt x="1669865" y="1465203"/>
                  <a:pt x="438095" y="1413355"/>
                  <a:pt x="155291" y="1245244"/>
                </a:cubicBezTo>
                <a:cubicBezTo>
                  <a:pt x="-127513" y="1077133"/>
                  <a:pt x="46883" y="412543"/>
                  <a:pt x="127011" y="255430"/>
                </a:cubicBezTo>
                <a:cubicBezTo>
                  <a:pt x="207139" y="98317"/>
                  <a:pt x="471089" y="338700"/>
                  <a:pt x="636058" y="302564"/>
                </a:cubicBezTo>
                <a:cubicBezTo>
                  <a:pt x="801027" y="266428"/>
                  <a:pt x="881155" y="-121643"/>
                  <a:pt x="1079118" y="38613"/>
                </a:cubicBezTo>
                <a:close/>
              </a:path>
            </a:pathLst>
          </a:custGeom>
          <a:solidFill>
            <a:srgbClr val="A3B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4958C1D-7E6A-B48D-C029-573994D7099F}"/>
              </a:ext>
            </a:extLst>
          </p:cNvPr>
          <p:cNvSpPr txBox="1"/>
          <p:nvPr/>
        </p:nvSpPr>
        <p:spPr>
          <a:xfrm>
            <a:off x="5549245" y="2528378"/>
            <a:ext cx="1093509" cy="76944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zh-TW" altLang="zh-TW" sz="4400">
                <a:solidFill>
                  <a:schemeClr val="bg1"/>
                </a:solidFill>
                <a:latin typeface="Source Han Sans TC"/>
                <a:ea typeface="Source Han Sans TC"/>
              </a:rPr>
              <a:t>1</a:t>
            </a:r>
            <a:endParaRPr lang="zh-CN" altLang="en-US" sz="4400">
              <a:solidFill>
                <a:schemeClr val="bg1"/>
              </a:solidFill>
              <a:latin typeface="思源宋體 SemiBold" panose="02020600000000000000" pitchFamily="18" charset="-128"/>
              <a:ea typeface="思源宋體 SemiBold" panose="02020600000000000000" pitchFamily="18" charset="-128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D65F70-FB4D-21B0-C6C2-B8708D5599EE}"/>
              </a:ext>
            </a:extLst>
          </p:cNvPr>
          <p:cNvSpPr txBox="1"/>
          <p:nvPr/>
        </p:nvSpPr>
        <p:spPr>
          <a:xfrm>
            <a:off x="4795101" y="3645509"/>
            <a:ext cx="2601798" cy="7010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zh-TW" altLang="en-US" sz="4000" dirty="0">
                <a:solidFill>
                  <a:schemeClr val="bg1"/>
                </a:solidFill>
                <a:latin typeface="Source Han Sans TC"/>
                <a:ea typeface="Source Han Sans TC"/>
              </a:rPr>
              <a:t>設計理念</a:t>
            </a:r>
            <a:endParaRPr lang="zh-TW" altLang="zh-TW" sz="4000" dirty="0">
              <a:solidFill>
                <a:schemeClr val="bg1"/>
              </a:solidFill>
              <a:latin typeface="Source Han Sans TC"/>
              <a:ea typeface="Source Han Sans TC"/>
            </a:endParaRPr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E8E98820-00E8-4F15-8516-A6AA564660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入口行人辨識系統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B3BCE960-47F6-4081-8654-0769CE2465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D0610C-B3CA-45DB-B110-EDC486DC44B8}" type="slidenum">
              <a:rPr lang="zh-TW" altLang="zh-TW" smtClean="0">
                <a:latin typeface="Source Han Sans TC"/>
                <a:ea typeface="Source Han Sans TC"/>
              </a:r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92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C9A8EFD-6BC3-BE1C-6F91-6014CA52B211}"/>
              </a:ext>
            </a:extLst>
          </p:cNvPr>
          <p:cNvGrpSpPr/>
          <p:nvPr/>
        </p:nvGrpSpPr>
        <p:grpSpPr>
          <a:xfrm>
            <a:off x="1135872" y="1341676"/>
            <a:ext cx="9920256" cy="4174647"/>
            <a:chOff x="861492" y="1203598"/>
            <a:chExt cx="7423011" cy="3123755"/>
          </a:xfrm>
        </p:grpSpPr>
        <p:sp>
          <p:nvSpPr>
            <p:cNvPr id="3" name="圆角矩形 26">
              <a:extLst>
                <a:ext uri="{FF2B5EF4-FFF2-40B4-BE49-F238E27FC236}">
                  <a16:creationId xmlns:a16="http://schemas.microsoft.com/office/drawing/2014/main" id="{A0A1BE5A-9574-F963-6E86-3BD14EE21381}"/>
                </a:ext>
              </a:extLst>
            </p:cNvPr>
            <p:cNvSpPr/>
            <p:nvPr/>
          </p:nvSpPr>
          <p:spPr>
            <a:xfrm>
              <a:off x="926187" y="1268066"/>
              <a:ext cx="7345680" cy="1395596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rgbClr val="E2C3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宋體 SemiBold" panose="02020600000000000000" pitchFamily="18" charset="-128"/>
                <a:ea typeface="思源宋體 SemiBold" panose="02020600000000000000" pitchFamily="18" charset="-128"/>
                <a:sym typeface="思源黑体 Medium" panose="020B0600000000000000" pitchFamily="34" charset="-122"/>
              </a:endParaRPr>
            </a:p>
          </p:txBody>
        </p:sp>
        <p:sp>
          <p:nvSpPr>
            <p:cNvPr id="4" name="矩形 93">
              <a:extLst>
                <a:ext uri="{FF2B5EF4-FFF2-40B4-BE49-F238E27FC236}">
                  <a16:creationId xmlns:a16="http://schemas.microsoft.com/office/drawing/2014/main" id="{93E40DA7-3176-3D65-DD48-A11996687C49}"/>
                </a:ext>
              </a:extLst>
            </p:cNvPr>
            <p:cNvSpPr/>
            <p:nvPr/>
          </p:nvSpPr>
          <p:spPr>
            <a:xfrm>
              <a:off x="861492" y="1203598"/>
              <a:ext cx="288032" cy="288032"/>
            </a:xfrm>
            <a:custGeom>
              <a:avLst/>
              <a:gdLst/>
              <a:ahLst/>
              <a:cxnLst/>
              <a:rect l="l" t="t" r="r" b="b"/>
              <a:pathLst>
                <a:path w="504056" h="504056">
                  <a:moveTo>
                    <a:pt x="0" y="0"/>
                  </a:moveTo>
                  <a:lnTo>
                    <a:pt x="504056" y="0"/>
                  </a:lnTo>
                  <a:lnTo>
                    <a:pt x="504056" y="144016"/>
                  </a:lnTo>
                  <a:lnTo>
                    <a:pt x="144016" y="144016"/>
                  </a:lnTo>
                  <a:lnTo>
                    <a:pt x="144016" y="504056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rgbClr val="E2C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宋體 SemiBold" panose="02020600000000000000" pitchFamily="18" charset="-128"/>
                <a:ea typeface="思源宋體 SemiBold" panose="02020600000000000000" pitchFamily="18" charset="-128"/>
                <a:sym typeface="思源黑体 Medium" panose="020B0600000000000000" pitchFamily="34" charset="-122"/>
              </a:endParaRPr>
            </a:p>
          </p:txBody>
        </p:sp>
        <p:sp>
          <p:nvSpPr>
            <p:cNvPr id="5" name="矩形 93">
              <a:extLst>
                <a:ext uri="{FF2B5EF4-FFF2-40B4-BE49-F238E27FC236}">
                  <a16:creationId xmlns:a16="http://schemas.microsoft.com/office/drawing/2014/main" id="{F4F5380F-24A5-6F23-DEF8-2E04596F9BE2}"/>
                </a:ext>
              </a:extLst>
            </p:cNvPr>
            <p:cNvSpPr/>
            <p:nvPr/>
          </p:nvSpPr>
          <p:spPr>
            <a:xfrm rot="10800000">
              <a:off x="7996471" y="2400102"/>
              <a:ext cx="288032" cy="288032"/>
            </a:xfrm>
            <a:custGeom>
              <a:avLst/>
              <a:gdLst/>
              <a:ahLst/>
              <a:cxnLst/>
              <a:rect l="l" t="t" r="r" b="b"/>
              <a:pathLst>
                <a:path w="504056" h="504056">
                  <a:moveTo>
                    <a:pt x="0" y="0"/>
                  </a:moveTo>
                  <a:lnTo>
                    <a:pt x="504056" y="0"/>
                  </a:lnTo>
                  <a:lnTo>
                    <a:pt x="504056" y="144016"/>
                  </a:lnTo>
                  <a:lnTo>
                    <a:pt x="144016" y="144016"/>
                  </a:lnTo>
                  <a:lnTo>
                    <a:pt x="144016" y="504056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rgbClr val="E2C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宋體 SemiBold" panose="02020600000000000000" pitchFamily="18" charset="-128"/>
                <a:ea typeface="思源宋體 SemiBold" panose="02020600000000000000" pitchFamily="18" charset="-128"/>
                <a:sym typeface="思源黑体 Medium" panose="020B0600000000000000" pitchFamily="34" charset="-122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8DCF668-A381-17F9-1DB8-7AD05AC4C09B}"/>
                </a:ext>
              </a:extLst>
            </p:cNvPr>
            <p:cNvSpPr/>
            <p:nvPr/>
          </p:nvSpPr>
          <p:spPr bwMode="auto">
            <a:xfrm>
              <a:off x="3004976" y="3003798"/>
              <a:ext cx="1467988" cy="132355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8C9B79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思源宋體 SemiBold" panose="02020600000000000000" pitchFamily="18" charset="-128"/>
                <a:ea typeface="思源宋體 SemiBold" panose="02020600000000000000" pitchFamily="18" charset="-128"/>
                <a:sym typeface="思源黑体 Medium" panose="020B0600000000000000" pitchFamily="34" charset="-122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100A1DDC-BCA8-8088-2050-02B2DE85F90A}"/>
                </a:ext>
              </a:extLst>
            </p:cNvPr>
            <p:cNvSpPr/>
            <p:nvPr/>
          </p:nvSpPr>
          <p:spPr bwMode="auto">
            <a:xfrm>
              <a:off x="1410924" y="3003798"/>
              <a:ext cx="1467988" cy="132355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A3BFA7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思源宋體 SemiBold" panose="02020600000000000000" pitchFamily="18" charset="-128"/>
                <a:ea typeface="思源宋體 SemiBold" panose="02020600000000000000" pitchFamily="18" charset="-128"/>
                <a:sym typeface="思源黑体 Medium" panose="020B0600000000000000" pitchFamily="34" charset="-122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DB78A697-0C6F-A409-A436-8475FE8761CF}"/>
                </a:ext>
              </a:extLst>
            </p:cNvPr>
            <p:cNvSpPr/>
            <p:nvPr/>
          </p:nvSpPr>
          <p:spPr bwMode="auto">
            <a:xfrm>
              <a:off x="4599028" y="3003798"/>
              <a:ext cx="1467988" cy="132355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B0B786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思源宋體 SemiBold" panose="02020600000000000000" pitchFamily="18" charset="-128"/>
                <a:ea typeface="思源宋體 SemiBold" panose="02020600000000000000" pitchFamily="18" charset="-128"/>
                <a:sym typeface="思源黑体 Medium" panose="020B0600000000000000" pitchFamily="34" charset="-122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AC89FFC-59AC-7D60-CFDC-9387CAFEFDDC}"/>
                </a:ext>
              </a:extLst>
            </p:cNvPr>
            <p:cNvSpPr/>
            <p:nvPr/>
          </p:nvSpPr>
          <p:spPr bwMode="auto">
            <a:xfrm>
              <a:off x="6193080" y="3003798"/>
              <a:ext cx="1467988" cy="132355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B3C0A0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思源宋體 SemiBold" panose="02020600000000000000" pitchFamily="18" charset="-128"/>
                <a:ea typeface="思源宋體 SemiBold" panose="02020600000000000000" pitchFamily="18" charset="-128"/>
                <a:sym typeface="思源黑体 Medium" panose="020B0600000000000000" pitchFamily="34" charset="-122"/>
              </a:endParaRPr>
            </a:p>
          </p:txBody>
        </p:sp>
        <p:sp>
          <p:nvSpPr>
            <p:cNvPr id="11" name="TextBox 46">
              <a:extLst>
                <a:ext uri="{FF2B5EF4-FFF2-40B4-BE49-F238E27FC236}">
                  <a16:creationId xmlns:a16="http://schemas.microsoft.com/office/drawing/2014/main" id="{C6A1B068-AE7C-838C-5B3D-5BE1F1B08A06}"/>
                </a:ext>
              </a:extLst>
            </p:cNvPr>
            <p:cNvSpPr txBox="1"/>
            <p:nvPr/>
          </p:nvSpPr>
          <p:spPr>
            <a:xfrm>
              <a:off x="1572665" y="3519556"/>
              <a:ext cx="1144507" cy="4105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 fontScale="92500" lnSpcReduction="10000"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  <a:sym typeface="思源黑体 Medium" panose="020B0600000000000000" pitchFamily="34" charset="-122"/>
                </a:rPr>
                <a:t>特種閃光黃燈號誌</a:t>
              </a:r>
              <a:endPara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思源黑体 Medium" panose="020B0600000000000000" pitchFamily="34" charset="-122"/>
              </a:endParaRPr>
            </a:p>
          </p:txBody>
        </p:sp>
        <p:sp>
          <p:nvSpPr>
            <p:cNvPr id="12" name="TextBox 47">
              <a:extLst>
                <a:ext uri="{FF2B5EF4-FFF2-40B4-BE49-F238E27FC236}">
                  <a16:creationId xmlns:a16="http://schemas.microsoft.com/office/drawing/2014/main" id="{408BEAB9-997B-451C-1E8C-7C94CA5AF0AF}"/>
                </a:ext>
              </a:extLst>
            </p:cNvPr>
            <p:cNvSpPr txBox="1"/>
            <p:nvPr/>
          </p:nvSpPr>
          <p:spPr>
            <a:xfrm>
              <a:off x="4734477" y="3519556"/>
              <a:ext cx="1221163" cy="4105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 fontScale="92500" lnSpcReduction="10000"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  <a:sym typeface="思源黑体 Medium" panose="020B0600000000000000" pitchFamily="34" charset="-122"/>
                </a:rPr>
                <a:t>特種閃光紅燈號誌</a:t>
              </a:r>
              <a:endParaRPr lang="en-US" altLang="zh-CN" dirty="0">
                <a:latin typeface="標楷體" panose="03000509000000000000" pitchFamily="65" charset="-120"/>
                <a:ea typeface="標楷體" panose="03000509000000000000" pitchFamily="65" charset="-120"/>
                <a:sym typeface="思源黑体 Medium" panose="020B0600000000000000" pitchFamily="34" charset="-122"/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A4D61D7B-3A6D-2929-96D4-4DC663269F8B}"/>
              </a:ext>
            </a:extLst>
          </p:cNvPr>
          <p:cNvSpPr/>
          <p:nvPr/>
        </p:nvSpPr>
        <p:spPr>
          <a:xfrm>
            <a:off x="1464688" y="1534072"/>
            <a:ext cx="9332199" cy="15038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20000"/>
              </a:lnSpc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  <a:sym typeface="思源黑体 Medium" panose="020B0600000000000000" pitchFamily="34" charset="-122"/>
              </a:rPr>
              <a:t>交通號誌中，特種閃光黃燈號誌及閃光紅燈號誌是常見的燈號設置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Source Han Sans TC"/>
              <a:ea typeface="Source Han Sans TC"/>
              <a:cs typeface="Arial" panose="020B0604020202020204" pitchFamily="34" charset="0"/>
              <a:sym typeface="思源黑体 Medium" panose="020B0600000000000000" pitchFamily="34" charset="-122"/>
            </a:endParaRPr>
          </a:p>
          <a:p>
            <a:pPr>
              <a:lnSpc>
                <a:spcPct val="120000"/>
              </a:lnSpc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  <a:sym typeface="思源黑体 Medium" panose="020B0600000000000000" pitchFamily="34" charset="-122"/>
              </a:rPr>
              <a:t>然而真實情況裡面，這兩種號誌並未能改善交通事故的發生，因此我們根據此號誌初始目的去做新設計。</a:t>
            </a:r>
            <a:endParaRPr lang="zh-TW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Source Han Sans TC"/>
              <a:ea typeface="Source Han Sans TC"/>
              <a:cs typeface="Arial" panose="020B0604020202020204" pitchFamily="34" charset="0"/>
              <a:sym typeface="思源黑体 Medium" panose="020B0600000000000000" pitchFamily="34" charset="-122"/>
            </a:endParaRPr>
          </a:p>
        </p:txBody>
      </p:sp>
      <p:sp>
        <p:nvSpPr>
          <p:cNvPr id="15" name="頁尾版面配置區 14">
            <a:extLst>
              <a:ext uri="{FF2B5EF4-FFF2-40B4-BE49-F238E27FC236}">
                <a16:creationId xmlns:a16="http://schemas.microsoft.com/office/drawing/2014/main" id="{8E556EF0-1D9D-447D-B1BC-EF923F7673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入口行人辨識系統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B788ABE5-1C46-47B9-80E3-434F4F98DD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D0610C-B3CA-45DB-B110-EDC486DC44B8}" type="slidenum">
              <a:rPr lang="zh-TW" altLang="zh-TW" smtClean="0">
                <a:latin typeface="Source Han Sans TC"/>
                <a:ea typeface="Source Han Sans TC"/>
              </a:rPr>
              <a:t>5</a:t>
            </a:fld>
            <a:endParaRPr lang="zh-CN" altLang="en-US"/>
          </a:p>
        </p:txBody>
      </p:sp>
      <p:pic>
        <p:nvPicPr>
          <p:cNvPr id="1026" name="Picture 2" descr="105特種閃光「黃燈」號誌(A)O (B)X -阿摩線上測驗">
            <a:extLst>
              <a:ext uri="{FF2B5EF4-FFF2-40B4-BE49-F238E27FC236}">
                <a16:creationId xmlns:a16="http://schemas.microsoft.com/office/drawing/2014/main" id="{5BDD5335-8837-4606-A354-534BCBDB2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750" y="4168044"/>
            <a:ext cx="1285280" cy="92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13特種閃光「紅燈」號誌(A)O (B)X -阿摩線上測驗">
            <a:extLst>
              <a:ext uri="{FF2B5EF4-FFF2-40B4-BE49-F238E27FC236}">
                <a16:creationId xmlns:a16="http://schemas.microsoft.com/office/drawing/2014/main" id="{19A5866B-D483-452F-8759-95834824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4168044"/>
            <a:ext cx="1285079" cy="92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39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BA2E94C-61DE-881E-B3F5-FAA4385743F1}"/>
              </a:ext>
            </a:extLst>
          </p:cNvPr>
          <p:cNvGrpSpPr/>
          <p:nvPr/>
        </p:nvGrpSpPr>
        <p:grpSpPr>
          <a:xfrm>
            <a:off x="4380139" y="1740443"/>
            <a:ext cx="3431722" cy="3237992"/>
            <a:chOff x="4277179" y="2069723"/>
            <a:chExt cx="3431722" cy="3237992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5F0C0003-051F-3B36-D777-64B2BE9CC44C}"/>
                </a:ext>
              </a:extLst>
            </p:cNvPr>
            <p:cNvSpPr/>
            <p:nvPr/>
          </p:nvSpPr>
          <p:spPr bwMode="auto">
            <a:xfrm>
              <a:off x="4277179" y="2888068"/>
              <a:ext cx="1614574" cy="741672"/>
            </a:xfrm>
            <a:custGeom>
              <a:avLst/>
              <a:gdLst>
                <a:gd name="T0" fmla="*/ 462 w 462"/>
                <a:gd name="T1" fmla="*/ 0 h 212"/>
                <a:gd name="T2" fmla="*/ 392 w 462"/>
                <a:gd name="T3" fmla="*/ 36 h 212"/>
                <a:gd name="T4" fmla="*/ 108 w 462"/>
                <a:gd name="T5" fmla="*/ 36 h 212"/>
                <a:gd name="T6" fmla="*/ 93 w 462"/>
                <a:gd name="T7" fmla="*/ 48 h 212"/>
                <a:gd name="T8" fmla="*/ 7 w 462"/>
                <a:gd name="T9" fmla="*/ 199 h 212"/>
                <a:gd name="T10" fmla="*/ 22 w 462"/>
                <a:gd name="T11" fmla="*/ 212 h 212"/>
                <a:gd name="T12" fmla="*/ 294 w 462"/>
                <a:gd name="T13" fmla="*/ 212 h 212"/>
                <a:gd name="T14" fmla="*/ 366 w 462"/>
                <a:gd name="T15" fmla="*/ 176 h 212"/>
                <a:gd name="T16" fmla="*/ 462 w 462"/>
                <a:gd name="T17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2" h="211">
                  <a:moveTo>
                    <a:pt x="462" y="0"/>
                  </a:moveTo>
                  <a:cubicBezTo>
                    <a:pt x="462" y="0"/>
                    <a:pt x="447" y="36"/>
                    <a:pt x="392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96" y="36"/>
                    <a:pt x="93" y="48"/>
                    <a:pt x="93" y="48"/>
                  </a:cubicBezTo>
                  <a:cubicBezTo>
                    <a:pt x="7" y="199"/>
                    <a:pt x="7" y="199"/>
                    <a:pt x="7" y="199"/>
                  </a:cubicBezTo>
                  <a:cubicBezTo>
                    <a:pt x="7" y="199"/>
                    <a:pt x="0" y="212"/>
                    <a:pt x="22" y="212"/>
                  </a:cubicBezTo>
                  <a:cubicBezTo>
                    <a:pt x="294" y="212"/>
                    <a:pt x="294" y="212"/>
                    <a:pt x="294" y="212"/>
                  </a:cubicBezTo>
                  <a:cubicBezTo>
                    <a:pt x="345" y="212"/>
                    <a:pt x="366" y="176"/>
                    <a:pt x="366" y="176"/>
                  </a:cubicBezTo>
                  <a:lnTo>
                    <a:pt x="462" y="0"/>
                  </a:lnTo>
                  <a:close/>
                </a:path>
              </a:pathLst>
            </a:custGeom>
            <a:solidFill>
              <a:srgbClr val="A3BF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>
                    <a:lumMod val="6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endParaRPr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176C6C3F-E163-43E9-0FDD-35FDD535AAA2}"/>
                </a:ext>
              </a:extLst>
            </p:cNvPr>
            <p:cNvSpPr/>
            <p:nvPr/>
          </p:nvSpPr>
          <p:spPr bwMode="auto">
            <a:xfrm>
              <a:off x="5891753" y="2069723"/>
              <a:ext cx="740197" cy="1618996"/>
            </a:xfrm>
            <a:custGeom>
              <a:avLst/>
              <a:gdLst>
                <a:gd name="T0" fmla="*/ 212 w 212"/>
                <a:gd name="T1" fmla="*/ 463 h 463"/>
                <a:gd name="T2" fmla="*/ 176 w 212"/>
                <a:gd name="T3" fmla="*/ 392 h 463"/>
                <a:gd name="T4" fmla="*/ 176 w 212"/>
                <a:gd name="T5" fmla="*/ 108 h 463"/>
                <a:gd name="T6" fmla="*/ 164 w 212"/>
                <a:gd name="T7" fmla="*/ 93 h 463"/>
                <a:gd name="T8" fmla="*/ 13 w 212"/>
                <a:gd name="T9" fmla="*/ 7 h 463"/>
                <a:gd name="T10" fmla="*/ 0 w 212"/>
                <a:gd name="T11" fmla="*/ 22 h 463"/>
                <a:gd name="T12" fmla="*/ 0 w 212"/>
                <a:gd name="T13" fmla="*/ 294 h 463"/>
                <a:gd name="T14" fmla="*/ 36 w 212"/>
                <a:gd name="T15" fmla="*/ 366 h 463"/>
                <a:gd name="T16" fmla="*/ 212 w 212"/>
                <a:gd name="T17" fmla="*/ 46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462">
                  <a:moveTo>
                    <a:pt x="212" y="463"/>
                  </a:moveTo>
                  <a:cubicBezTo>
                    <a:pt x="212" y="463"/>
                    <a:pt x="176" y="448"/>
                    <a:pt x="176" y="392"/>
                  </a:cubicBezTo>
                  <a:cubicBezTo>
                    <a:pt x="176" y="108"/>
                    <a:pt x="176" y="108"/>
                    <a:pt x="176" y="108"/>
                  </a:cubicBezTo>
                  <a:cubicBezTo>
                    <a:pt x="176" y="97"/>
                    <a:pt x="164" y="93"/>
                    <a:pt x="164" y="93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0" y="0"/>
                    <a:pt x="0" y="22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346"/>
                    <a:pt x="36" y="366"/>
                    <a:pt x="36" y="366"/>
                  </a:cubicBezTo>
                  <a:lnTo>
                    <a:pt x="212" y="463"/>
                  </a:lnTo>
                  <a:close/>
                </a:path>
              </a:pathLst>
            </a:custGeom>
            <a:solidFill>
              <a:srgbClr val="BAC68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endParaRPr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97B1B3FD-6165-A21C-DC50-CC24FB268D4B}"/>
                </a:ext>
              </a:extLst>
            </p:cNvPr>
            <p:cNvSpPr/>
            <p:nvPr/>
          </p:nvSpPr>
          <p:spPr bwMode="auto">
            <a:xfrm>
              <a:off x="6091378" y="3717133"/>
              <a:ext cx="1617523" cy="740197"/>
            </a:xfrm>
            <a:custGeom>
              <a:avLst/>
              <a:gdLst>
                <a:gd name="T0" fmla="*/ 0 w 463"/>
                <a:gd name="T1" fmla="*/ 212 h 212"/>
                <a:gd name="T2" fmla="*/ 70 w 463"/>
                <a:gd name="T3" fmla="*/ 176 h 212"/>
                <a:gd name="T4" fmla="*/ 354 w 463"/>
                <a:gd name="T5" fmla="*/ 176 h 212"/>
                <a:gd name="T6" fmla="*/ 369 w 463"/>
                <a:gd name="T7" fmla="*/ 164 h 212"/>
                <a:gd name="T8" fmla="*/ 455 w 463"/>
                <a:gd name="T9" fmla="*/ 13 h 212"/>
                <a:gd name="T10" fmla="*/ 441 w 463"/>
                <a:gd name="T11" fmla="*/ 0 h 212"/>
                <a:gd name="T12" fmla="*/ 168 w 463"/>
                <a:gd name="T13" fmla="*/ 0 h 212"/>
                <a:gd name="T14" fmla="*/ 97 w 463"/>
                <a:gd name="T15" fmla="*/ 36 h 212"/>
                <a:gd name="T16" fmla="*/ 0 w 463"/>
                <a:gd name="T17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2" h="211">
                  <a:moveTo>
                    <a:pt x="0" y="212"/>
                  </a:moveTo>
                  <a:cubicBezTo>
                    <a:pt x="0" y="212"/>
                    <a:pt x="15" y="176"/>
                    <a:pt x="70" y="176"/>
                  </a:cubicBezTo>
                  <a:cubicBezTo>
                    <a:pt x="354" y="176"/>
                    <a:pt x="354" y="176"/>
                    <a:pt x="354" y="176"/>
                  </a:cubicBezTo>
                  <a:cubicBezTo>
                    <a:pt x="366" y="176"/>
                    <a:pt x="369" y="164"/>
                    <a:pt x="369" y="164"/>
                  </a:cubicBezTo>
                  <a:cubicBezTo>
                    <a:pt x="455" y="13"/>
                    <a:pt x="455" y="13"/>
                    <a:pt x="455" y="13"/>
                  </a:cubicBezTo>
                  <a:cubicBezTo>
                    <a:pt x="455" y="13"/>
                    <a:pt x="463" y="0"/>
                    <a:pt x="441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17" y="0"/>
                    <a:pt x="97" y="36"/>
                    <a:pt x="97" y="36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rgbClr val="7997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>
                    <a:lumMod val="6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endParaRPr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0C9F8EB1-B2DA-3B0F-0141-73A9F158E92E}"/>
                </a:ext>
              </a:extLst>
            </p:cNvPr>
            <p:cNvSpPr/>
            <p:nvPr/>
          </p:nvSpPr>
          <p:spPr bwMode="auto">
            <a:xfrm>
              <a:off x="5354130" y="3688719"/>
              <a:ext cx="737248" cy="1618996"/>
            </a:xfrm>
            <a:custGeom>
              <a:avLst/>
              <a:gdLst>
                <a:gd name="T0" fmla="*/ 0 w 211"/>
                <a:gd name="T1" fmla="*/ 0 h 463"/>
                <a:gd name="T2" fmla="*/ 35 w 211"/>
                <a:gd name="T3" fmla="*/ 70 h 463"/>
                <a:gd name="T4" fmla="*/ 35 w 211"/>
                <a:gd name="T5" fmla="*/ 355 h 463"/>
                <a:gd name="T6" fmla="*/ 47 w 211"/>
                <a:gd name="T7" fmla="*/ 370 h 463"/>
                <a:gd name="T8" fmla="*/ 199 w 211"/>
                <a:gd name="T9" fmla="*/ 456 h 463"/>
                <a:gd name="T10" fmla="*/ 211 w 211"/>
                <a:gd name="T11" fmla="*/ 441 h 463"/>
                <a:gd name="T12" fmla="*/ 211 w 211"/>
                <a:gd name="T13" fmla="*/ 169 h 463"/>
                <a:gd name="T14" fmla="*/ 176 w 211"/>
                <a:gd name="T15" fmla="*/ 97 h 463"/>
                <a:gd name="T16" fmla="*/ 0 w 211"/>
                <a:gd name="T17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462">
                  <a:moveTo>
                    <a:pt x="0" y="0"/>
                  </a:moveTo>
                  <a:cubicBezTo>
                    <a:pt x="0" y="0"/>
                    <a:pt x="35" y="15"/>
                    <a:pt x="35" y="70"/>
                  </a:cubicBezTo>
                  <a:cubicBezTo>
                    <a:pt x="35" y="355"/>
                    <a:pt x="35" y="355"/>
                    <a:pt x="35" y="355"/>
                  </a:cubicBezTo>
                  <a:cubicBezTo>
                    <a:pt x="35" y="366"/>
                    <a:pt x="47" y="370"/>
                    <a:pt x="47" y="370"/>
                  </a:cubicBezTo>
                  <a:cubicBezTo>
                    <a:pt x="199" y="456"/>
                    <a:pt x="199" y="456"/>
                    <a:pt x="199" y="456"/>
                  </a:cubicBezTo>
                  <a:cubicBezTo>
                    <a:pt x="199" y="456"/>
                    <a:pt x="211" y="463"/>
                    <a:pt x="211" y="441"/>
                  </a:cubicBezTo>
                  <a:cubicBezTo>
                    <a:pt x="211" y="169"/>
                    <a:pt x="211" y="169"/>
                    <a:pt x="211" y="169"/>
                  </a:cubicBezTo>
                  <a:cubicBezTo>
                    <a:pt x="211" y="117"/>
                    <a:pt x="176" y="97"/>
                    <a:pt x="176" y="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2C35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>
                    <a:lumMod val="6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5305FAE8-4CF0-1E4E-462B-58F406EF5CA1}"/>
              </a:ext>
            </a:extLst>
          </p:cNvPr>
          <p:cNvGrpSpPr/>
          <p:nvPr/>
        </p:nvGrpSpPr>
        <p:grpSpPr>
          <a:xfrm>
            <a:off x="865236" y="1159114"/>
            <a:ext cx="2684207" cy="1482415"/>
            <a:chOff x="2079929" y="3893492"/>
            <a:chExt cx="2084753" cy="148241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672FD15-3432-5D87-AD4B-C88D037CAB20}"/>
                </a:ext>
              </a:extLst>
            </p:cNvPr>
            <p:cNvSpPr txBox="1"/>
            <p:nvPr/>
          </p:nvSpPr>
          <p:spPr>
            <a:xfrm>
              <a:off x="2133419" y="4345565"/>
              <a:ext cx="1886136" cy="10303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TW" altLang="en-US" dirty="0">
                  <a:latin typeface="思源宋體 SemiBold" panose="02020600000000000000" pitchFamily="18" charset="-128"/>
                  <a:ea typeface="思源宋體 SemiBold" panose="02020600000000000000" pitchFamily="18" charset="-128"/>
                  <a:sym typeface="思源黑体 Medium" panose="020B0600000000000000" pitchFamily="34" charset="-122"/>
                </a:rPr>
                <a:t>閃光黃燈表示</a:t>
              </a:r>
              <a:r>
                <a:rPr lang="en-US" altLang="zh-TW" dirty="0">
                  <a:solidFill>
                    <a:schemeClr val="accent1"/>
                  </a:solidFill>
                  <a:latin typeface="思源宋體 SemiBold" panose="02020600000000000000" pitchFamily="18" charset="-128"/>
                  <a:ea typeface="思源宋體 SemiBold" panose="02020600000000000000" pitchFamily="18" charset="-128"/>
                  <a:sym typeface="思源黑体 Medium" panose="020B0600000000000000" pitchFamily="34" charset="-122"/>
                </a:rPr>
                <a:t>“</a:t>
              </a:r>
              <a:r>
                <a:rPr lang="zh-TW" altLang="en-US" dirty="0">
                  <a:solidFill>
                    <a:schemeClr val="accent1"/>
                  </a:solidFill>
                  <a:latin typeface="思源宋體 SemiBold" panose="02020600000000000000" pitchFamily="18" charset="-128"/>
                  <a:ea typeface="思源宋體 SemiBold" panose="02020600000000000000" pitchFamily="18" charset="-128"/>
                  <a:sym typeface="思源黑体 Medium" panose="020B0600000000000000" pitchFamily="34" charset="-122"/>
                </a:rPr>
                <a:t>警告</a:t>
              </a:r>
              <a:r>
                <a:rPr lang="en-US" altLang="zh-TW" dirty="0">
                  <a:solidFill>
                    <a:schemeClr val="accent1"/>
                  </a:solidFill>
                  <a:latin typeface="思源宋體 SemiBold" panose="02020600000000000000" pitchFamily="18" charset="-128"/>
                  <a:ea typeface="思源宋體 SemiBold" panose="02020600000000000000" pitchFamily="18" charset="-128"/>
                  <a:sym typeface="思源黑体 Medium" panose="020B0600000000000000" pitchFamily="34" charset="-122"/>
                </a:rPr>
                <a:t>”</a:t>
              </a:r>
            </a:p>
            <a:p>
              <a:pPr algn="ctr">
                <a:lnSpc>
                  <a:spcPct val="120000"/>
                </a:lnSpc>
              </a:pPr>
              <a:r>
                <a:rPr lang="zh-TW" altLang="en-US" dirty="0">
                  <a:latin typeface="思源宋體 SemiBold" panose="02020600000000000000" pitchFamily="18" charset="-128"/>
                  <a:ea typeface="思源宋體 SemiBold" panose="02020600000000000000" pitchFamily="18" charset="-128"/>
                  <a:sym typeface="思源黑体 Medium" panose="020B0600000000000000" pitchFamily="34" charset="-122"/>
                </a:rPr>
                <a:t>車輛靠近號誌時需減速接近</a:t>
              </a:r>
              <a:endParaRPr lang="zh-CN" altLang="en-US" dirty="0">
                <a:latin typeface="思源宋體 SemiBold" panose="02020600000000000000" pitchFamily="18" charset="-128"/>
                <a:ea typeface="思源宋體 SemiBold" panose="02020600000000000000" pitchFamily="18" charset="-128"/>
                <a:sym typeface="思源黑体 Medium" panose="020B0600000000000000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0805CB6-8286-5D20-7440-8177FAE148C4}"/>
                </a:ext>
              </a:extLst>
            </p:cNvPr>
            <p:cNvSpPr/>
            <p:nvPr/>
          </p:nvSpPr>
          <p:spPr>
            <a:xfrm>
              <a:off x="2079929" y="3893492"/>
              <a:ext cx="2084753" cy="461772"/>
            </a:xfrm>
            <a:prstGeom prst="rect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>
              <a:normAutofit/>
            </a:bodyPr>
            <a:lstStyle/>
            <a:p>
              <a:pPr algn="ctr"/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  <a:sym typeface="思源黑体 Medium" panose="020B0600000000000000" pitchFamily="34" charset="-122"/>
                </a:rPr>
                <a:t>特種閃光黃燈號誌</a:t>
              </a:r>
              <a:endPara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  <a:sym typeface="思源黑体 Medium" panose="020B0600000000000000" pitchFamily="34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9FC7FE0-477B-6DD4-0214-C121D27B4D55}"/>
              </a:ext>
            </a:extLst>
          </p:cNvPr>
          <p:cNvGrpSpPr/>
          <p:nvPr/>
        </p:nvGrpSpPr>
        <p:grpSpPr>
          <a:xfrm>
            <a:off x="7177548" y="4462364"/>
            <a:ext cx="4532671" cy="1559671"/>
            <a:chOff x="1298232" y="3897537"/>
            <a:chExt cx="3520406" cy="1559671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8C0B3E3-5731-2EFF-1313-20E84EB905CB}"/>
                </a:ext>
              </a:extLst>
            </p:cNvPr>
            <p:cNvSpPr txBox="1"/>
            <p:nvPr/>
          </p:nvSpPr>
          <p:spPr>
            <a:xfrm>
              <a:off x="1298232" y="4418267"/>
              <a:ext cx="3520406" cy="103894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TW" altLang="en-US" dirty="0">
                  <a:latin typeface="思源宋體 SemiBold" panose="02020600000000000000" pitchFamily="18" charset="-128"/>
                  <a:ea typeface="思源宋體 SemiBold" panose="02020600000000000000" pitchFamily="18" charset="-128"/>
                  <a:sym typeface="思源黑体 Medium" panose="020B0600000000000000" pitchFamily="34" charset="-122"/>
                </a:rPr>
                <a:t>閃光黃燈表示</a:t>
              </a:r>
              <a:r>
                <a:rPr lang="en-US" altLang="zh-TW" dirty="0">
                  <a:solidFill>
                    <a:schemeClr val="accent1"/>
                  </a:solidFill>
                  <a:latin typeface="思源宋體 SemiBold" panose="02020600000000000000" pitchFamily="18" charset="-128"/>
                  <a:ea typeface="思源宋體 SemiBold" panose="02020600000000000000" pitchFamily="18" charset="-128"/>
                  <a:sym typeface="思源黑体 Medium" panose="020B0600000000000000" pitchFamily="34" charset="-122"/>
                </a:rPr>
                <a:t>“</a:t>
              </a:r>
              <a:r>
                <a:rPr lang="zh-TW" altLang="en-US" dirty="0">
                  <a:solidFill>
                    <a:schemeClr val="accent1"/>
                  </a:solidFill>
                  <a:latin typeface="思源宋體 SemiBold" panose="02020600000000000000" pitchFamily="18" charset="-128"/>
                  <a:ea typeface="思源宋體 SemiBold" panose="02020600000000000000" pitchFamily="18" charset="-128"/>
                  <a:sym typeface="思源黑体 Medium" panose="020B0600000000000000" pitchFamily="34" charset="-122"/>
                </a:rPr>
                <a:t>停車再開</a:t>
              </a:r>
              <a:r>
                <a:rPr lang="en-US" altLang="zh-TW" dirty="0">
                  <a:solidFill>
                    <a:schemeClr val="accent1"/>
                  </a:solidFill>
                  <a:latin typeface="思源宋體 SemiBold" panose="02020600000000000000" pitchFamily="18" charset="-128"/>
                  <a:ea typeface="思源宋體 SemiBold" panose="02020600000000000000" pitchFamily="18" charset="-128"/>
                  <a:sym typeface="思源黑体 Medium" panose="020B0600000000000000" pitchFamily="34" charset="-122"/>
                </a:rPr>
                <a:t>”</a:t>
              </a:r>
            </a:p>
            <a:p>
              <a:pPr algn="ctr">
                <a:lnSpc>
                  <a:spcPct val="120000"/>
                </a:lnSpc>
              </a:pPr>
              <a:r>
                <a:rPr lang="zh-TW" altLang="en-US" dirty="0">
                  <a:latin typeface="思源宋體 SemiBold" panose="02020600000000000000" pitchFamily="18" charset="-128"/>
                  <a:ea typeface="思源宋體 SemiBold" panose="02020600000000000000" pitchFamily="18" charset="-128"/>
                  <a:sym typeface="思源黑体 Medium" panose="020B0600000000000000" pitchFamily="34" charset="-122"/>
                </a:rPr>
                <a:t>車輛靠近號誌時需減速接近，並停止在交叉路口前，確認路況後再行駛</a:t>
              </a:r>
              <a:endParaRPr lang="zh-CN" altLang="en-US" dirty="0">
                <a:latin typeface="思源宋體 SemiBold" panose="02020600000000000000" pitchFamily="18" charset="-128"/>
                <a:ea typeface="思源宋體 SemiBold" panose="02020600000000000000" pitchFamily="18" charset="-128"/>
                <a:sym typeface="思源黑体 Medium" panose="020B0600000000000000" pitchFamily="34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6AA09AA-7A9A-E445-05AE-51B9D5D7A8EB}"/>
                </a:ext>
              </a:extLst>
            </p:cNvPr>
            <p:cNvSpPr/>
            <p:nvPr/>
          </p:nvSpPr>
          <p:spPr>
            <a:xfrm>
              <a:off x="1788866" y="3897537"/>
              <a:ext cx="2581122" cy="4617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>
              <a:normAutofit/>
            </a:bodyPr>
            <a:lstStyle/>
            <a:p>
              <a:pPr algn="ctr"/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  <a:sym typeface="思源黑体 Medium" panose="020B0600000000000000" pitchFamily="34" charset="-122"/>
                </a:rPr>
                <a:t>特種閃光紅燈號誌</a:t>
              </a:r>
              <a:endPara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  <a:sym typeface="思源黑体 Medium" panose="020B0600000000000000" pitchFamily="34" charset="-122"/>
              </a:endParaRPr>
            </a:p>
          </p:txBody>
        </p:sp>
      </p:grpSp>
      <p:sp>
        <p:nvSpPr>
          <p:cNvPr id="19" name="頁尾版面配置區 18">
            <a:extLst>
              <a:ext uri="{FF2B5EF4-FFF2-40B4-BE49-F238E27FC236}">
                <a16:creationId xmlns:a16="http://schemas.microsoft.com/office/drawing/2014/main" id="{711C2BB8-92C7-4767-8C95-9945A3AE92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入口行人辨識系統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FEEE7A00-8181-40F1-AFB0-7EF6D7C7D5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D0610C-B3CA-45DB-B110-EDC486DC44B8}" type="slidenum">
              <a:rPr lang="zh-TW" altLang="zh-TW" smtClean="0">
                <a:latin typeface="Source Han Sans TC"/>
                <a:ea typeface="Source Han Sans TC"/>
              </a:r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01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6CCB26B-B953-4A72-A333-0ABA2C290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入口行人辨識系統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5ED15B-C3EB-456D-A733-765B8291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610C-B3CA-45DB-B110-EDC486DC44B8}" type="slidenum">
              <a:rPr lang="zh-TW" altLang="zh-TW" smtClean="0">
                <a:latin typeface="Source Han Sans TC"/>
                <a:ea typeface="Source Han Sans TC"/>
              </a:rPr>
              <a:t>7</a:t>
            </a:fld>
            <a:endParaRPr lang="zh-CN" altLang="en-US"/>
          </a:p>
        </p:txBody>
      </p:sp>
      <p:pic>
        <p:nvPicPr>
          <p:cNvPr id="2050" name="Picture 2" descr="閃黃燈閃紅燈">
            <a:extLst>
              <a:ext uri="{FF2B5EF4-FFF2-40B4-BE49-F238E27FC236}">
                <a16:creationId xmlns:a16="http://schemas.microsoft.com/office/drawing/2014/main" id="{14B9CB43-A346-45AB-A243-0000DEAFB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103" y="0"/>
            <a:ext cx="6162368" cy="616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3C1B1E5-B4DD-4F1F-9B12-1F85038D2A25}"/>
              </a:ext>
            </a:extLst>
          </p:cNvPr>
          <p:cNvSpPr txBox="1"/>
          <p:nvPr/>
        </p:nvSpPr>
        <p:spPr>
          <a:xfrm>
            <a:off x="2930463" y="352169"/>
            <a:ext cx="461665" cy="54580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嘉義交通處，閃光燈宣傳圖</a:t>
            </a:r>
          </a:p>
        </p:txBody>
      </p:sp>
    </p:spTree>
    <p:extLst>
      <p:ext uri="{BB962C8B-B14F-4D97-AF65-F5344CB8AC3E}">
        <p14:creationId xmlns:p14="http://schemas.microsoft.com/office/powerpoint/2010/main" val="65608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EDFB8D44-29F3-ED5E-A05F-19FA6CCE4F3D}"/>
              </a:ext>
            </a:extLst>
          </p:cNvPr>
          <p:cNvSpPr/>
          <p:nvPr/>
        </p:nvSpPr>
        <p:spPr>
          <a:xfrm>
            <a:off x="2876206" y="1374929"/>
            <a:ext cx="6315959" cy="4534314"/>
          </a:xfrm>
          <a:custGeom>
            <a:avLst/>
            <a:gdLst>
              <a:gd name="connsiteX0" fmla="*/ 2278501 w 5356680"/>
              <a:gd name="connsiteY0" fmla="*/ 170032 h 2842574"/>
              <a:gd name="connsiteX1" fmla="*/ 138616 w 5356680"/>
              <a:gd name="connsiteY1" fmla="*/ 160605 h 2842574"/>
              <a:gd name="connsiteX2" fmla="*/ 713651 w 5356680"/>
              <a:gd name="connsiteY2" fmla="*/ 2328770 h 2842574"/>
              <a:gd name="connsiteX3" fmla="*/ 4776604 w 5356680"/>
              <a:gd name="connsiteY3" fmla="*/ 2686989 h 2842574"/>
              <a:gd name="connsiteX4" fmla="*/ 5068835 w 5356680"/>
              <a:gd name="connsiteY4" fmla="*/ 245447 h 2842574"/>
              <a:gd name="connsiteX5" fmla="*/ 2278501 w 5356680"/>
              <a:gd name="connsiteY5" fmla="*/ 170032 h 284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6680" h="2842574">
                <a:moveTo>
                  <a:pt x="2278501" y="170032"/>
                </a:moveTo>
                <a:cubicBezTo>
                  <a:pt x="1456798" y="155892"/>
                  <a:pt x="399424" y="-199185"/>
                  <a:pt x="138616" y="160605"/>
                </a:cubicBezTo>
                <a:cubicBezTo>
                  <a:pt x="-122192" y="520395"/>
                  <a:pt x="-59347" y="1907706"/>
                  <a:pt x="713651" y="2328770"/>
                </a:cubicBezTo>
                <a:cubicBezTo>
                  <a:pt x="1486649" y="2749834"/>
                  <a:pt x="4050740" y="3034209"/>
                  <a:pt x="4776604" y="2686989"/>
                </a:cubicBezTo>
                <a:cubicBezTo>
                  <a:pt x="5502468" y="2339769"/>
                  <a:pt x="5483614" y="664940"/>
                  <a:pt x="5068835" y="245447"/>
                </a:cubicBezTo>
                <a:cubicBezTo>
                  <a:pt x="4654056" y="-174046"/>
                  <a:pt x="3100204" y="184172"/>
                  <a:pt x="2278501" y="170032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3C24545-9E14-E27D-FBA9-0CB09F4CD842}"/>
              </a:ext>
            </a:extLst>
          </p:cNvPr>
          <p:cNvSpPr/>
          <p:nvPr/>
        </p:nvSpPr>
        <p:spPr>
          <a:xfrm>
            <a:off x="-829558" y="-579770"/>
            <a:ext cx="2356700" cy="2366128"/>
          </a:xfrm>
          <a:prstGeom prst="ellipse">
            <a:avLst/>
          </a:prstGeom>
          <a:solidFill>
            <a:srgbClr val="B0B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9111416-9788-328C-DBA9-1B11A1579387}"/>
              </a:ext>
            </a:extLst>
          </p:cNvPr>
          <p:cNvSpPr/>
          <p:nvPr/>
        </p:nvSpPr>
        <p:spPr>
          <a:xfrm>
            <a:off x="3339666" y="1999444"/>
            <a:ext cx="5512666" cy="3285284"/>
          </a:xfrm>
          <a:custGeom>
            <a:avLst/>
            <a:gdLst>
              <a:gd name="connsiteX0" fmla="*/ 2278501 w 5356680"/>
              <a:gd name="connsiteY0" fmla="*/ 170032 h 2842574"/>
              <a:gd name="connsiteX1" fmla="*/ 138616 w 5356680"/>
              <a:gd name="connsiteY1" fmla="*/ 160605 h 2842574"/>
              <a:gd name="connsiteX2" fmla="*/ 713651 w 5356680"/>
              <a:gd name="connsiteY2" fmla="*/ 2328770 h 2842574"/>
              <a:gd name="connsiteX3" fmla="*/ 4776604 w 5356680"/>
              <a:gd name="connsiteY3" fmla="*/ 2686989 h 2842574"/>
              <a:gd name="connsiteX4" fmla="*/ 5068835 w 5356680"/>
              <a:gd name="connsiteY4" fmla="*/ 245447 h 2842574"/>
              <a:gd name="connsiteX5" fmla="*/ 2278501 w 5356680"/>
              <a:gd name="connsiteY5" fmla="*/ 170032 h 284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6680" h="2842574">
                <a:moveTo>
                  <a:pt x="2278501" y="170032"/>
                </a:moveTo>
                <a:cubicBezTo>
                  <a:pt x="1456798" y="155892"/>
                  <a:pt x="399424" y="-199185"/>
                  <a:pt x="138616" y="160605"/>
                </a:cubicBezTo>
                <a:cubicBezTo>
                  <a:pt x="-122192" y="520395"/>
                  <a:pt x="-59347" y="1907706"/>
                  <a:pt x="713651" y="2328770"/>
                </a:cubicBezTo>
                <a:cubicBezTo>
                  <a:pt x="1486649" y="2749834"/>
                  <a:pt x="4050740" y="3034209"/>
                  <a:pt x="4776604" y="2686989"/>
                </a:cubicBezTo>
                <a:cubicBezTo>
                  <a:pt x="5502468" y="2339769"/>
                  <a:pt x="5483614" y="664940"/>
                  <a:pt x="5068835" y="245447"/>
                </a:cubicBezTo>
                <a:cubicBezTo>
                  <a:pt x="4654056" y="-174046"/>
                  <a:pt x="3100204" y="184172"/>
                  <a:pt x="2278501" y="170032"/>
                </a:cubicBezTo>
                <a:close/>
              </a:path>
            </a:pathLst>
          </a:custGeom>
          <a:solidFill>
            <a:srgbClr val="A3BFA7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284126B1-EF0F-C172-D9BB-4B648D2D8D26}"/>
              </a:ext>
            </a:extLst>
          </p:cNvPr>
          <p:cNvSpPr/>
          <p:nvPr/>
        </p:nvSpPr>
        <p:spPr>
          <a:xfrm>
            <a:off x="-71241" y="5517304"/>
            <a:ext cx="1769018" cy="1522954"/>
          </a:xfrm>
          <a:custGeom>
            <a:avLst/>
            <a:gdLst>
              <a:gd name="connsiteX0" fmla="*/ 344618 w 1769018"/>
              <a:gd name="connsiteY0" fmla="*/ 16230 h 1522954"/>
              <a:gd name="connsiteX1" fmla="*/ 1768065 w 1769018"/>
              <a:gd name="connsiteY1" fmla="*/ 760948 h 1522954"/>
              <a:gd name="connsiteX2" fmla="*/ 108948 w 1769018"/>
              <a:gd name="connsiteY2" fmla="*/ 1505665 h 1522954"/>
              <a:gd name="connsiteX3" fmla="*/ 344618 w 1769018"/>
              <a:gd name="connsiteY3" fmla="*/ 16230 h 152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9018" h="1522954">
                <a:moveTo>
                  <a:pt x="344618" y="16230"/>
                </a:moveTo>
                <a:cubicBezTo>
                  <a:pt x="621138" y="-107890"/>
                  <a:pt x="1807343" y="512709"/>
                  <a:pt x="1768065" y="760948"/>
                </a:cubicBezTo>
                <a:cubicBezTo>
                  <a:pt x="1728787" y="1009187"/>
                  <a:pt x="352474" y="1634498"/>
                  <a:pt x="108948" y="1505665"/>
                </a:cubicBezTo>
                <a:cubicBezTo>
                  <a:pt x="-134578" y="1376832"/>
                  <a:pt x="68098" y="140350"/>
                  <a:pt x="344618" y="16230"/>
                </a:cubicBezTo>
                <a:close/>
              </a:path>
            </a:pathLst>
          </a:custGeom>
          <a:solidFill>
            <a:srgbClr val="BBC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74DB2101-FD3A-D7A1-FEEA-BF9DEF5C235B}"/>
              </a:ext>
            </a:extLst>
          </p:cNvPr>
          <p:cNvSpPr/>
          <p:nvPr/>
        </p:nvSpPr>
        <p:spPr>
          <a:xfrm>
            <a:off x="10805181" y="-198314"/>
            <a:ext cx="2097450" cy="1821125"/>
          </a:xfrm>
          <a:custGeom>
            <a:avLst/>
            <a:gdLst>
              <a:gd name="connsiteX0" fmla="*/ 16788 w 2097450"/>
              <a:gd name="connsiteY0" fmla="*/ 292583 h 1821125"/>
              <a:gd name="connsiteX1" fmla="*/ 799213 w 2097450"/>
              <a:gd name="connsiteY1" fmla="*/ 1791444 h 1821125"/>
              <a:gd name="connsiteX2" fmla="*/ 2071831 w 2097450"/>
              <a:gd name="connsiteY2" fmla="*/ 1197556 h 1821125"/>
              <a:gd name="connsiteX3" fmla="*/ 1525077 w 2097450"/>
              <a:gd name="connsiteY3" fmla="*/ 75766 h 1821125"/>
              <a:gd name="connsiteX4" fmla="*/ 16788 w 2097450"/>
              <a:gd name="connsiteY4" fmla="*/ 292583 h 182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7450" h="1821125">
                <a:moveTo>
                  <a:pt x="16788" y="292583"/>
                </a:moveTo>
                <a:cubicBezTo>
                  <a:pt x="-104189" y="578529"/>
                  <a:pt x="456706" y="1640615"/>
                  <a:pt x="799213" y="1791444"/>
                </a:cubicBezTo>
                <a:cubicBezTo>
                  <a:pt x="1141720" y="1942273"/>
                  <a:pt x="1950854" y="1483502"/>
                  <a:pt x="2071831" y="1197556"/>
                </a:cubicBezTo>
                <a:cubicBezTo>
                  <a:pt x="2192808" y="911610"/>
                  <a:pt x="1864442" y="229737"/>
                  <a:pt x="1525077" y="75766"/>
                </a:cubicBezTo>
                <a:cubicBezTo>
                  <a:pt x="1185712" y="-78205"/>
                  <a:pt x="137765" y="6637"/>
                  <a:pt x="16788" y="292583"/>
                </a:cubicBezTo>
                <a:close/>
              </a:path>
            </a:pathLst>
          </a:custGeom>
          <a:solidFill>
            <a:srgbClr val="E2C35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CCDE5227-CFB9-9A94-0130-E43AFF680C66}"/>
              </a:ext>
            </a:extLst>
          </p:cNvPr>
          <p:cNvSpPr/>
          <p:nvPr/>
        </p:nvSpPr>
        <p:spPr>
          <a:xfrm rot="19601840" flipV="1">
            <a:off x="11608855" y="5229556"/>
            <a:ext cx="2279825" cy="2098447"/>
          </a:xfrm>
          <a:custGeom>
            <a:avLst/>
            <a:gdLst>
              <a:gd name="connsiteX0" fmla="*/ 1079118 w 1845755"/>
              <a:gd name="connsiteY0" fmla="*/ 38613 h 1394381"/>
              <a:gd name="connsiteX1" fmla="*/ 1823836 w 1845755"/>
              <a:gd name="connsiteY1" fmla="*/ 1264098 h 1394381"/>
              <a:gd name="connsiteX2" fmla="*/ 155291 w 1845755"/>
              <a:gd name="connsiteY2" fmla="*/ 1245244 h 1394381"/>
              <a:gd name="connsiteX3" fmla="*/ 127011 w 1845755"/>
              <a:gd name="connsiteY3" fmla="*/ 255430 h 1394381"/>
              <a:gd name="connsiteX4" fmla="*/ 636058 w 1845755"/>
              <a:gd name="connsiteY4" fmla="*/ 302564 h 1394381"/>
              <a:gd name="connsiteX5" fmla="*/ 1079118 w 1845755"/>
              <a:gd name="connsiteY5" fmla="*/ 38613 h 1394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755" h="1394381">
                <a:moveTo>
                  <a:pt x="1079118" y="38613"/>
                </a:moveTo>
                <a:cubicBezTo>
                  <a:pt x="1277081" y="198869"/>
                  <a:pt x="1977807" y="1062993"/>
                  <a:pt x="1823836" y="1264098"/>
                </a:cubicBezTo>
                <a:cubicBezTo>
                  <a:pt x="1669865" y="1465203"/>
                  <a:pt x="438095" y="1413355"/>
                  <a:pt x="155291" y="1245244"/>
                </a:cubicBezTo>
                <a:cubicBezTo>
                  <a:pt x="-127513" y="1077133"/>
                  <a:pt x="46883" y="412543"/>
                  <a:pt x="127011" y="255430"/>
                </a:cubicBezTo>
                <a:cubicBezTo>
                  <a:pt x="207139" y="98317"/>
                  <a:pt x="471089" y="338700"/>
                  <a:pt x="636058" y="302564"/>
                </a:cubicBezTo>
                <a:cubicBezTo>
                  <a:pt x="801027" y="266428"/>
                  <a:pt x="881155" y="-121643"/>
                  <a:pt x="1079118" y="38613"/>
                </a:cubicBezTo>
                <a:close/>
              </a:path>
            </a:pathLst>
          </a:custGeom>
          <a:solidFill>
            <a:srgbClr val="A3B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33CC1B-58E1-2F45-6B19-B6E8C2CB1BC1}"/>
              </a:ext>
            </a:extLst>
          </p:cNvPr>
          <p:cNvSpPr txBox="1"/>
          <p:nvPr/>
        </p:nvSpPr>
        <p:spPr>
          <a:xfrm>
            <a:off x="5549245" y="2528378"/>
            <a:ext cx="1093509" cy="76944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zh-TW" altLang="zh-TW" sz="4400">
                <a:solidFill>
                  <a:schemeClr val="bg1"/>
                </a:solidFill>
                <a:latin typeface="Source Han Sans TC"/>
                <a:ea typeface="Source Han Sans TC"/>
              </a:rPr>
              <a:t>2</a:t>
            </a:r>
            <a:endParaRPr lang="zh-CN" altLang="en-US" sz="4400">
              <a:solidFill>
                <a:schemeClr val="bg1"/>
              </a:solidFill>
              <a:latin typeface="思源宋體 SemiBold" panose="02020600000000000000" pitchFamily="18" charset="-128"/>
              <a:ea typeface="思源宋體 SemiBold" panose="02020600000000000000" pitchFamily="18" charset="-128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FB5C5E-AE5B-5599-553F-847937A2313B}"/>
              </a:ext>
            </a:extLst>
          </p:cNvPr>
          <p:cNvSpPr txBox="1"/>
          <p:nvPr/>
        </p:nvSpPr>
        <p:spPr>
          <a:xfrm>
            <a:off x="4795101" y="3645509"/>
            <a:ext cx="2601798" cy="7010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zh-TW" altLang="en-US" sz="4000" dirty="0">
                <a:solidFill>
                  <a:schemeClr val="bg1"/>
                </a:solidFill>
                <a:latin typeface="Source Han Sans TC"/>
                <a:ea typeface="Source Han Sans TC"/>
              </a:rPr>
              <a:t>設計架構</a:t>
            </a:r>
            <a:endParaRPr lang="zh-TW" altLang="zh-TW" sz="4000" dirty="0">
              <a:solidFill>
                <a:schemeClr val="bg1"/>
              </a:solidFill>
              <a:latin typeface="Source Han Sans TC"/>
              <a:ea typeface="Source Han Sans TC"/>
            </a:endParaRPr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FDC246B1-CC12-4E37-9564-EC189DB299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入口行人辨識系統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777A8D03-FE3E-47ED-9B2E-ECFBAED09E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D0610C-B3CA-45DB-B110-EDC486DC44B8}" type="slidenum">
              <a:rPr lang="zh-TW" altLang="zh-TW" smtClean="0">
                <a:latin typeface="Source Han Sans TC"/>
                <a:ea typeface="Source Han Sans TC"/>
              </a:r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40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7798A481-4A20-4E19-9846-C6E4AB71A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入口行人辨識系統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2C544EF-03AD-419D-A42B-2C5978F25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610C-B3CA-45DB-B110-EDC486DC44B8}" type="slidenum">
              <a:rPr lang="zh-TW" altLang="zh-TW" smtClean="0">
                <a:latin typeface="Source Han Sans TC"/>
                <a:ea typeface="Source Han Sans TC"/>
              </a:rPr>
              <a:t>9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5D52C1A-3BE5-4CF7-A072-468D82A4BF5A}"/>
              </a:ext>
            </a:extLst>
          </p:cNvPr>
          <p:cNvSpPr/>
          <p:nvPr/>
        </p:nvSpPr>
        <p:spPr>
          <a:xfrm>
            <a:off x="1337187" y="776748"/>
            <a:ext cx="9672871" cy="4975123"/>
          </a:xfrm>
          <a:prstGeom prst="rect">
            <a:avLst/>
          </a:prstGeom>
          <a:solidFill>
            <a:srgbClr val="E1E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宋體 SemiBold" panose="02020600000000000000" pitchFamily="18" charset="-128"/>
              <a:ea typeface="思源宋體 SemiBold" panose="02020600000000000000" pitchFamily="18" charset="-128"/>
              <a:sym typeface="思源黑体" panose="020B0500000000000000" pitchFamily="34" charset="-122"/>
            </a:endParaRPr>
          </a:p>
        </p:txBody>
      </p:sp>
      <p:grpSp>
        <p:nvGrpSpPr>
          <p:cNvPr id="6" name="组合 9">
            <a:extLst>
              <a:ext uri="{FF2B5EF4-FFF2-40B4-BE49-F238E27FC236}">
                <a16:creationId xmlns:a16="http://schemas.microsoft.com/office/drawing/2014/main" id="{77D788E0-667F-4802-A213-E704408580F1}"/>
              </a:ext>
            </a:extLst>
          </p:cNvPr>
          <p:cNvGrpSpPr/>
          <p:nvPr/>
        </p:nvGrpSpPr>
        <p:grpSpPr>
          <a:xfrm>
            <a:off x="2399669" y="1286211"/>
            <a:ext cx="7392661" cy="1387511"/>
            <a:chOff x="6939288" y="1463194"/>
            <a:chExt cx="3486231" cy="711614"/>
          </a:xfrm>
        </p:grpSpPr>
        <p:sp>
          <p:nvSpPr>
            <p:cNvPr id="7" name="椭圆 10">
              <a:extLst>
                <a:ext uri="{FF2B5EF4-FFF2-40B4-BE49-F238E27FC236}">
                  <a16:creationId xmlns:a16="http://schemas.microsoft.com/office/drawing/2014/main" id="{C5932860-CB47-45E1-98A5-E89CE9C5D141}"/>
                </a:ext>
              </a:extLst>
            </p:cNvPr>
            <p:cNvSpPr/>
            <p:nvPr/>
          </p:nvSpPr>
          <p:spPr>
            <a:xfrm>
              <a:off x="6939288" y="1463194"/>
              <a:ext cx="669542" cy="669542"/>
            </a:xfrm>
            <a:prstGeom prst="ellipse">
              <a:avLst/>
            </a:prstGeom>
            <a:solidFill>
              <a:srgbClr val="B0B7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TW" altLang="zh-TW" sz="2800" dirty="0">
                  <a:solidFill>
                    <a:srgbClr val="ECD9CA"/>
                  </a:solidFill>
                  <a:latin typeface="Times New Roman" panose="02020603050405020304" pitchFamily="18" charset="0"/>
                  <a:ea typeface="Source Han Sans TC"/>
                  <a:cs typeface="Times New Roman" panose="02020603050405020304" pitchFamily="18" charset="0"/>
                  <a:sym typeface="思源黑体" panose="020B0500000000000000" pitchFamily="34" charset="-122"/>
                </a:rPr>
                <a:t>1</a:t>
              </a:r>
              <a:endParaRPr lang="zh-CN" altLang="en-US" sz="2800" dirty="0">
                <a:solidFill>
                  <a:srgbClr val="ECD9CA"/>
                </a:solidFill>
                <a:latin typeface="Times New Roman" panose="02020603050405020304" pitchFamily="18" charset="0"/>
                <a:ea typeface="思源宋體 SemiBold" panose="02020600000000000000" pitchFamily="18" charset="-128"/>
                <a:cs typeface="Times New Roman" panose="02020603050405020304" pitchFamily="18" charset="0"/>
                <a:sym typeface="思源黑体" panose="020B0500000000000000" pitchFamily="34" charset="-122"/>
              </a:endParaRPr>
            </a:p>
          </p:txBody>
        </p:sp>
        <p:sp>
          <p:nvSpPr>
            <p:cNvPr id="8" name="文本框 11">
              <a:extLst>
                <a:ext uri="{FF2B5EF4-FFF2-40B4-BE49-F238E27FC236}">
                  <a16:creationId xmlns:a16="http://schemas.microsoft.com/office/drawing/2014/main" id="{06E11054-7169-47B0-90D6-AFF2443457AF}"/>
                </a:ext>
              </a:extLst>
            </p:cNvPr>
            <p:cNvSpPr txBox="1"/>
            <p:nvPr/>
          </p:nvSpPr>
          <p:spPr>
            <a:xfrm>
              <a:off x="7894322" y="1534728"/>
              <a:ext cx="2400118" cy="58653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2800" dirty="0">
                  <a:solidFill>
                    <a:srgbClr val="B0B786"/>
                  </a:solidFill>
                  <a:latin typeface="Source Han Sans TC"/>
                  <a:ea typeface="Source Han Sans TC"/>
                  <a:sym typeface="思源黑体" panose="020B0500000000000000" pitchFamily="34" charset="-122"/>
                </a:rPr>
                <a:t>行人辨識</a:t>
              </a:r>
              <a:endParaRPr lang="zh-TW" altLang="zh-TW" sz="2800" dirty="0">
                <a:solidFill>
                  <a:srgbClr val="B0B786"/>
                </a:solidFill>
                <a:latin typeface="Source Han Sans TC"/>
                <a:ea typeface="Source Han Sans TC"/>
                <a:sym typeface="思源黑体" panose="020B0500000000000000" pitchFamily="34" charset="-122"/>
              </a:endParaRPr>
            </a:p>
          </p:txBody>
        </p:sp>
        <p:sp>
          <p:nvSpPr>
            <p:cNvPr id="9" name="iṩļïḓè">
              <a:extLst>
                <a:ext uri="{FF2B5EF4-FFF2-40B4-BE49-F238E27FC236}">
                  <a16:creationId xmlns:a16="http://schemas.microsoft.com/office/drawing/2014/main" id="{D6AE9AA2-A069-438B-BE6D-5CEB75224032}"/>
                </a:ext>
              </a:extLst>
            </p:cNvPr>
            <p:cNvSpPr txBox="1"/>
            <p:nvPr/>
          </p:nvSpPr>
          <p:spPr bwMode="auto">
            <a:xfrm>
              <a:off x="7833763" y="1797965"/>
              <a:ext cx="2591756" cy="376843"/>
            </a:xfrm>
            <a:prstGeom prst="roundRect">
              <a:avLst>
                <a:gd name="adj" fmla="val 50000"/>
              </a:avLst>
            </a:prstGeom>
            <a:noFill/>
            <a:ln w="9525">
              <a:noFill/>
              <a:miter lim="800000"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TW" altLang="en-US" b="1" dirty="0">
                  <a:solidFill>
                    <a:srgbClr val="B0B786"/>
                  </a:solidFill>
                  <a:latin typeface="標楷體" panose="03000509000000000000" pitchFamily="65" charset="-120"/>
                  <a:ea typeface="標楷體" panose="03000509000000000000" pitchFamily="65" charset="-120"/>
                  <a:sym typeface="思源黑体" panose="020B0500000000000000" pitchFamily="34" charset="-122"/>
                </a:rPr>
                <a:t>透過影像辨識確保攝影器材可以</a:t>
              </a:r>
              <a:r>
                <a:rPr lang="en-US" altLang="zh-TW" b="1" dirty="0">
                  <a:solidFill>
                    <a:schemeClr val="accent2">
                      <a:lumMod val="7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sym typeface="思源黑体" panose="020B0500000000000000" pitchFamily="34" charset="-122"/>
                </a:rPr>
                <a:t>“</a:t>
              </a:r>
              <a:r>
                <a:rPr lang="zh-TW" altLang="en-US" b="1" dirty="0">
                  <a:solidFill>
                    <a:schemeClr val="accent2">
                      <a:lumMod val="7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sym typeface="思源黑体" panose="020B0500000000000000" pitchFamily="34" charset="-122"/>
                </a:rPr>
                <a:t>正確辨識到行人</a:t>
              </a:r>
              <a:r>
                <a:rPr lang="en-US" altLang="zh-TW" sz="1400" b="1" dirty="0">
                  <a:solidFill>
                    <a:schemeClr val="accent2">
                      <a:lumMod val="7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sym typeface="思源黑体" panose="020B0500000000000000" pitchFamily="34" charset="-122"/>
                </a:rPr>
                <a:t>”</a:t>
              </a:r>
              <a:endParaRPr lang="en-US" altLang="zh-CN" sz="14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A3EA3DE-BFA0-4741-8ADB-87C3EECACB70}"/>
              </a:ext>
            </a:extLst>
          </p:cNvPr>
          <p:cNvGrpSpPr/>
          <p:nvPr/>
        </p:nvGrpSpPr>
        <p:grpSpPr>
          <a:xfrm>
            <a:off x="2399669" y="2743253"/>
            <a:ext cx="7392661" cy="1387511"/>
            <a:chOff x="6939288" y="1463194"/>
            <a:chExt cx="3486231" cy="711614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65FBC88-FB32-4AAF-AC2F-3E6A5AAFDC64}"/>
                </a:ext>
              </a:extLst>
            </p:cNvPr>
            <p:cNvSpPr/>
            <p:nvPr/>
          </p:nvSpPr>
          <p:spPr>
            <a:xfrm>
              <a:off x="6939288" y="1463194"/>
              <a:ext cx="669542" cy="669542"/>
            </a:xfrm>
            <a:prstGeom prst="ellipse">
              <a:avLst/>
            </a:prstGeom>
            <a:solidFill>
              <a:srgbClr val="B0B7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TW" sz="2800" dirty="0">
                  <a:solidFill>
                    <a:srgbClr val="ECD9CA"/>
                  </a:solidFill>
                  <a:latin typeface="Times New Roman" panose="02020603050405020304" pitchFamily="18" charset="0"/>
                  <a:ea typeface="思源宋體 SemiBold" panose="02020600000000000000" pitchFamily="18" charset="-128"/>
                  <a:cs typeface="Times New Roman" panose="02020603050405020304" pitchFamily="18" charset="0"/>
                  <a:sym typeface="思源黑体" panose="020B0500000000000000" pitchFamily="34" charset="-122"/>
                </a:rPr>
                <a:t>2</a:t>
              </a:r>
              <a:endParaRPr lang="zh-CN" altLang="en-US" sz="2800" dirty="0">
                <a:solidFill>
                  <a:srgbClr val="ECD9CA"/>
                </a:solidFill>
                <a:latin typeface="Times New Roman" panose="02020603050405020304" pitchFamily="18" charset="0"/>
                <a:ea typeface="思源宋體 SemiBold" panose="02020600000000000000" pitchFamily="18" charset="-128"/>
                <a:cs typeface="Times New Roman" panose="02020603050405020304" pitchFamily="18" charset="0"/>
                <a:sym typeface="思源黑体" panose="020B0500000000000000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1035182-072B-4537-BE63-38A95F56C6CB}"/>
                </a:ext>
              </a:extLst>
            </p:cNvPr>
            <p:cNvSpPr txBox="1"/>
            <p:nvPr/>
          </p:nvSpPr>
          <p:spPr>
            <a:xfrm>
              <a:off x="7894322" y="1534728"/>
              <a:ext cx="2400118" cy="58653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2800" dirty="0">
                  <a:solidFill>
                    <a:srgbClr val="B0B786"/>
                  </a:solidFill>
                  <a:latin typeface="Source Han Sans TC"/>
                  <a:ea typeface="Source Han Sans TC"/>
                  <a:sym typeface="思源黑体" panose="020B0500000000000000" pitchFamily="34" charset="-122"/>
                </a:rPr>
                <a:t>行人偵測</a:t>
              </a:r>
              <a:endParaRPr lang="zh-TW" altLang="zh-TW" sz="2800" dirty="0">
                <a:solidFill>
                  <a:srgbClr val="B0B786"/>
                </a:solidFill>
                <a:latin typeface="Source Han Sans TC"/>
                <a:ea typeface="Source Han Sans TC"/>
                <a:sym typeface="思源黑体" panose="020B0500000000000000" pitchFamily="34" charset="-122"/>
              </a:endParaRPr>
            </a:p>
          </p:txBody>
        </p:sp>
        <p:sp>
          <p:nvSpPr>
            <p:cNvPr id="13" name="iṩļïḓè">
              <a:extLst>
                <a:ext uri="{FF2B5EF4-FFF2-40B4-BE49-F238E27FC236}">
                  <a16:creationId xmlns:a16="http://schemas.microsoft.com/office/drawing/2014/main" id="{85AD5130-4473-4731-A753-B4C099E41411}"/>
                </a:ext>
              </a:extLst>
            </p:cNvPr>
            <p:cNvSpPr txBox="1"/>
            <p:nvPr/>
          </p:nvSpPr>
          <p:spPr bwMode="auto">
            <a:xfrm>
              <a:off x="7833763" y="1797965"/>
              <a:ext cx="2591756" cy="376843"/>
            </a:xfrm>
            <a:prstGeom prst="roundRect">
              <a:avLst>
                <a:gd name="adj" fmla="val 50000"/>
              </a:avLst>
            </a:prstGeom>
            <a:noFill/>
            <a:ln w="9525">
              <a:noFill/>
              <a:miter lim="800000"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TW" altLang="en-US" b="1" dirty="0">
                  <a:solidFill>
                    <a:srgbClr val="B0B786"/>
                  </a:solidFill>
                  <a:latin typeface="標楷體" panose="03000509000000000000" pitchFamily="65" charset="-120"/>
                  <a:ea typeface="標楷體" panose="03000509000000000000" pitchFamily="65" charset="-120"/>
                  <a:sym typeface="思源黑体" panose="020B0500000000000000" pitchFamily="34" charset="-122"/>
                </a:rPr>
                <a:t>偵測行人是否經過道路</a:t>
              </a:r>
              <a:endParaRPr lang="en-US" altLang="zh-CN" sz="14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14" name="组合 9">
            <a:extLst>
              <a:ext uri="{FF2B5EF4-FFF2-40B4-BE49-F238E27FC236}">
                <a16:creationId xmlns:a16="http://schemas.microsoft.com/office/drawing/2014/main" id="{F8885182-A30B-4386-B52A-CA7DADD5831D}"/>
              </a:ext>
            </a:extLst>
          </p:cNvPr>
          <p:cNvGrpSpPr/>
          <p:nvPr/>
        </p:nvGrpSpPr>
        <p:grpSpPr>
          <a:xfrm>
            <a:off x="2399669" y="4159278"/>
            <a:ext cx="7392661" cy="1387511"/>
            <a:chOff x="6939288" y="1463194"/>
            <a:chExt cx="3486231" cy="711614"/>
          </a:xfrm>
        </p:grpSpPr>
        <p:sp>
          <p:nvSpPr>
            <p:cNvPr id="15" name="椭圆 10">
              <a:extLst>
                <a:ext uri="{FF2B5EF4-FFF2-40B4-BE49-F238E27FC236}">
                  <a16:creationId xmlns:a16="http://schemas.microsoft.com/office/drawing/2014/main" id="{7DC4108B-6D9F-4F53-9805-CC3D55F0AB22}"/>
                </a:ext>
              </a:extLst>
            </p:cNvPr>
            <p:cNvSpPr/>
            <p:nvPr/>
          </p:nvSpPr>
          <p:spPr>
            <a:xfrm>
              <a:off x="6939288" y="1463194"/>
              <a:ext cx="669542" cy="669542"/>
            </a:xfrm>
            <a:prstGeom prst="ellipse">
              <a:avLst/>
            </a:prstGeom>
            <a:solidFill>
              <a:srgbClr val="B0B7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TW" sz="2800" dirty="0">
                  <a:solidFill>
                    <a:srgbClr val="ECD9CA"/>
                  </a:solidFill>
                  <a:latin typeface="Times New Roman" panose="02020603050405020304" pitchFamily="18" charset="0"/>
                  <a:ea typeface="思源宋體 SemiBold" panose="02020600000000000000" pitchFamily="18" charset="-128"/>
                  <a:cs typeface="Times New Roman" panose="02020603050405020304" pitchFamily="18" charset="0"/>
                  <a:sym typeface="思源黑体" panose="020B0500000000000000" pitchFamily="34" charset="-122"/>
                </a:rPr>
                <a:t>3</a:t>
              </a:r>
              <a:endParaRPr lang="zh-CN" altLang="en-US" sz="2800" dirty="0">
                <a:solidFill>
                  <a:srgbClr val="ECD9CA"/>
                </a:solidFill>
                <a:latin typeface="Times New Roman" panose="02020603050405020304" pitchFamily="18" charset="0"/>
                <a:ea typeface="思源宋體 SemiBold" panose="02020600000000000000" pitchFamily="18" charset="-128"/>
                <a:cs typeface="Times New Roman" panose="02020603050405020304" pitchFamily="18" charset="0"/>
                <a:sym typeface="思源黑体" panose="020B0500000000000000" pitchFamily="34" charset="-122"/>
              </a:endParaRPr>
            </a:p>
          </p:txBody>
        </p:sp>
        <p:sp>
          <p:nvSpPr>
            <p:cNvPr id="16" name="文本框 11">
              <a:extLst>
                <a:ext uri="{FF2B5EF4-FFF2-40B4-BE49-F238E27FC236}">
                  <a16:creationId xmlns:a16="http://schemas.microsoft.com/office/drawing/2014/main" id="{135765D3-EAF6-4F73-9060-A4E3EB2528C8}"/>
                </a:ext>
              </a:extLst>
            </p:cNvPr>
            <p:cNvSpPr txBox="1"/>
            <p:nvPr/>
          </p:nvSpPr>
          <p:spPr>
            <a:xfrm>
              <a:off x="7894322" y="1534728"/>
              <a:ext cx="2400118" cy="58653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2800" dirty="0">
                  <a:solidFill>
                    <a:srgbClr val="B0B786"/>
                  </a:solidFill>
                  <a:latin typeface="Source Han Sans TC"/>
                  <a:ea typeface="Source Han Sans TC"/>
                  <a:sym typeface="思源黑体" panose="020B0500000000000000" pitchFamily="34" charset="-122"/>
                </a:rPr>
                <a:t>燈號變換</a:t>
              </a:r>
              <a:endParaRPr lang="zh-TW" altLang="zh-TW" sz="2800" dirty="0">
                <a:solidFill>
                  <a:srgbClr val="B0B786"/>
                </a:solidFill>
                <a:latin typeface="Source Han Sans TC"/>
                <a:ea typeface="Source Han Sans TC"/>
                <a:sym typeface="思源黑体" panose="020B0500000000000000" pitchFamily="34" charset="-122"/>
              </a:endParaRPr>
            </a:p>
          </p:txBody>
        </p:sp>
        <p:sp>
          <p:nvSpPr>
            <p:cNvPr id="17" name="iṩļïḓè">
              <a:extLst>
                <a:ext uri="{FF2B5EF4-FFF2-40B4-BE49-F238E27FC236}">
                  <a16:creationId xmlns:a16="http://schemas.microsoft.com/office/drawing/2014/main" id="{AA2D827D-C1E1-4511-8515-9CEBB1AFD5BD}"/>
                </a:ext>
              </a:extLst>
            </p:cNvPr>
            <p:cNvSpPr txBox="1"/>
            <p:nvPr/>
          </p:nvSpPr>
          <p:spPr bwMode="auto">
            <a:xfrm>
              <a:off x="7833763" y="1797965"/>
              <a:ext cx="2591756" cy="376843"/>
            </a:xfrm>
            <a:prstGeom prst="roundRect">
              <a:avLst>
                <a:gd name="adj" fmla="val 50000"/>
              </a:avLst>
            </a:prstGeom>
            <a:noFill/>
            <a:ln w="9525">
              <a:noFill/>
              <a:miter lim="800000"/>
            </a:ln>
          </p:spPr>
          <p:txBody>
            <a:bodyPr wrap="square" lIns="91440" tIns="45720" rIns="91440" bIns="45720" anchor="ctr" anchorCtr="0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TW" altLang="en-US" b="1" dirty="0">
                  <a:solidFill>
                    <a:srgbClr val="B0B786"/>
                  </a:solidFill>
                  <a:latin typeface="標楷體" panose="03000509000000000000" pitchFamily="65" charset="-120"/>
                  <a:ea typeface="標楷體" panose="03000509000000000000" pitchFamily="65" charset="-120"/>
                  <a:sym typeface="思源黑体" panose="020B0500000000000000" pitchFamily="34" charset="-122"/>
                </a:rPr>
                <a:t>當有行人通過道路時，透過</a:t>
              </a:r>
              <a:r>
                <a:rPr lang="en-US" altLang="zh-TW" b="1" dirty="0">
                  <a:solidFill>
                    <a:srgbClr val="B0B786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  <a:sym typeface="思源黑体" panose="020B0500000000000000" pitchFamily="34" charset="-122"/>
                </a:rPr>
                <a:t>AIOT</a:t>
              </a:r>
              <a:r>
                <a:rPr lang="zh-TW" altLang="en-US" b="1" dirty="0">
                  <a:solidFill>
                    <a:srgbClr val="B0B786"/>
                  </a:solidFill>
                  <a:latin typeface="標楷體" panose="03000509000000000000" pitchFamily="65" charset="-120"/>
                  <a:ea typeface="標楷體" panose="03000509000000000000" pitchFamily="65" charset="-120"/>
                  <a:sym typeface="思源黑体" panose="020B0500000000000000" pitchFamily="34" charset="-122"/>
                </a:rPr>
                <a:t>理念</a:t>
              </a:r>
              <a:r>
                <a:rPr lang="zh-TW" altLang="en-US" b="1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  <a:sym typeface="思源黑体" panose="020B0500000000000000" pitchFamily="34" charset="-122"/>
                </a:rPr>
                <a:t>自行控制燈號</a:t>
              </a:r>
              <a:r>
                <a:rPr lang="zh-TW" altLang="en-US" b="1" dirty="0">
                  <a:solidFill>
                    <a:srgbClr val="B0B786"/>
                  </a:solidFill>
                  <a:latin typeface="標楷體" panose="03000509000000000000" pitchFamily="65" charset="-120"/>
                  <a:ea typeface="標楷體" panose="03000509000000000000" pitchFamily="65" charset="-120"/>
                  <a:sym typeface="思源黑体" panose="020B0500000000000000" pitchFamily="34" charset="-122"/>
                </a:rPr>
                <a:t>來調整交通路段的安全性</a:t>
              </a:r>
              <a:endParaRPr lang="en-US" altLang="zh-TW" b="1" dirty="0">
                <a:solidFill>
                  <a:srgbClr val="B0B786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思源黑体" panose="020B05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5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2.6 unknown"/>
  <p:tag name="AS_RELEASE_DATE" val="2021.11.30"/>
  <p:tag name="AS_TITLE" val="Aspose.Slides for Java"/>
  <p:tag name="AS_VERSION" val="21.1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等线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等线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561</Words>
  <Application>Microsoft Office PowerPoint</Application>
  <PresentationFormat>寬螢幕</PresentationFormat>
  <Paragraphs>126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4" baseType="lpstr">
      <vt:lpstr>等线</vt:lpstr>
      <vt:lpstr>Source Han Sans TC</vt:lpstr>
      <vt:lpstr>思源宋體 SemiBold</vt:lpstr>
      <vt:lpstr>思源黑体</vt:lpstr>
      <vt:lpstr>思源黑体 Medium</vt:lpstr>
      <vt:lpstr>標楷體</vt:lpstr>
      <vt:lpstr>Arial</vt:lpstr>
      <vt:lpstr>Calibri</vt:lpstr>
      <vt:lpstr>Times New Roman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guorui05291@outlook.com</dc:creator>
  <cp:lastModifiedBy>student</cp:lastModifiedBy>
  <cp:revision>51</cp:revision>
  <dcterms:created xsi:type="dcterms:W3CDTF">2022-07-12T09:34:53Z</dcterms:created>
  <dcterms:modified xsi:type="dcterms:W3CDTF">2025-02-04T02:52:11Z</dcterms:modified>
</cp:coreProperties>
</file>