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3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64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80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50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2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92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10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28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44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1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69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3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6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3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95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82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1989-4B94-45BA-8FAC-CB0A932EFBDA}" type="datetimeFigureOut">
              <a:rPr lang="en-IN" smtClean="0"/>
              <a:t>19-03-2022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EF1E-B09A-4E96-8E1F-4E884643A7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820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CF418-2C92-46D3-832F-B2DCCB71AE91}"/>
              </a:ext>
            </a:extLst>
          </p:cNvPr>
          <p:cNvSpPr txBox="1"/>
          <p:nvPr/>
        </p:nvSpPr>
        <p:spPr>
          <a:xfrm>
            <a:off x="344556" y="1626759"/>
            <a:ext cx="808382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Card Fraud</a:t>
            </a:r>
          </a:p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endParaRPr lang="en-IN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279F2-8AD0-4A35-B34F-D967C20834E4}"/>
              </a:ext>
            </a:extLst>
          </p:cNvPr>
          <p:cNvSpPr txBox="1"/>
          <p:nvPr/>
        </p:nvSpPr>
        <p:spPr>
          <a:xfrm>
            <a:off x="3677480" y="3073544"/>
            <a:ext cx="208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Using</a:t>
            </a:r>
            <a:endParaRPr lang="en-IN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B4D2-0248-4EB5-B57E-FE69EED8CC90}"/>
              </a:ext>
            </a:extLst>
          </p:cNvPr>
          <p:cNvSpPr txBox="1"/>
          <p:nvPr/>
        </p:nvSpPr>
        <p:spPr>
          <a:xfrm>
            <a:off x="4929808" y="4016308"/>
            <a:ext cx="522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Algorithm</a:t>
            </a:r>
            <a:endParaRPr lang="en-IN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51D00-43A8-48F4-80E7-03A00CE51F7D}"/>
              </a:ext>
            </a:extLst>
          </p:cNvPr>
          <p:cNvSpPr txBox="1"/>
          <p:nvPr/>
        </p:nvSpPr>
        <p:spPr>
          <a:xfrm>
            <a:off x="9250017" y="5927443"/>
            <a:ext cx="271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</a:t>
            </a:r>
          </a:p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Aniket Vijay Gawde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5534A-0C4F-4B83-8A77-CED272E6F4EF}"/>
              </a:ext>
            </a:extLst>
          </p:cNvPr>
          <p:cNvSpPr txBox="1"/>
          <p:nvPr/>
        </p:nvSpPr>
        <p:spPr>
          <a:xfrm>
            <a:off x="1828799" y="490330"/>
            <a:ext cx="8918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MACHINE  LEARNING  PROJECT </a:t>
            </a:r>
            <a:endParaRPr lang="en-IN" sz="3200" b="1" i="1" u="sng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4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347BC-D302-4A75-B141-8A0A6E0CD68D}"/>
              </a:ext>
            </a:extLst>
          </p:cNvPr>
          <p:cNvSpPr txBox="1"/>
          <p:nvPr/>
        </p:nvSpPr>
        <p:spPr>
          <a:xfrm>
            <a:off x="1577010" y="209862"/>
            <a:ext cx="7507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Decision tree plot with max_depth and min_samples leaf</a:t>
            </a:r>
            <a:endParaRPr lang="en-IN" sz="2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95F8F-D523-483A-B124-7C5A6C690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" y="742493"/>
            <a:ext cx="10250330" cy="2568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4F1EC-F50C-4C8D-A307-40925F6B4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17" y="3311315"/>
            <a:ext cx="9564435" cy="25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A026C-A2C8-4C6B-8110-750786D4D27D}"/>
              </a:ext>
            </a:extLst>
          </p:cNvPr>
          <p:cNvSpPr txBox="1"/>
          <p:nvPr/>
        </p:nvSpPr>
        <p:spPr>
          <a:xfrm>
            <a:off x="1470991" y="318052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Third Algorithm Ensembling Technique 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497B5-43B4-47D7-9F1A-133F0F265891}"/>
              </a:ext>
            </a:extLst>
          </p:cNvPr>
          <p:cNvSpPr txBox="1"/>
          <p:nvPr/>
        </p:nvSpPr>
        <p:spPr>
          <a:xfrm>
            <a:off x="106017" y="980661"/>
            <a:ext cx="946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Random Forest Tree :- It Is Type Of Bagging In Which We Take Decision Tree Classifier As A Parameter.</a:t>
            </a:r>
            <a:endParaRPr lang="en-IN" i="1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B2D7C-32B9-4157-A670-A20115FA3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27" y="1626993"/>
            <a:ext cx="8065243" cy="261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6DE69-FED4-43E7-93D8-A4357273DEC5}"/>
              </a:ext>
            </a:extLst>
          </p:cNvPr>
          <p:cNvSpPr txBox="1"/>
          <p:nvPr/>
        </p:nvSpPr>
        <p:spPr>
          <a:xfrm>
            <a:off x="304800" y="4625009"/>
            <a:ext cx="946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With Random Forest Tree We Have Increase Are Recall  Score But We Will Try For More With Stacking Classifier</a:t>
            </a:r>
            <a:endParaRPr lang="en-IN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8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A0219-F86D-42EE-83D0-E3EA7FD3BB89}"/>
              </a:ext>
            </a:extLst>
          </p:cNvPr>
          <p:cNvSpPr txBox="1"/>
          <p:nvPr/>
        </p:nvSpPr>
        <p:spPr>
          <a:xfrm>
            <a:off x="2796209" y="225287"/>
            <a:ext cx="620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STACKING CLASSIFIER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EBA7F-F36F-45CD-903F-D58C2980EAB8}"/>
              </a:ext>
            </a:extLst>
          </p:cNvPr>
          <p:cNvSpPr txBox="1"/>
          <p:nvPr/>
        </p:nvSpPr>
        <p:spPr>
          <a:xfrm>
            <a:off x="145774" y="954157"/>
            <a:ext cx="1176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In Stacking Classifier :-We Train Different Algorithm On Same Data. And Get Output From All Of Them  And Change It Into Input In Meta Classifier And Then We Give Final Output.</a:t>
            </a:r>
            <a:endParaRPr lang="en-IN" i="1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5A521-2341-42AF-97C4-61F510FD9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9" y="1600488"/>
            <a:ext cx="8545118" cy="2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B400C9-8F2A-4748-B58A-8E37388D876F}"/>
              </a:ext>
            </a:extLst>
          </p:cNvPr>
          <p:cNvSpPr txBox="1"/>
          <p:nvPr/>
        </p:nvSpPr>
        <p:spPr>
          <a:xfrm>
            <a:off x="2319129" y="251791"/>
            <a:ext cx="8004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Boosting Technique It Is A Part For Ensembling Technique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4D4CB-230E-462E-87AD-E44D7186EE66}"/>
              </a:ext>
            </a:extLst>
          </p:cNvPr>
          <p:cNvSpPr txBox="1"/>
          <p:nvPr/>
        </p:nvSpPr>
        <p:spPr>
          <a:xfrm>
            <a:off x="212035" y="808382"/>
            <a:ext cx="368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i="1" dirty="0">
                <a:latin typeface="Georgia" panose="02040502050405020303" pitchFamily="18" charset="0"/>
              </a:rPr>
              <a:t>Ada Boost</a:t>
            </a:r>
          </a:p>
          <a:p>
            <a:pPr marL="400050" indent="-400050">
              <a:buFont typeface="+mj-lt"/>
              <a:buAutoNum type="romanLcPeriod"/>
            </a:pPr>
            <a:r>
              <a:rPr lang="en-US" i="1" dirty="0">
                <a:latin typeface="Georgia" panose="02040502050405020303" pitchFamily="18" charset="0"/>
              </a:rPr>
              <a:t>Graident Boost</a:t>
            </a:r>
          </a:p>
          <a:p>
            <a:pPr marL="400050" indent="-400050">
              <a:buFont typeface="+mj-lt"/>
              <a:buAutoNum type="romanLcPeriod"/>
            </a:pPr>
            <a:r>
              <a:rPr lang="en-US" i="1" dirty="0">
                <a:latin typeface="Georgia" panose="02040502050405020303" pitchFamily="18" charset="0"/>
              </a:rPr>
              <a:t>Extreme Gradient Boost</a:t>
            </a:r>
            <a:endParaRPr lang="en-IN" i="1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34022-68A6-4847-A7A3-ECAE832C6024}"/>
              </a:ext>
            </a:extLst>
          </p:cNvPr>
          <p:cNvSpPr txBox="1"/>
          <p:nvPr/>
        </p:nvSpPr>
        <p:spPr>
          <a:xfrm>
            <a:off x="212035" y="1811248"/>
            <a:ext cx="1101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Ada Boost :-It Create Decision Stump. It Is Also Known As Weak Learner Decision Stump Means One Root And Two Leaf. </a:t>
            </a:r>
            <a:endParaRPr lang="en-IN" i="1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536DE7-6593-4E7B-A4B6-3C9F4020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71" y="2162288"/>
            <a:ext cx="7649471" cy="2909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FE3F2-E3B4-4FD4-B89F-D5AF4E7A31B1}"/>
              </a:ext>
            </a:extLst>
          </p:cNvPr>
          <p:cNvSpPr txBox="1"/>
          <p:nvPr/>
        </p:nvSpPr>
        <p:spPr>
          <a:xfrm>
            <a:off x="331304" y="5459896"/>
            <a:ext cx="1073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Ada Boost Take First Input Features  Which Is Most Important Then Others With The Help Of Gini Index &amp; Entropy</a:t>
            </a:r>
            <a:endParaRPr lang="en-IN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4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6CB93-2637-4EB8-85BF-178A22D54764}"/>
              </a:ext>
            </a:extLst>
          </p:cNvPr>
          <p:cNvSpPr txBox="1"/>
          <p:nvPr/>
        </p:nvSpPr>
        <p:spPr>
          <a:xfrm>
            <a:off x="3790122" y="159026"/>
            <a:ext cx="473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GRADINET BOOSTING</a:t>
            </a:r>
            <a:endParaRPr lang="en-IN" sz="2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E3ED5-5AE1-4191-A54D-301304362109}"/>
              </a:ext>
            </a:extLst>
          </p:cNvPr>
          <p:cNvSpPr txBox="1"/>
          <p:nvPr/>
        </p:nvSpPr>
        <p:spPr>
          <a:xfrm>
            <a:off x="331305" y="559136"/>
            <a:ext cx="983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Its Bascially Focus On Short Coming Error Means Fully Grown Tree Error Means Residual = Actual Output-predicted Output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2.Gradient Boost Technique:-second Tech, Of Boosting Ensembling Technique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GB :- Its Create A Fully Grown Tree: This Algorithm Is Focus On Short Coming Means Error</a:t>
            </a:r>
            <a:endParaRPr lang="en-IN" i="1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A8783-061E-4FC8-9193-AA39977CA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32" y="2036464"/>
            <a:ext cx="8682846" cy="38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4D3D6-F605-42EE-A472-667B8914AE90}"/>
              </a:ext>
            </a:extLst>
          </p:cNvPr>
          <p:cNvSpPr txBox="1"/>
          <p:nvPr/>
        </p:nvSpPr>
        <p:spPr>
          <a:xfrm>
            <a:off x="3114261" y="145774"/>
            <a:ext cx="57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Extreme Gradient Boosting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EEF77-242F-47F3-9D3A-592C1437E27A}"/>
              </a:ext>
            </a:extLst>
          </p:cNvPr>
          <p:cNvSpPr txBox="1"/>
          <p:nvPr/>
        </p:nvSpPr>
        <p:spPr>
          <a:xfrm>
            <a:off x="185530" y="569264"/>
            <a:ext cx="118209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3.Extreame Gradient Boosting  : 3rd Technique Of Boosting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This Is Better Version Of Gradient Boosting . . Short Form XGB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1. XG Boosting Use : - Multithreading Technique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2. It Takes Less Memory Space And Faster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3. It Is Very Useful To Handle Huge Amt Of Data .Its Deal Large Amount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4. Its Handle Outlier Because Have Inbuilt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5. Its Handle Null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6. Its Handle Automatic Overfitting Situation.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Install The External Package From Python's Community First For Xgboost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#!Pip Install Xgboost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Georgia" panose="02040502050405020303" pitchFamily="18" charset="0"/>
              </a:rPr>
              <a:t>From Xgboost Import Xgbclassifier</a:t>
            </a:r>
            <a:endParaRPr lang="en-IN" sz="1600" i="1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921BE-4ADF-4803-9077-7F586D0A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7" y="3370031"/>
            <a:ext cx="10336067" cy="31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68A9E-700E-4FBE-AC43-0897B7D527B0}"/>
              </a:ext>
            </a:extLst>
          </p:cNvPr>
          <p:cNvSpPr txBox="1"/>
          <p:nvPr/>
        </p:nvSpPr>
        <p:spPr>
          <a:xfrm>
            <a:off x="2438400" y="15797"/>
            <a:ext cx="748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SUPPORT VECTOR MACHINE (SVM)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7D1C2-1809-458E-8D75-071E9E8BBB03}"/>
              </a:ext>
            </a:extLst>
          </p:cNvPr>
          <p:cNvSpPr txBox="1"/>
          <p:nvPr/>
        </p:nvSpPr>
        <p:spPr>
          <a:xfrm>
            <a:off x="410816" y="521056"/>
            <a:ext cx="799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>
                <a:latin typeface="Georgia" panose="02040502050405020303" pitchFamily="18" charset="0"/>
              </a:rPr>
              <a:t>There Are Various Kernel Functions: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>
                <a:latin typeface="Georgia" panose="02040502050405020303" pitchFamily="18" charset="0"/>
              </a:rPr>
              <a:t>1.Linear Kernel Function (Use Linear Separated Data)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>
                <a:latin typeface="Georgia" panose="02040502050405020303" pitchFamily="18" charset="0"/>
              </a:rPr>
              <a:t>2.Polynominal Kernel Function (Non-linear)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>
                <a:latin typeface="Georgia" panose="02040502050405020303" pitchFamily="18" charset="0"/>
              </a:rPr>
              <a:t>3.Radial Basis Kernel Function (Non-linearly)’‘’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2CCA3-BB28-41A6-8DF1-E01BC61B8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41" y="3220277"/>
            <a:ext cx="10717586" cy="3366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EA927D-1063-4A8A-B825-BD82EA83ACFE}"/>
              </a:ext>
            </a:extLst>
          </p:cNvPr>
          <p:cNvSpPr txBox="1"/>
          <p:nvPr/>
        </p:nvSpPr>
        <p:spPr>
          <a:xfrm>
            <a:off x="410817" y="2080591"/>
            <a:ext cx="90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In Support Vector Machine Out Main Goal Is To Achieve Maximum Margin With Decision Boundary.</a:t>
            </a:r>
            <a:endParaRPr lang="en-IN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4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0EF0F-7362-47F6-A376-A979D9E2002F}"/>
              </a:ext>
            </a:extLst>
          </p:cNvPr>
          <p:cNvSpPr txBox="1"/>
          <p:nvPr/>
        </p:nvSpPr>
        <p:spPr>
          <a:xfrm>
            <a:off x="3564835" y="212035"/>
            <a:ext cx="591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LINEAR KERNEL FUNCTION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3F317-D064-42A0-AD5A-673E88854272}"/>
              </a:ext>
            </a:extLst>
          </p:cNvPr>
          <p:cNvSpPr txBox="1"/>
          <p:nvPr/>
        </p:nvSpPr>
        <p:spPr>
          <a:xfrm>
            <a:off x="106017" y="1007165"/>
            <a:ext cx="1167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latin typeface="Georgia" panose="02040502050405020303" pitchFamily="18" charset="0"/>
              </a:rPr>
              <a:t>First Linear Kernel Function :-Score Is Not Good So We Will Apply Soft Margin To Reduce Overfitting Create The Object Of Inbuilt Class Linear SVC And Passing Parameter C.</a:t>
            </a:r>
            <a:endParaRPr lang="en-IN" i="1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F3B4A-0D2B-44FF-A2D4-BDF7878A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5" y="1663148"/>
            <a:ext cx="8268854" cy="3014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39C3F-8376-4EC0-8AC4-36C8A63BC96E}"/>
              </a:ext>
            </a:extLst>
          </p:cNvPr>
          <p:cNvSpPr txBox="1"/>
          <p:nvPr/>
        </p:nvSpPr>
        <p:spPr>
          <a:xfrm>
            <a:off x="490330" y="5155096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From The Above Score We Understand That Data Is Not Linear Means Its Non-linear  data So Here We Have To Perform Poly nominal Kernel Function .</a:t>
            </a:r>
            <a:endParaRPr lang="en-IN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7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27326-E942-48C9-A810-4D0C44D9C13D}"/>
              </a:ext>
            </a:extLst>
          </p:cNvPr>
          <p:cNvSpPr txBox="1"/>
          <p:nvPr/>
        </p:nvSpPr>
        <p:spPr>
          <a:xfrm>
            <a:off x="2743200" y="198783"/>
            <a:ext cx="5155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POLYNOMINAL KERNEL FUNCTION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78C55-6291-4C56-8413-C01A3C1A9F71}"/>
              </a:ext>
            </a:extLst>
          </p:cNvPr>
          <p:cNvSpPr txBox="1"/>
          <p:nvPr/>
        </p:nvSpPr>
        <p:spPr>
          <a:xfrm>
            <a:off x="212034" y="755373"/>
            <a:ext cx="11065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Here If Add External Error On Runtime But No Changes In Score Means No Effect On 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Means We Have Data Is Non-linear Data  , Not Linear Dataset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So We Will Use Polynomial Kernel Function Means Increase The Dimension Means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To Converts Low Dimension Data Into High Dimension Means If Plot 1D Then Converting Into 2D Dimension And So On.</a:t>
            </a:r>
            <a:endParaRPr lang="en-IN" i="1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ADEC1-127F-4D7B-B513-A100854E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3" y="2232701"/>
            <a:ext cx="1003189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1EEB1-3564-4A90-8B63-C01C2EE9FD7D}"/>
              </a:ext>
            </a:extLst>
          </p:cNvPr>
          <p:cNvSpPr txBox="1"/>
          <p:nvPr/>
        </p:nvSpPr>
        <p:spPr>
          <a:xfrm>
            <a:off x="3273287" y="238539"/>
            <a:ext cx="606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RADIAL BASIS FUNCTION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07012-7A26-4FEF-9DB1-FE4C3E8CEE5D}"/>
              </a:ext>
            </a:extLst>
          </p:cNvPr>
          <p:cNvSpPr txBox="1"/>
          <p:nvPr/>
        </p:nvSpPr>
        <p:spPr>
          <a:xfrm>
            <a:off x="119270" y="834886"/>
            <a:ext cx="1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In This If The Data Is Exactly On Circle The He Will Check The Data Is Nearest To Yes/ No. If It Is Near Then He Will Perform Radial Basis Function.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If The Data Is Effected By Circle Then We Can Use Radial Basis Function</a:t>
            </a:r>
            <a:endParaRPr lang="en-IN" i="1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F44A1-A163-4111-9F78-4323117D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1716325"/>
            <a:ext cx="10164417" cy="3014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A1410-28D1-4CFD-98F7-B0FA22C1960B}"/>
              </a:ext>
            </a:extLst>
          </p:cNvPr>
          <p:cNvSpPr txBox="1"/>
          <p:nvPr/>
        </p:nvSpPr>
        <p:spPr>
          <a:xfrm>
            <a:off x="530087" y="4943061"/>
            <a:ext cx="1069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With The Help Of Radial Basis Function We Are Not Getting Good Score Means Radial Basis Fail To Accurate Good Score</a:t>
            </a:r>
            <a:endParaRPr lang="en-IN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1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93BF3-35F5-4769-8B1D-4F36ED63CD44}"/>
              </a:ext>
            </a:extLst>
          </p:cNvPr>
          <p:cNvSpPr txBox="1"/>
          <p:nvPr/>
        </p:nvSpPr>
        <p:spPr>
          <a:xfrm>
            <a:off x="4306956" y="225286"/>
            <a:ext cx="33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IN" sz="2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3825B-9774-49B4-B6AD-55E1F04B6A27}"/>
              </a:ext>
            </a:extLst>
          </p:cNvPr>
          <p:cNvSpPr txBox="1"/>
          <p:nvPr/>
        </p:nvSpPr>
        <p:spPr>
          <a:xfrm>
            <a:off x="159025" y="1078779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Credit Card Fraud Detection  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:-</a:t>
            </a:r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AB5D9-AA86-403E-9865-3961BFC85896}"/>
              </a:ext>
            </a:extLst>
          </p:cNvPr>
          <p:cNvSpPr txBox="1"/>
          <p:nvPr/>
        </p:nvSpPr>
        <p:spPr>
          <a:xfrm>
            <a:off x="-278297" y="1823797"/>
            <a:ext cx="12032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Fraud In Credit Card Transaction Is Unauthorized And Unwanted Usage Of An Account By Someone Other Than The Owner Of That Account.</a:t>
            </a:r>
            <a:endParaRPr lang="en-IN" sz="2000" i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E4830-BB71-4D23-9D81-F93EF75FA37A}"/>
              </a:ext>
            </a:extLst>
          </p:cNvPr>
          <p:cNvSpPr txBox="1"/>
          <p:nvPr/>
        </p:nvSpPr>
        <p:spPr>
          <a:xfrm>
            <a:off x="159025" y="3149543"/>
            <a:ext cx="114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Fraud</a:t>
            </a:r>
            <a:r>
              <a:rPr lang="en-US" sz="2000" i="1" dirty="0"/>
              <a:t> Can Be Defined As A Case Where A Person Uses Someone Else’s Credit Card For Personal Use While The Owner And The Card Issuing Authorities Are Unaware Of The Fact That The Card Being Used .</a:t>
            </a:r>
            <a:endParaRPr lang="en-IN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55881-EB26-4FFD-8AAB-D65693227B9E}"/>
              </a:ext>
            </a:extLst>
          </p:cNvPr>
          <p:cNvSpPr txBox="1"/>
          <p:nvPr/>
        </p:nvSpPr>
        <p:spPr>
          <a:xfrm>
            <a:off x="159025" y="4475290"/>
            <a:ext cx="114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Due To Cashless Transaction Every People Use ATM Card And Credit Card For Transaction , So Fraud Can Also Be Increase.</a:t>
            </a:r>
            <a:endParaRPr lang="en-IN" sz="2000" i="1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E7006-C45B-4E15-A937-A59D2BB18898}"/>
              </a:ext>
            </a:extLst>
          </p:cNvPr>
          <p:cNvSpPr txBox="1"/>
          <p:nvPr/>
        </p:nvSpPr>
        <p:spPr>
          <a:xfrm>
            <a:off x="144511" y="5579166"/>
            <a:ext cx="838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Mode Of Payment :- Credit Card, Debit Card, Net Banking.</a:t>
            </a:r>
            <a:endParaRPr lang="en-IN" sz="20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3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61CA2-AB48-422B-91E0-987F7EC5F827}"/>
              </a:ext>
            </a:extLst>
          </p:cNvPr>
          <p:cNvSpPr txBox="1"/>
          <p:nvPr/>
        </p:nvSpPr>
        <p:spPr>
          <a:xfrm>
            <a:off x="702366" y="265043"/>
            <a:ext cx="1103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WHICH TYPE OF ALGORITHM WE HAVE USE TO DETECT FRAUD DETECTION 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98BA8-D781-42C3-B56B-DDD1EBC19FEF}"/>
              </a:ext>
            </a:extLst>
          </p:cNvPr>
          <p:cNvSpPr txBox="1"/>
          <p:nvPr/>
        </p:nvSpPr>
        <p:spPr>
          <a:xfrm>
            <a:off x="344555" y="834887"/>
            <a:ext cx="89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Various Type Of Algorithm We Have Use In This Project To Get Good Score</a:t>
            </a:r>
            <a:endParaRPr lang="en-IN" i="1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CAE6F-EB1C-4B23-9F2C-A402A47B30B1}"/>
              </a:ext>
            </a:extLst>
          </p:cNvPr>
          <p:cNvSpPr txBox="1"/>
          <p:nvPr/>
        </p:nvSpPr>
        <p:spPr>
          <a:xfrm>
            <a:off x="344555" y="1484243"/>
            <a:ext cx="91837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The Algorithm We Perform In This Project:-</a:t>
            </a:r>
          </a:p>
          <a:p>
            <a:pPr marL="400050" indent="-400050">
              <a:buFont typeface="+mj-lt"/>
              <a:buAutoNum type="arabicPeriod"/>
            </a:pPr>
            <a:r>
              <a:rPr lang="en-US" i="1" dirty="0">
                <a:latin typeface="Georgia" panose="02040502050405020303" pitchFamily="18" charset="0"/>
              </a:rPr>
              <a:t>Logistic Regression</a:t>
            </a:r>
          </a:p>
          <a:p>
            <a:pPr marL="400050" indent="-400050">
              <a:buFont typeface="+mj-lt"/>
              <a:buAutoNum type="arabicPeriod"/>
            </a:pPr>
            <a:endParaRPr lang="en-US" i="1" dirty="0">
              <a:latin typeface="Georgia" panose="02040502050405020303" pitchFamily="18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i="1" dirty="0">
                <a:latin typeface="Georgia" panose="02040502050405020303" pitchFamily="18" charset="0"/>
              </a:rPr>
              <a:t>Decision Tree Classifier (Gini Index )</a:t>
            </a:r>
          </a:p>
          <a:p>
            <a:pPr marL="400050" indent="-400050">
              <a:buFont typeface="+mj-lt"/>
              <a:buAutoNum type="arabicPeriod"/>
            </a:pPr>
            <a:endParaRPr lang="en-US" i="1" dirty="0">
              <a:latin typeface="Georgia" panose="02040502050405020303" pitchFamily="18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i="1" dirty="0">
                <a:latin typeface="Georgia" panose="02040502050405020303" pitchFamily="18" charset="0"/>
              </a:rPr>
              <a:t>Decision Tree Classifier With (Entropy)</a:t>
            </a:r>
          </a:p>
          <a:p>
            <a:pPr marL="400050" indent="-400050">
              <a:buFont typeface="+mj-lt"/>
              <a:buAutoNum type="arabicPeriod"/>
            </a:pPr>
            <a:endParaRPr lang="en-US" i="1" dirty="0">
              <a:latin typeface="Georgia" panose="02040502050405020303" pitchFamily="18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i="1" dirty="0">
                <a:latin typeface="Georgia" panose="02040502050405020303" pitchFamily="18" charset="0"/>
              </a:rPr>
              <a:t>Ensembling Technique</a:t>
            </a:r>
          </a:p>
          <a:p>
            <a:r>
              <a:rPr lang="en-US" i="1" dirty="0">
                <a:latin typeface="Georgia" panose="02040502050405020303" pitchFamily="18" charset="0"/>
              </a:rPr>
              <a:t>	Random Forest Tree </a:t>
            </a:r>
          </a:p>
          <a:p>
            <a:r>
              <a:rPr lang="en-US" i="1" dirty="0">
                <a:latin typeface="Georgia" panose="02040502050405020303" pitchFamily="18" charset="0"/>
              </a:rPr>
              <a:t>	Stacking </a:t>
            </a:r>
          </a:p>
          <a:p>
            <a:r>
              <a:rPr lang="en-US" i="1" dirty="0">
                <a:latin typeface="Georgia" panose="02040502050405020303" pitchFamily="18" charset="0"/>
              </a:rPr>
              <a:t>	Ada Boosting</a:t>
            </a:r>
          </a:p>
          <a:p>
            <a:r>
              <a:rPr lang="en-US" i="1" dirty="0">
                <a:latin typeface="Georgia" panose="02040502050405020303" pitchFamily="18" charset="0"/>
              </a:rPr>
              <a:t>	Gradient Boosting</a:t>
            </a:r>
          </a:p>
          <a:p>
            <a:r>
              <a:rPr lang="en-US" i="1" dirty="0">
                <a:latin typeface="Georgia" panose="02040502050405020303" pitchFamily="18" charset="0"/>
              </a:rPr>
              <a:t>	Extreme Gradient Boosting</a:t>
            </a:r>
          </a:p>
          <a:p>
            <a:endParaRPr lang="en-US" i="1" dirty="0">
              <a:latin typeface="Georgia" panose="02040502050405020303" pitchFamily="18" charset="0"/>
            </a:endParaRPr>
          </a:p>
          <a:p>
            <a:r>
              <a:rPr lang="en-US" i="1" dirty="0">
                <a:latin typeface="Georgia" panose="02040502050405020303" pitchFamily="18" charset="0"/>
              </a:rPr>
              <a:t>Support Vector Machine (Svm)</a:t>
            </a:r>
          </a:p>
          <a:p>
            <a:pPr marL="400050" indent="-400050">
              <a:buFont typeface="+mj-lt"/>
              <a:buAutoNum type="arabicPeriod"/>
            </a:pPr>
            <a:r>
              <a:rPr lang="en-US" i="1" dirty="0">
                <a:latin typeface="Georgia" panose="02040502050405020303" pitchFamily="18" charset="0"/>
              </a:rPr>
              <a:t>Linear Kernel Function</a:t>
            </a:r>
          </a:p>
          <a:p>
            <a:pPr marL="400050" indent="-400050">
              <a:buFont typeface="+mj-lt"/>
              <a:buAutoNum type="arabicPeriod"/>
            </a:pPr>
            <a:r>
              <a:rPr lang="en-US" i="1" dirty="0">
                <a:latin typeface="Georgia" panose="02040502050405020303" pitchFamily="18" charset="0"/>
              </a:rPr>
              <a:t>Poly Nominal Kernel Function</a:t>
            </a:r>
          </a:p>
          <a:p>
            <a:pPr marL="400050" indent="-400050">
              <a:buFont typeface="+mj-lt"/>
              <a:buAutoNum type="arabicPeriod"/>
            </a:pPr>
            <a:r>
              <a:rPr lang="en-US" i="1" dirty="0">
                <a:latin typeface="Georgia" panose="02040502050405020303" pitchFamily="18" charset="0"/>
              </a:rPr>
              <a:t>Radial Basis Function</a:t>
            </a:r>
          </a:p>
          <a:p>
            <a:pPr marL="400050" indent="-400050">
              <a:buFont typeface="+mj-lt"/>
              <a:buAutoNum type="arabicPeriod"/>
            </a:pPr>
            <a:endParaRPr lang="en-US" i="1" dirty="0">
              <a:latin typeface="Georgia" panose="02040502050405020303" pitchFamily="18" charset="0"/>
            </a:endParaRPr>
          </a:p>
          <a:p>
            <a:pPr marL="400050" indent="-400050">
              <a:buFont typeface="+mj-lt"/>
              <a:buAutoNum type="arabicPeriod"/>
            </a:pPr>
            <a:endParaRPr lang="en-US" i="1" dirty="0">
              <a:latin typeface="Georgia" panose="02040502050405020303" pitchFamily="18" charset="0"/>
            </a:endParaRPr>
          </a:p>
          <a:p>
            <a:pPr marL="400050" indent="-400050">
              <a:buFont typeface="+mj-lt"/>
              <a:buAutoNum type="arabicPeriod"/>
            </a:pPr>
            <a:endParaRPr lang="en-US" i="1" dirty="0">
              <a:latin typeface="Georgia" panose="02040502050405020303" pitchFamily="18" charset="0"/>
            </a:endParaRPr>
          </a:p>
          <a:p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3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2859D-F258-4C81-B2BE-72C8D9B4444F}"/>
              </a:ext>
            </a:extLst>
          </p:cNvPr>
          <p:cNvSpPr txBox="1"/>
          <p:nvPr/>
        </p:nvSpPr>
        <p:spPr>
          <a:xfrm>
            <a:off x="3286539" y="185530"/>
            <a:ext cx="551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CONCLUSION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05B72-A68F-436A-9C3C-47FDAE956AFD}"/>
              </a:ext>
            </a:extLst>
          </p:cNvPr>
          <p:cNvSpPr txBox="1"/>
          <p:nvPr/>
        </p:nvSpPr>
        <p:spPr>
          <a:xfrm>
            <a:off x="304800" y="781878"/>
            <a:ext cx="114366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>
                <a:latin typeface="Georgia" panose="02040502050405020303" pitchFamily="18" charset="0"/>
              </a:rPr>
              <a:t>Fraud Detection System Have Become Essential For Banks And Financial Institution To Minimize Losses. We Designed A System To Detect Fraud In Credit Card Transaction. This System Is Capable Of Providing Most Of The Essential Features Required To Detect Fraudulent And Legitimate Transaction.</a:t>
            </a:r>
          </a:p>
          <a:p>
            <a:endParaRPr lang="en-IN" i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AE046-CCC2-4022-A2E3-7C2E374301C9}"/>
              </a:ext>
            </a:extLst>
          </p:cNvPr>
          <p:cNvSpPr txBox="1"/>
          <p:nvPr/>
        </p:nvSpPr>
        <p:spPr>
          <a:xfrm>
            <a:off x="569843" y="2478157"/>
            <a:ext cx="58707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Georgia" panose="02040502050405020303" pitchFamily="18" charset="0"/>
              </a:rPr>
              <a:t>We Conclude That  We Have Receive The Best Score From :-</a:t>
            </a:r>
          </a:p>
          <a:p>
            <a:r>
              <a:rPr lang="en-US" sz="2000" i="1" dirty="0">
                <a:latin typeface="Georgia" panose="02040502050405020303" pitchFamily="18" charset="0"/>
              </a:rPr>
              <a:t>Decision Tree Classifier(entropy)</a:t>
            </a:r>
          </a:p>
          <a:p>
            <a:r>
              <a:rPr lang="en-US" sz="2000" i="1" dirty="0">
                <a:latin typeface="Georgia" panose="02040502050405020303" pitchFamily="18" charset="0"/>
              </a:rPr>
              <a:t>Decision Tree Classifier(gini Index)</a:t>
            </a:r>
          </a:p>
          <a:p>
            <a:endParaRPr lang="en-US" sz="2000" i="1" dirty="0">
              <a:latin typeface="Georgia" panose="02040502050405020303" pitchFamily="18" charset="0"/>
            </a:endParaRPr>
          </a:p>
          <a:p>
            <a:r>
              <a:rPr lang="en-US" sz="2000" i="1" dirty="0">
                <a:latin typeface="Georgia" panose="02040502050405020303" pitchFamily="18" charset="0"/>
              </a:rPr>
              <a:t>In Ensembling Technique From :-</a:t>
            </a:r>
          </a:p>
          <a:p>
            <a:r>
              <a:rPr lang="en-US" sz="2000" i="1" dirty="0">
                <a:latin typeface="Georgia" panose="02040502050405020303" pitchFamily="18" charset="0"/>
              </a:rPr>
              <a:t>Boostraping</a:t>
            </a:r>
          </a:p>
          <a:p>
            <a:r>
              <a:rPr lang="en-US" sz="2000" i="1" dirty="0">
                <a:latin typeface="Georgia" panose="02040502050405020303" pitchFamily="18" charset="0"/>
              </a:rPr>
              <a:t>Random Forest Tree</a:t>
            </a:r>
          </a:p>
          <a:p>
            <a:endParaRPr lang="en-US" sz="2000" i="1" dirty="0">
              <a:latin typeface="Georgia" panose="02040502050405020303" pitchFamily="18" charset="0"/>
            </a:endParaRPr>
          </a:p>
          <a:p>
            <a:r>
              <a:rPr lang="en-IN" sz="2000" i="1" dirty="0">
                <a:latin typeface="Georgia" panose="02040502050405020303" pitchFamily="18" charset="0"/>
              </a:rPr>
              <a:t>Ada Boosting </a:t>
            </a:r>
          </a:p>
          <a:p>
            <a:r>
              <a:rPr lang="en-US" sz="2000" i="1" dirty="0">
                <a:latin typeface="Georgia" panose="02040502050405020303" pitchFamily="18" charset="0"/>
              </a:rPr>
              <a:t>Extreme Gradient Boosting</a:t>
            </a:r>
          </a:p>
          <a:p>
            <a:endParaRPr lang="en-IN" sz="20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3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5F85D-E618-494F-95D6-1EBA4877D8BD}"/>
              </a:ext>
            </a:extLst>
          </p:cNvPr>
          <p:cNvSpPr txBox="1"/>
          <p:nvPr/>
        </p:nvSpPr>
        <p:spPr>
          <a:xfrm>
            <a:off x="1857829" y="596814"/>
            <a:ext cx="101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How Does Credit Card Fraud Happen ?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06C47-FE4E-470B-8826-1500E3142D6B}"/>
              </a:ext>
            </a:extLst>
          </p:cNvPr>
          <p:cNvSpPr txBox="1"/>
          <p:nvPr/>
        </p:nvSpPr>
        <p:spPr>
          <a:xfrm>
            <a:off x="217714" y="1601439"/>
            <a:ext cx="10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A Consumer Reveals His Credit Card Number To Unfamiliar Individuals.</a:t>
            </a:r>
            <a:endParaRPr lang="en-IN" sz="2000" i="1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3063E-F166-41BA-8921-D0D1B10A1E3F}"/>
              </a:ext>
            </a:extLst>
          </p:cNvPr>
          <p:cNvSpPr txBox="1"/>
          <p:nvPr/>
        </p:nvSpPr>
        <p:spPr>
          <a:xfrm>
            <a:off x="217714" y="2361331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A card is lost, stolen or forget to take back from ATM machine and this advantages taken by someone else and use it.</a:t>
            </a:r>
            <a:endParaRPr lang="en-IN" sz="2000" i="1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D3575-8093-42E5-8BDA-FD7F6A2317FF}"/>
              </a:ext>
            </a:extLst>
          </p:cNvPr>
          <p:cNvSpPr txBox="1"/>
          <p:nvPr/>
        </p:nvSpPr>
        <p:spPr>
          <a:xfrm>
            <a:off x="217714" y="3429000"/>
            <a:ext cx="9593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Fraud Detection Method Are:- </a:t>
            </a:r>
          </a:p>
          <a:p>
            <a:r>
              <a:rPr lang="en-US" sz="2000" i="1" dirty="0">
                <a:latin typeface="Georgia" panose="02040502050405020303" pitchFamily="18" charset="0"/>
              </a:rPr>
              <a:t>         i          Card Theft </a:t>
            </a:r>
          </a:p>
          <a:p>
            <a:r>
              <a:rPr lang="en-US" sz="2000" i="1" dirty="0">
                <a:latin typeface="Georgia" panose="02040502050405020303" pitchFamily="18" charset="0"/>
              </a:rPr>
              <a:t>        ii	    Application Fraud</a:t>
            </a:r>
          </a:p>
          <a:p>
            <a:r>
              <a:rPr lang="en-US" sz="2000" i="1" dirty="0">
                <a:latin typeface="Georgia" panose="02040502050405020303" pitchFamily="18" charset="0"/>
              </a:rPr>
              <a:t>       iii        Counterfeit Card</a:t>
            </a:r>
          </a:p>
          <a:p>
            <a:r>
              <a:rPr lang="en-US" sz="2000" i="1" dirty="0">
                <a:latin typeface="Georgia" panose="02040502050405020303" pitchFamily="18" charset="0"/>
              </a:rPr>
              <a:t>     iiii	Telecommunication Fraud</a:t>
            </a:r>
            <a:endParaRPr lang="en-IN" sz="20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0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A3555-A928-46F2-A9BD-39531B603AFB}"/>
              </a:ext>
            </a:extLst>
          </p:cNvPr>
          <p:cNvSpPr txBox="1"/>
          <p:nvPr/>
        </p:nvSpPr>
        <p:spPr>
          <a:xfrm>
            <a:off x="3445565" y="357809"/>
            <a:ext cx="454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DIFFICULTIES OF DETECTION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6144B-64A4-4D8B-ABE8-F741987CBBF7}"/>
              </a:ext>
            </a:extLst>
          </p:cNvPr>
          <p:cNvSpPr txBox="1"/>
          <p:nvPr/>
        </p:nvSpPr>
        <p:spPr>
          <a:xfrm>
            <a:off x="278296" y="1285461"/>
            <a:ext cx="75669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Imbalance Dataset</a:t>
            </a:r>
          </a:p>
          <a:p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Misclassification Importance</a:t>
            </a:r>
          </a:p>
          <a:p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Lack Of Adaptability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2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239E3-FCC7-42A9-AFB0-8B0BAB122C04}"/>
              </a:ext>
            </a:extLst>
          </p:cNvPr>
          <p:cNvSpPr txBox="1"/>
          <p:nvPr/>
        </p:nvSpPr>
        <p:spPr>
          <a:xfrm>
            <a:off x="2491409" y="464457"/>
            <a:ext cx="6427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SCOPE OF  OUR PROJECT</a:t>
            </a:r>
            <a:endParaRPr lang="en-IN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7B7C0-FF03-4464-9AEC-7FFBC089B6E3}"/>
              </a:ext>
            </a:extLst>
          </p:cNvPr>
          <p:cNvSpPr txBox="1"/>
          <p:nvPr/>
        </p:nvSpPr>
        <p:spPr>
          <a:xfrm>
            <a:off x="225287" y="1335156"/>
            <a:ext cx="8560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Detect The Fundamental Credit Card Transactions</a:t>
            </a:r>
          </a:p>
          <a:p>
            <a:endParaRPr lang="en-US" sz="2000" i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Minimization Of Credit Card Fraud</a:t>
            </a:r>
          </a:p>
          <a:p>
            <a:endParaRPr lang="en-US" sz="2000" i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Analysis Multiple Machine Learning 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Georgia" panose="02040502050405020303" pitchFamily="18" charset="0"/>
              </a:rPr>
              <a:t>Better Performances And Accuracy </a:t>
            </a:r>
            <a:endParaRPr lang="en-IN" sz="2000" i="1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BE77B-A843-442C-903C-9CAF699C95C3}"/>
              </a:ext>
            </a:extLst>
          </p:cNvPr>
          <p:cNvSpPr txBox="1"/>
          <p:nvPr/>
        </p:nvSpPr>
        <p:spPr>
          <a:xfrm>
            <a:off x="225287" y="3869635"/>
            <a:ext cx="905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Fraud  Detection  System  Have  Become  Essential  For  Banks  And  Financial Institution  To  Minimize  Their  Losses.</a:t>
            </a:r>
            <a:endParaRPr lang="en-IN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8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D2F9B-ECD5-4913-83A2-13C86DDDBB54}"/>
              </a:ext>
            </a:extLst>
          </p:cNvPr>
          <p:cNvSpPr txBox="1"/>
          <p:nvPr/>
        </p:nvSpPr>
        <p:spPr>
          <a:xfrm>
            <a:off x="92768" y="304800"/>
            <a:ext cx="1123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CLEAN THE DATA WITH EXPLORATORY DATA ANALYSIS BEFORE FEED TO COMPUTER</a:t>
            </a:r>
            <a:endParaRPr lang="en-IN" sz="2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40F8D-4EE2-4692-AFC2-57372157EA4F}"/>
              </a:ext>
            </a:extLst>
          </p:cNvPr>
          <p:cNvSpPr txBox="1"/>
          <p:nvPr/>
        </p:nvSpPr>
        <p:spPr>
          <a:xfrm>
            <a:off x="265042" y="1099930"/>
            <a:ext cx="1134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i="1" dirty="0">
                <a:latin typeface="Georgia" panose="02040502050405020303" pitchFamily="18" charset="0"/>
              </a:rPr>
              <a:t>Handle Missing Value :- In This Dataset We Have To Check Null Values And Fill Them With Mean Value But In This Dataset There Is No Null Values.</a:t>
            </a:r>
          </a:p>
          <a:p>
            <a:pPr marL="457200" indent="-457200">
              <a:buFont typeface="+mj-lt"/>
              <a:buAutoNum type="arabicPeriod"/>
            </a:pPr>
            <a:endParaRPr lang="en-US" sz="2000" i="1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i="1" dirty="0">
                <a:latin typeface="Georgia" panose="02040502050405020303" pitchFamily="18" charset="0"/>
              </a:rPr>
              <a:t>Handling Outliers :- There Is No Outliers In This Dataset.</a:t>
            </a:r>
          </a:p>
          <a:p>
            <a:pPr marL="457200" indent="-457200">
              <a:buFont typeface="+mj-lt"/>
              <a:buAutoNum type="arabicPeriod"/>
            </a:pPr>
            <a:endParaRPr lang="en-US" sz="2000" i="1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i="1" dirty="0">
                <a:latin typeface="Georgia" panose="02040502050405020303" pitchFamily="18" charset="0"/>
              </a:rPr>
              <a:t>Handling Categorical Data :- Dataset Is Classification So We Do Not Need To Perform Label Encoder</a:t>
            </a:r>
          </a:p>
          <a:p>
            <a:pPr marL="457200" indent="-457200">
              <a:buFont typeface="+mj-lt"/>
              <a:buAutoNum type="arabicPeriod"/>
            </a:pPr>
            <a:endParaRPr lang="en-IN" sz="2000" i="1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i="1" dirty="0">
                <a:latin typeface="Georgia" panose="02040502050405020303" pitchFamily="18" charset="0"/>
              </a:rPr>
              <a:t>Features Engineering :- No Need To Do Features Engineering In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384739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C001FD-B7D3-444B-836F-036767F4822E}"/>
              </a:ext>
            </a:extLst>
          </p:cNvPr>
          <p:cNvSpPr txBox="1"/>
          <p:nvPr/>
        </p:nvSpPr>
        <p:spPr>
          <a:xfrm>
            <a:off x="404191" y="802054"/>
            <a:ext cx="1138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Have To Separate The Data Into X And Y. After Separate The Data And Then Separate The Output From The Dataset.</a:t>
            </a:r>
            <a:endParaRPr lang="en-IN" i="1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F5455-8CA2-4DB7-9C3E-6AD9EE6AED35}"/>
              </a:ext>
            </a:extLst>
          </p:cNvPr>
          <p:cNvSpPr txBox="1"/>
          <p:nvPr/>
        </p:nvSpPr>
        <p:spPr>
          <a:xfrm>
            <a:off x="3114260" y="144784"/>
            <a:ext cx="524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The Data Before Giving To Train And Test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76A5A5-D582-4889-B051-B2882178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1" y="1751783"/>
            <a:ext cx="10217426" cy="1238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45E35C-A2A3-47A0-9457-B42147FE16CC}"/>
              </a:ext>
            </a:extLst>
          </p:cNvPr>
          <p:cNvSpPr txBox="1"/>
          <p:nvPr/>
        </p:nvSpPr>
        <p:spPr>
          <a:xfrm>
            <a:off x="2577547" y="2996751"/>
            <a:ext cx="632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Perform sampling because the dataset is imbalance 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4627E-933D-40F9-9EEE-567068EBB5E5}"/>
              </a:ext>
            </a:extLst>
          </p:cNvPr>
          <p:cNvSpPr txBox="1"/>
          <p:nvPr/>
        </p:nvSpPr>
        <p:spPr>
          <a:xfrm>
            <a:off x="212035" y="3460497"/>
            <a:ext cx="1095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Random Over Sampler :- In This We Add Duplicate Error To Balance The Data </a:t>
            </a:r>
            <a:endParaRPr lang="en-IN" i="1" dirty="0">
              <a:latin typeface="Georgia" panose="02040502050405020303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2B008F-AE7B-4C8D-BBD6-CE0B155B9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6" y="4293575"/>
            <a:ext cx="1000264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C468E-6404-48E7-9F0C-D77BE69D3B56}"/>
              </a:ext>
            </a:extLst>
          </p:cNvPr>
          <p:cNvSpPr txBox="1"/>
          <p:nvPr/>
        </p:nvSpPr>
        <p:spPr>
          <a:xfrm>
            <a:off x="715617" y="198783"/>
            <a:ext cx="98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After Performing Random Over Sampler Now We Will We Give This Dataset To Different Algorithm To Train 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F2EA7-EBB3-4679-929C-D41532BBB065}"/>
              </a:ext>
            </a:extLst>
          </p:cNvPr>
          <p:cNvSpPr txBox="1"/>
          <p:nvPr/>
        </p:nvSpPr>
        <p:spPr>
          <a:xfrm>
            <a:off x="225287" y="1364974"/>
            <a:ext cx="1160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Logistic Regression :-Is Use To Check The Accuracy Score And The Output Should Be From  0 To 1.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			The Machine Perform Sigmoid Function. 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15EEAA-5E93-42CF-A7A8-99849AE8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4" y="2010234"/>
            <a:ext cx="9202434" cy="2256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1C7D20-3121-46E0-BB47-2CC3EF628768}"/>
              </a:ext>
            </a:extLst>
          </p:cNvPr>
          <p:cNvSpPr txBox="1"/>
          <p:nvPr/>
        </p:nvSpPr>
        <p:spPr>
          <a:xfrm>
            <a:off x="397565" y="4651513"/>
            <a:ext cx="1091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	Its Not Giving Good Accuracy Score So Now We Have To Give To Decision Tree</a:t>
            </a:r>
            <a:endParaRPr lang="en-IN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0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FF822-E864-40C9-B399-9A16F47F0CE6}"/>
              </a:ext>
            </a:extLst>
          </p:cNvPr>
          <p:cNvSpPr txBox="1"/>
          <p:nvPr/>
        </p:nvSpPr>
        <p:spPr>
          <a:xfrm>
            <a:off x="1802297" y="145775"/>
            <a:ext cx="820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Second algorithm decision tree classifier(with gini index )</a:t>
            </a:r>
            <a:endParaRPr lang="en-IN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37450-19A7-4F82-A31A-51230F18E4AF}"/>
              </a:ext>
            </a:extLst>
          </p:cNvPr>
          <p:cNvSpPr txBox="1"/>
          <p:nvPr/>
        </p:nvSpPr>
        <p:spPr>
          <a:xfrm>
            <a:off x="145774" y="750021"/>
            <a:ext cx="1190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Georgia" panose="02040502050405020303" pitchFamily="18" charset="0"/>
              </a:rPr>
              <a:t>Gini Index Means Sign Impurity(error) Those Impurity Is High That Will Not Use Those Are Are Having Low Impurity We Will Use Them  By Default It Will Take Gini Index.</a:t>
            </a:r>
            <a:endParaRPr lang="en-IN" i="1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9FB26-F8B0-4107-BEF3-EEF1ABC85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" y="1396352"/>
            <a:ext cx="10469222" cy="2274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929131-6F55-4AA5-9DFD-97F490AF7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" y="4916160"/>
            <a:ext cx="9687345" cy="1941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35A2A4-B4BA-4A4E-B122-9AA1EC706DFB}"/>
              </a:ext>
            </a:extLst>
          </p:cNvPr>
          <p:cNvSpPr txBox="1"/>
          <p:nvPr/>
        </p:nvSpPr>
        <p:spPr>
          <a:xfrm>
            <a:off x="927652" y="4346713"/>
            <a:ext cx="547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Decision Tree With Max_depth=5 (Parameter)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812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370</TotalTime>
  <Words>1212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SemiBold SemiConden</vt:lpstr>
      <vt:lpstr>Century Gothic</vt:lpstr>
      <vt:lpstr>Georgia</vt:lpstr>
      <vt:lpstr>Segoe UI Black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GAWDE</dc:creator>
  <cp:lastModifiedBy>ANIKET GAWDE</cp:lastModifiedBy>
  <cp:revision>27</cp:revision>
  <dcterms:created xsi:type="dcterms:W3CDTF">2022-02-08T11:13:04Z</dcterms:created>
  <dcterms:modified xsi:type="dcterms:W3CDTF">2022-03-19T13:58:55Z</dcterms:modified>
</cp:coreProperties>
</file>