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hpu4f8GnQThUvrASUBvwW4W4D2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ed384537a3_0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g2ed384537a3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ed384537a3_0_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g2ed384537a3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5f83dae86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g25f83dae86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g25f83dae864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ed384537a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g2ed384537a3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2ed384537a3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ed384537a3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g2ed384537a3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g2ed384537a3_0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ed3b0780b6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g2ed3b0780b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ed384537a3_0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g2ed384537a3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ed384537a3_0_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g2ed384537a3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 name="Google Shape;2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1"/>
          <p:cNvSpPr/>
          <p:nvPr>
            <p:ph idx="2" type="pic"/>
          </p:nvPr>
        </p:nvSpPr>
        <p:spPr>
          <a:xfrm>
            <a:off x="5183188" y="987425"/>
            <a:ext cx="6172200" cy="4873625"/>
          </a:xfrm>
          <a:prstGeom prst="rect">
            <a:avLst/>
          </a:prstGeom>
          <a:noFill/>
          <a:ln>
            <a:noFill/>
          </a:ln>
        </p:spPr>
      </p:sp>
      <p:sp>
        <p:nvSpPr>
          <p:cNvPr id="68" name="Google Shape;68;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hyperlink" Target="https://www.investopedia.com/terms/p/product-life-cycle.as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hyperlink" Target="https://www.simform.com/blog/software-maintenanc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s://drive.google.com/drive/folders/1cZUDK85q4ouh2mvRdy4PGLK9gCHIHM4B?usp=drive_lin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hyperlink" Target="https://wiki.c2.com/?SevenPrinciplesOfSoftwareDevelopmen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hyperlink" Target="https://www.betsol.com/blog/7-stages-of-sdlc-how-to-keep-development-teams-runn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hyperlink" Target="https://qarea.com/blog/software-development-life-cycle-guide" TargetMode="External"/><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4781916" y="2195624"/>
            <a:ext cx="7497214"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Software Engineering</a:t>
            </a:r>
            <a:endParaRPr b="0" i="0" sz="1400" u="none" cap="none" strike="noStrike">
              <a:solidFill>
                <a:srgbClr val="000000"/>
              </a:solidFill>
              <a:latin typeface="Arial"/>
              <a:ea typeface="Arial"/>
              <a:cs typeface="Arial"/>
              <a:sym typeface="Arial"/>
            </a:endParaRPr>
          </a:p>
        </p:txBody>
      </p:sp>
      <p:sp>
        <p:nvSpPr>
          <p:cNvPr id="89" name="Google Shape;89;p1"/>
          <p:cNvSpPr/>
          <p:nvPr/>
        </p:nvSpPr>
        <p:spPr>
          <a:xfrm>
            <a:off x="4781916" y="4813108"/>
            <a:ext cx="749721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Department of Computer Science and Engineering</a:t>
            </a:r>
            <a:endParaRPr b="0" i="0" sz="2400" u="none" cap="none" strike="noStrike">
              <a:solidFill>
                <a:schemeClr val="dk1"/>
              </a:solidFill>
              <a:latin typeface="Calibri"/>
              <a:ea typeface="Calibri"/>
              <a:cs typeface="Calibri"/>
              <a:sym typeface="Calibri"/>
            </a:endParaRPr>
          </a:p>
        </p:txBody>
      </p:sp>
      <p:grpSp>
        <p:nvGrpSpPr>
          <p:cNvPr id="90" name="Google Shape;90;p1"/>
          <p:cNvGrpSpPr/>
          <p:nvPr/>
        </p:nvGrpSpPr>
        <p:grpSpPr>
          <a:xfrm>
            <a:off x="313844" y="5489699"/>
            <a:ext cx="1066895" cy="1078155"/>
            <a:chOff x="313844" y="5489699"/>
            <a:chExt cx="1066895" cy="1078155"/>
          </a:xfrm>
        </p:grpSpPr>
        <p:sp>
          <p:nvSpPr>
            <p:cNvPr id="91" name="Google Shape;91;p1"/>
            <p:cNvSpPr/>
            <p:nvPr/>
          </p:nvSpPr>
          <p:spPr>
            <a:xfrm rot="5400000">
              <a:off x="824432" y="6011547"/>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2" name="Google Shape;92;p1"/>
            <p:cNvSpPr/>
            <p:nvPr/>
          </p:nvSpPr>
          <p:spPr>
            <a:xfrm rot="10800000">
              <a:off x="313844" y="5489699"/>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cxnSp>
        <p:nvCxnSpPr>
          <p:cNvPr id="93" name="Google Shape;93;p1"/>
          <p:cNvCxnSpPr/>
          <p:nvPr/>
        </p:nvCxnSpPr>
        <p:spPr>
          <a:xfrm flipH="1" rot="10800000">
            <a:off x="4781916" y="4112436"/>
            <a:ext cx="4581449" cy="1"/>
          </a:xfrm>
          <a:prstGeom prst="straightConnector1">
            <a:avLst/>
          </a:prstGeom>
          <a:noFill/>
          <a:ln cap="flat" cmpd="sng" w="38100">
            <a:solidFill>
              <a:srgbClr val="C55A11"/>
            </a:solidFill>
            <a:prstDash val="solid"/>
            <a:miter lim="800000"/>
            <a:headEnd len="sm" w="sm" type="none"/>
            <a:tailEnd len="sm" w="sm" type="none"/>
          </a:ln>
        </p:spPr>
      </p:cxnSp>
      <p:grpSp>
        <p:nvGrpSpPr>
          <p:cNvPr id="94" name="Google Shape;94;p1"/>
          <p:cNvGrpSpPr/>
          <p:nvPr/>
        </p:nvGrpSpPr>
        <p:grpSpPr>
          <a:xfrm rot="10800000">
            <a:off x="10855702" y="266068"/>
            <a:ext cx="1066895" cy="1078155"/>
            <a:chOff x="313844" y="5489699"/>
            <a:chExt cx="1066895" cy="1078155"/>
          </a:xfrm>
        </p:grpSpPr>
        <p:sp>
          <p:nvSpPr>
            <p:cNvPr id="95" name="Google Shape;95;p1"/>
            <p:cNvSpPr/>
            <p:nvPr/>
          </p:nvSpPr>
          <p:spPr>
            <a:xfrm rot="5400000">
              <a:off x="824432" y="6011547"/>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6" name="Google Shape;96;p1"/>
            <p:cNvSpPr/>
            <p:nvPr/>
          </p:nvSpPr>
          <p:spPr>
            <a:xfrm rot="10800000">
              <a:off x="313844" y="5489699"/>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97" name="Google Shape;97;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8" name="Google Shape;98;p1"/>
          <p:cNvSpPr txBox="1"/>
          <p:nvPr/>
        </p:nvSpPr>
        <p:spPr>
          <a:xfrm>
            <a:off x="1829549" y="6260050"/>
            <a:ext cx="8532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Acknowledgement: Dr. Phalachandra HL, authors of the prescribed textbooks and materials sourced online.</a:t>
            </a:r>
            <a:endParaRPr b="0" i="0" sz="1400" u="none" cap="none" strike="noStrike">
              <a:solidFill>
                <a:srgbClr val="000000"/>
              </a:solidFill>
              <a:latin typeface="Arial"/>
              <a:ea typeface="Arial"/>
              <a:cs typeface="Arial"/>
              <a:sym typeface="Arial"/>
            </a:endParaRPr>
          </a:p>
        </p:txBody>
      </p:sp>
      <p:sp>
        <p:nvSpPr>
          <p:cNvPr id="99" name="Google Shape;99;p1"/>
          <p:cNvSpPr txBox="1"/>
          <p:nvPr/>
        </p:nvSpPr>
        <p:spPr>
          <a:xfrm>
            <a:off x="4781916" y="2782579"/>
            <a:ext cx="7410084"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2E75B5"/>
                </a:solidFill>
                <a:latin typeface="Calibri"/>
                <a:ea typeface="Calibri"/>
                <a:cs typeface="Calibri"/>
                <a:sym typeface="Calibri"/>
              </a:rPr>
              <a:t>Introduction to Software Engineering</a:t>
            </a:r>
            <a:endParaRPr b="0" i="0" sz="1400" u="none" cap="none" strike="noStrike">
              <a:solidFill>
                <a:srgbClr val="000000"/>
              </a:solidFill>
              <a:latin typeface="Arial"/>
              <a:ea typeface="Arial"/>
              <a:cs typeface="Arial"/>
              <a:sym typeface="Arial"/>
            </a:endParaRPr>
          </a:p>
        </p:txBody>
      </p:sp>
      <p:pic>
        <p:nvPicPr>
          <p:cNvPr id="100" name="Google Shape;100;p1"/>
          <p:cNvPicPr preferRelativeResize="0"/>
          <p:nvPr/>
        </p:nvPicPr>
        <p:blipFill rotWithShape="1">
          <a:blip r:embed="rId3">
            <a:alphaModFix/>
          </a:blip>
          <a:srcRect b="0" l="0" r="0" t="0"/>
          <a:stretch/>
        </p:blipFill>
        <p:spPr>
          <a:xfrm>
            <a:off x="1630700" y="818138"/>
            <a:ext cx="2619113" cy="484950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5"/>
          <p:cNvSpPr/>
          <p:nvPr/>
        </p:nvSpPr>
        <p:spPr>
          <a:xfrm>
            <a:off x="83128" y="646683"/>
            <a:ext cx="8229600" cy="45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Product Development Lifecycle – PDLC</a:t>
            </a:r>
            <a:endParaRPr b="0" i="0" sz="3600" u="none" cap="none" strike="noStrike">
              <a:solidFill>
                <a:schemeClr val="dk1"/>
              </a:solidFill>
              <a:latin typeface="Calibri"/>
              <a:ea typeface="Calibri"/>
              <a:cs typeface="Calibri"/>
              <a:sym typeface="Calibri"/>
            </a:endParaRPr>
          </a:p>
        </p:txBody>
      </p:sp>
      <p:cxnSp>
        <p:nvCxnSpPr>
          <p:cNvPr id="194" name="Google Shape;194;p5"/>
          <p:cNvCxnSpPr/>
          <p:nvPr/>
        </p:nvCxnSpPr>
        <p:spPr>
          <a:xfrm>
            <a:off x="83128" y="1230786"/>
            <a:ext cx="8229600" cy="0"/>
          </a:xfrm>
          <a:prstGeom prst="straightConnector1">
            <a:avLst/>
          </a:prstGeom>
          <a:noFill/>
          <a:ln cap="flat" cmpd="sng" w="38150">
            <a:solidFill>
              <a:srgbClr val="C55A11"/>
            </a:solidFill>
            <a:prstDash val="solid"/>
            <a:miter lim="8000"/>
            <a:headEnd len="sm" w="sm" type="none"/>
            <a:tailEnd len="sm" w="sm" type="none"/>
          </a:ln>
        </p:spPr>
      </p:cxnSp>
      <p:sp>
        <p:nvSpPr>
          <p:cNvPr id="195" name="Google Shape;195;p5"/>
          <p:cNvSpPr/>
          <p:nvPr/>
        </p:nvSpPr>
        <p:spPr>
          <a:xfrm>
            <a:off x="439387" y="252360"/>
            <a:ext cx="7000493" cy="455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6" name="Google Shape;19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97" name="Google Shape;197;p5"/>
          <p:cNvPicPr preferRelativeResize="0"/>
          <p:nvPr/>
        </p:nvPicPr>
        <p:blipFill rotWithShape="1">
          <a:blip r:embed="rId3">
            <a:alphaModFix/>
          </a:blip>
          <a:srcRect b="0" l="0" r="0" t="0"/>
          <a:stretch/>
        </p:blipFill>
        <p:spPr>
          <a:xfrm>
            <a:off x="102178" y="1919471"/>
            <a:ext cx="7195769" cy="4883439"/>
          </a:xfrm>
          <a:prstGeom prst="rect">
            <a:avLst/>
          </a:prstGeom>
          <a:noFill/>
          <a:ln>
            <a:noFill/>
          </a:ln>
        </p:spPr>
      </p:pic>
      <p:sp>
        <p:nvSpPr>
          <p:cNvPr id="198" name="Google Shape;198;p5"/>
          <p:cNvSpPr txBox="1"/>
          <p:nvPr/>
        </p:nvSpPr>
        <p:spPr>
          <a:xfrm>
            <a:off x="102174" y="1495675"/>
            <a:ext cx="88284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2100">
                <a:solidFill>
                  <a:schemeClr val="accent6"/>
                </a:solidFill>
                <a:latin typeface="Calibri"/>
                <a:ea typeface="Calibri"/>
                <a:cs typeface="Calibri"/>
                <a:sym typeface="Calibri"/>
              </a:rPr>
              <a:t>The specific set of steps to take a project from first spark to release.</a:t>
            </a:r>
            <a:endParaRPr b="0" i="0" sz="1700" u="none" cap="none" strike="noStrike">
              <a:solidFill>
                <a:schemeClr val="accent6"/>
              </a:solidFill>
              <a:latin typeface="Arial"/>
              <a:ea typeface="Arial"/>
              <a:cs typeface="Arial"/>
              <a:sym typeface="Arial"/>
            </a:endParaRPr>
          </a:p>
        </p:txBody>
      </p:sp>
      <p:pic>
        <p:nvPicPr>
          <p:cNvPr id="199" name="Google Shape;199;p5"/>
          <p:cNvPicPr preferRelativeResize="0"/>
          <p:nvPr/>
        </p:nvPicPr>
        <p:blipFill rotWithShape="1">
          <a:blip r:embed="rId4">
            <a:alphaModFix/>
          </a:blip>
          <a:srcRect b="0" l="0" r="0" t="0"/>
          <a:stretch/>
        </p:blipFill>
        <p:spPr>
          <a:xfrm>
            <a:off x="10540972" y="259075"/>
            <a:ext cx="1361475" cy="6980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6"/>
          <p:cNvSpPr/>
          <p:nvPr/>
        </p:nvSpPr>
        <p:spPr>
          <a:xfrm>
            <a:off x="83128" y="646683"/>
            <a:ext cx="8229600" cy="45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Product Development Lifecycle – PDLC</a:t>
            </a:r>
            <a:endParaRPr b="0" i="0" sz="3600" u="none" cap="none" strike="noStrike">
              <a:solidFill>
                <a:schemeClr val="dk1"/>
              </a:solidFill>
              <a:latin typeface="Calibri"/>
              <a:ea typeface="Calibri"/>
              <a:cs typeface="Calibri"/>
              <a:sym typeface="Calibri"/>
            </a:endParaRPr>
          </a:p>
        </p:txBody>
      </p:sp>
      <p:cxnSp>
        <p:nvCxnSpPr>
          <p:cNvPr id="205" name="Google Shape;205;p6"/>
          <p:cNvCxnSpPr/>
          <p:nvPr/>
        </p:nvCxnSpPr>
        <p:spPr>
          <a:xfrm>
            <a:off x="83128" y="1230786"/>
            <a:ext cx="8229600" cy="0"/>
          </a:xfrm>
          <a:prstGeom prst="straightConnector1">
            <a:avLst/>
          </a:prstGeom>
          <a:noFill/>
          <a:ln cap="flat" cmpd="sng" w="38150">
            <a:solidFill>
              <a:srgbClr val="C55A11"/>
            </a:solidFill>
            <a:prstDash val="solid"/>
            <a:miter lim="8000"/>
            <a:headEnd len="sm" w="sm" type="none"/>
            <a:tailEnd len="sm" w="sm" type="none"/>
          </a:ln>
        </p:spPr>
      </p:cxnSp>
      <p:sp>
        <p:nvSpPr>
          <p:cNvPr id="206" name="Google Shape;206;p6"/>
          <p:cNvSpPr/>
          <p:nvPr/>
        </p:nvSpPr>
        <p:spPr>
          <a:xfrm>
            <a:off x="439387" y="252360"/>
            <a:ext cx="7000493" cy="455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7" name="Google Shape;20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8" name="Google Shape;208;p6"/>
          <p:cNvSpPr txBox="1"/>
          <p:nvPr/>
        </p:nvSpPr>
        <p:spPr>
          <a:xfrm>
            <a:off x="102178" y="1495686"/>
            <a:ext cx="6952890" cy="3709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Variation 2</a:t>
            </a:r>
            <a:endParaRPr b="0" i="0" sz="1400" u="none" cap="none" strike="noStrike">
              <a:solidFill>
                <a:srgbClr val="000000"/>
              </a:solidFill>
              <a:latin typeface="Arial"/>
              <a:ea typeface="Arial"/>
              <a:cs typeface="Arial"/>
              <a:sym typeface="Arial"/>
            </a:endParaRPr>
          </a:p>
        </p:txBody>
      </p:sp>
      <p:pic>
        <p:nvPicPr>
          <p:cNvPr id="209" name="Google Shape;209;p6"/>
          <p:cNvPicPr preferRelativeResize="0"/>
          <p:nvPr/>
        </p:nvPicPr>
        <p:blipFill rotWithShape="1">
          <a:blip r:embed="rId3">
            <a:alphaModFix/>
          </a:blip>
          <a:srcRect b="0" l="0" r="0" t="0"/>
          <a:stretch/>
        </p:blipFill>
        <p:spPr>
          <a:xfrm>
            <a:off x="102178" y="1815467"/>
            <a:ext cx="7248101" cy="4818246"/>
          </a:xfrm>
          <a:prstGeom prst="rect">
            <a:avLst/>
          </a:prstGeom>
          <a:noFill/>
          <a:ln>
            <a:noFill/>
          </a:ln>
        </p:spPr>
      </p:pic>
      <p:pic>
        <p:nvPicPr>
          <p:cNvPr id="210" name="Google Shape;210;p6"/>
          <p:cNvPicPr preferRelativeResize="0"/>
          <p:nvPr/>
        </p:nvPicPr>
        <p:blipFill rotWithShape="1">
          <a:blip r:embed="rId4">
            <a:alphaModFix/>
          </a:blip>
          <a:srcRect b="0" l="0" r="0" t="0"/>
          <a:stretch/>
        </p:blipFill>
        <p:spPr>
          <a:xfrm>
            <a:off x="10540972" y="259075"/>
            <a:ext cx="1361475" cy="6980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4"/>
          <p:cNvSpPr/>
          <p:nvPr/>
        </p:nvSpPr>
        <p:spPr>
          <a:xfrm>
            <a:off x="83128" y="646683"/>
            <a:ext cx="8229600" cy="45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Product Development Lifecycle – PDLC</a:t>
            </a:r>
            <a:endParaRPr b="0" i="0" sz="3600" u="none" cap="none" strike="noStrike">
              <a:solidFill>
                <a:schemeClr val="dk1"/>
              </a:solidFill>
              <a:latin typeface="Calibri"/>
              <a:ea typeface="Calibri"/>
              <a:cs typeface="Calibri"/>
              <a:sym typeface="Calibri"/>
            </a:endParaRPr>
          </a:p>
        </p:txBody>
      </p:sp>
      <p:cxnSp>
        <p:nvCxnSpPr>
          <p:cNvPr id="216" name="Google Shape;216;p4"/>
          <p:cNvCxnSpPr/>
          <p:nvPr/>
        </p:nvCxnSpPr>
        <p:spPr>
          <a:xfrm>
            <a:off x="83128" y="1230786"/>
            <a:ext cx="8229600" cy="0"/>
          </a:xfrm>
          <a:prstGeom prst="straightConnector1">
            <a:avLst/>
          </a:prstGeom>
          <a:noFill/>
          <a:ln cap="flat" cmpd="sng" w="38150">
            <a:solidFill>
              <a:srgbClr val="C55A11"/>
            </a:solidFill>
            <a:prstDash val="solid"/>
            <a:miter lim="8000"/>
            <a:headEnd len="sm" w="sm" type="none"/>
            <a:tailEnd len="sm" w="sm" type="none"/>
          </a:ln>
        </p:spPr>
      </p:cxnSp>
      <p:sp>
        <p:nvSpPr>
          <p:cNvPr id="217" name="Google Shape;217;p4"/>
          <p:cNvSpPr/>
          <p:nvPr/>
        </p:nvSpPr>
        <p:spPr>
          <a:xfrm>
            <a:off x="439387" y="252360"/>
            <a:ext cx="7000493" cy="455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8" name="Google Shape;21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9" name="Google Shape;219;p4"/>
          <p:cNvSpPr txBox="1"/>
          <p:nvPr/>
        </p:nvSpPr>
        <p:spPr>
          <a:xfrm>
            <a:off x="102178" y="1495686"/>
            <a:ext cx="6952800" cy="37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Variation 3</a:t>
            </a:r>
            <a:endParaRPr b="0" i="0" sz="1400" u="none" cap="none" strike="noStrike">
              <a:solidFill>
                <a:srgbClr val="000000"/>
              </a:solidFill>
              <a:latin typeface="Arial"/>
              <a:ea typeface="Arial"/>
              <a:cs typeface="Arial"/>
              <a:sym typeface="Arial"/>
            </a:endParaRPr>
          </a:p>
        </p:txBody>
      </p:sp>
      <p:pic>
        <p:nvPicPr>
          <p:cNvPr id="220" name="Google Shape;220;p4"/>
          <p:cNvPicPr preferRelativeResize="0"/>
          <p:nvPr/>
        </p:nvPicPr>
        <p:blipFill rotWithShape="1">
          <a:blip r:embed="rId3">
            <a:alphaModFix/>
          </a:blip>
          <a:srcRect b="0" l="0" r="0" t="0"/>
          <a:stretch/>
        </p:blipFill>
        <p:spPr>
          <a:xfrm>
            <a:off x="83128" y="1866622"/>
            <a:ext cx="4970601" cy="4827291"/>
          </a:xfrm>
          <a:prstGeom prst="rect">
            <a:avLst/>
          </a:prstGeom>
          <a:noFill/>
          <a:ln>
            <a:noFill/>
          </a:ln>
        </p:spPr>
      </p:pic>
      <p:sp>
        <p:nvSpPr>
          <p:cNvPr id="221" name="Google Shape;221;p4"/>
          <p:cNvSpPr/>
          <p:nvPr/>
        </p:nvSpPr>
        <p:spPr>
          <a:xfrm>
            <a:off x="4773283" y="1376848"/>
            <a:ext cx="60960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1F1F"/>
                </a:solidFill>
                <a:latin typeface="Calibri"/>
                <a:ea typeface="Calibri"/>
                <a:cs typeface="Calibri"/>
                <a:sym typeface="Calibri"/>
              </a:rPr>
              <a:t>Brainstorm</a:t>
            </a:r>
            <a:r>
              <a:rPr b="0" i="0" lang="en-US" sz="1800" u="none" cap="none" strike="noStrike">
                <a:solidFill>
                  <a:srgbClr val="1F1F1F"/>
                </a:solidFill>
                <a:latin typeface="Calibri"/>
                <a:ea typeface="Calibri"/>
                <a:cs typeface="Calibri"/>
                <a:sym typeface="Calibri"/>
              </a:rPr>
              <a:t> stage is when the team starts thinking of an idea for a product.</a:t>
            </a:r>
            <a:endParaRPr b="0" i="0" sz="1800" u="none" cap="none" strike="noStrike">
              <a:solidFill>
                <a:schemeClr val="dk1"/>
              </a:solidFill>
              <a:latin typeface="Calibri"/>
              <a:ea typeface="Calibri"/>
              <a:cs typeface="Calibri"/>
              <a:sym typeface="Calibri"/>
            </a:endParaRPr>
          </a:p>
        </p:txBody>
      </p:sp>
      <p:sp>
        <p:nvSpPr>
          <p:cNvPr id="222" name="Google Shape;222;p4"/>
          <p:cNvSpPr/>
          <p:nvPr/>
        </p:nvSpPr>
        <p:spPr>
          <a:xfrm>
            <a:off x="4773283" y="2117973"/>
            <a:ext cx="6096000"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1F1F1F"/>
                </a:solidFill>
                <a:latin typeface="Calibri"/>
                <a:ea typeface="Calibri"/>
                <a:cs typeface="Calibri"/>
                <a:sym typeface="Calibri"/>
              </a:rPr>
              <a:t>In the </a:t>
            </a:r>
            <a:r>
              <a:rPr b="1" i="0" lang="en-US" sz="1800" u="none" cap="none" strike="noStrike">
                <a:solidFill>
                  <a:srgbClr val="1F1F1F"/>
                </a:solidFill>
                <a:latin typeface="Calibri"/>
                <a:ea typeface="Calibri"/>
                <a:cs typeface="Calibri"/>
                <a:sym typeface="Calibri"/>
              </a:rPr>
              <a:t>Define</a:t>
            </a:r>
            <a:r>
              <a:rPr b="0" i="0" lang="en-US" sz="1800" u="none" cap="none" strike="noStrike">
                <a:solidFill>
                  <a:srgbClr val="1F1F1F"/>
                </a:solidFill>
                <a:latin typeface="Calibri"/>
                <a:ea typeface="Calibri"/>
                <a:cs typeface="Calibri"/>
                <a:sym typeface="Calibri"/>
              </a:rPr>
              <a:t> stage the goal is to figure out the specifications for the product by answering questions like: Who is the product for? What will the product do? And, what features need to be included for the product to be successful?</a:t>
            </a:r>
            <a:endParaRPr b="0" i="0" sz="1800" u="none" cap="none" strike="noStrike">
              <a:solidFill>
                <a:schemeClr val="dk1"/>
              </a:solidFill>
              <a:latin typeface="Calibri"/>
              <a:ea typeface="Calibri"/>
              <a:cs typeface="Calibri"/>
              <a:sym typeface="Calibri"/>
            </a:endParaRPr>
          </a:p>
        </p:txBody>
      </p:sp>
      <p:sp>
        <p:nvSpPr>
          <p:cNvPr id="223" name="Google Shape;223;p4"/>
          <p:cNvSpPr/>
          <p:nvPr/>
        </p:nvSpPr>
        <p:spPr>
          <a:xfrm>
            <a:off x="4773283" y="3630971"/>
            <a:ext cx="6096000"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1F1F1F"/>
                </a:solidFill>
                <a:latin typeface="Calibri"/>
                <a:ea typeface="Calibri"/>
                <a:cs typeface="Calibri"/>
                <a:sym typeface="Calibri"/>
              </a:rPr>
              <a:t>In the </a:t>
            </a:r>
            <a:r>
              <a:rPr b="1" i="0" lang="en-US" sz="1800" u="none" cap="none" strike="noStrike">
                <a:solidFill>
                  <a:srgbClr val="1F1F1F"/>
                </a:solidFill>
                <a:latin typeface="Calibri"/>
                <a:ea typeface="Calibri"/>
                <a:cs typeface="Calibri"/>
                <a:sym typeface="Calibri"/>
              </a:rPr>
              <a:t>Design</a:t>
            </a:r>
            <a:r>
              <a:rPr b="0" i="0" lang="en-US" sz="1800" u="none" cap="none" strike="noStrike">
                <a:solidFill>
                  <a:srgbClr val="1F1F1F"/>
                </a:solidFill>
                <a:latin typeface="Calibri"/>
                <a:ea typeface="Calibri"/>
                <a:cs typeface="Calibri"/>
                <a:sym typeface="Calibri"/>
              </a:rPr>
              <a:t> stage you start by drawing wireframes,</a:t>
            </a:r>
            <a:r>
              <a:rPr b="1" i="0" lang="en-US" sz="1800" u="none" cap="none" strike="noStrike">
                <a:solidFill>
                  <a:srgbClr val="1F1F1F"/>
                </a:solidFill>
                <a:latin typeface="Calibri"/>
                <a:ea typeface="Calibri"/>
                <a:cs typeface="Calibri"/>
                <a:sym typeface="Calibri"/>
              </a:rPr>
              <a:t> </a:t>
            </a:r>
            <a:r>
              <a:rPr b="0" i="0" lang="en-US" sz="1800" u="none" cap="none" strike="noStrike">
                <a:solidFill>
                  <a:srgbClr val="1F1F1F"/>
                </a:solidFill>
                <a:latin typeface="Calibri"/>
                <a:ea typeface="Calibri"/>
                <a:cs typeface="Calibri"/>
                <a:sym typeface="Calibri"/>
              </a:rPr>
              <a:t>which are outlines or sketches of the product, then move on to creating prototypes, which are early models of a product that convey its functionality.</a:t>
            </a:r>
            <a:endParaRPr b="0" i="0" sz="1800" u="none" cap="none" strike="noStrike">
              <a:solidFill>
                <a:schemeClr val="dk1"/>
              </a:solidFill>
              <a:latin typeface="Calibri"/>
              <a:ea typeface="Calibri"/>
              <a:cs typeface="Calibri"/>
              <a:sym typeface="Calibri"/>
            </a:endParaRPr>
          </a:p>
        </p:txBody>
      </p:sp>
      <p:sp>
        <p:nvSpPr>
          <p:cNvPr id="224" name="Google Shape;224;p4"/>
          <p:cNvSpPr/>
          <p:nvPr/>
        </p:nvSpPr>
        <p:spPr>
          <a:xfrm>
            <a:off x="4773283" y="4947493"/>
            <a:ext cx="60960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1F1F1F"/>
                </a:solidFill>
                <a:latin typeface="Calibri"/>
                <a:ea typeface="Calibri"/>
                <a:cs typeface="Calibri"/>
                <a:sym typeface="Calibri"/>
              </a:rPr>
              <a:t>The </a:t>
            </a:r>
            <a:r>
              <a:rPr b="1" i="0" lang="en-US" sz="1800" u="none" cap="none" strike="noStrike">
                <a:solidFill>
                  <a:srgbClr val="1F1F1F"/>
                </a:solidFill>
                <a:latin typeface="Calibri"/>
                <a:ea typeface="Calibri"/>
                <a:cs typeface="Calibri"/>
                <a:sym typeface="Calibri"/>
              </a:rPr>
              <a:t>Test</a:t>
            </a:r>
            <a:r>
              <a:rPr b="0" i="0" lang="en-US" sz="1800" u="none" cap="none" strike="noStrike">
                <a:solidFill>
                  <a:srgbClr val="1F1F1F"/>
                </a:solidFill>
                <a:latin typeface="Calibri"/>
                <a:ea typeface="Calibri"/>
                <a:cs typeface="Calibri"/>
                <a:sym typeface="Calibri"/>
              </a:rPr>
              <a:t> stage means writing the code and finalizing the overall structure of the product.</a:t>
            </a:r>
            <a:endParaRPr b="0" i="0" sz="1800" u="none" cap="none" strike="noStrike">
              <a:solidFill>
                <a:schemeClr val="dk1"/>
              </a:solidFill>
              <a:latin typeface="Calibri"/>
              <a:ea typeface="Calibri"/>
              <a:cs typeface="Calibri"/>
              <a:sym typeface="Calibri"/>
            </a:endParaRPr>
          </a:p>
        </p:txBody>
      </p:sp>
      <p:sp>
        <p:nvSpPr>
          <p:cNvPr id="225" name="Google Shape;225;p4"/>
          <p:cNvSpPr/>
          <p:nvPr/>
        </p:nvSpPr>
        <p:spPr>
          <a:xfrm>
            <a:off x="4773283" y="5677647"/>
            <a:ext cx="60960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1F1F1F"/>
                </a:solidFill>
                <a:latin typeface="Calibri"/>
                <a:ea typeface="Calibri"/>
                <a:cs typeface="Calibri"/>
                <a:sym typeface="Calibri"/>
              </a:rPr>
              <a:t>The </a:t>
            </a:r>
            <a:r>
              <a:rPr b="1" i="0" lang="en-US" sz="1800" u="none" cap="none" strike="noStrike">
                <a:solidFill>
                  <a:srgbClr val="1F1F1F"/>
                </a:solidFill>
                <a:latin typeface="Calibri"/>
                <a:ea typeface="Calibri"/>
                <a:cs typeface="Calibri"/>
                <a:sym typeface="Calibri"/>
              </a:rPr>
              <a:t>launch</a:t>
            </a:r>
            <a:r>
              <a:rPr b="0" i="0" lang="en-US" sz="1800" u="none" cap="none" strike="noStrike">
                <a:solidFill>
                  <a:srgbClr val="1F1F1F"/>
                </a:solidFill>
                <a:latin typeface="Calibri"/>
                <a:ea typeface="Calibri"/>
                <a:cs typeface="Calibri"/>
                <a:sym typeface="Calibri"/>
              </a:rPr>
              <a:t> stage is when the product is released into the world.</a:t>
            </a:r>
            <a:endParaRPr b="0" i="0" sz="1800" u="none" cap="none" strike="noStrike">
              <a:solidFill>
                <a:schemeClr val="dk1"/>
              </a:solidFill>
              <a:latin typeface="Calibri"/>
              <a:ea typeface="Calibri"/>
              <a:cs typeface="Calibri"/>
              <a:sym typeface="Calibri"/>
            </a:endParaRPr>
          </a:p>
        </p:txBody>
      </p:sp>
      <p:pic>
        <p:nvPicPr>
          <p:cNvPr id="226" name="Google Shape;226;p4"/>
          <p:cNvPicPr preferRelativeResize="0"/>
          <p:nvPr/>
        </p:nvPicPr>
        <p:blipFill rotWithShape="1">
          <a:blip r:embed="rId4">
            <a:alphaModFix/>
          </a:blip>
          <a:srcRect b="0" l="0" r="0" t="0"/>
          <a:stretch/>
        </p:blipFill>
        <p:spPr>
          <a:xfrm>
            <a:off x="10540972" y="259075"/>
            <a:ext cx="1361475" cy="6980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7"/>
          <p:cNvSpPr/>
          <p:nvPr/>
        </p:nvSpPr>
        <p:spPr>
          <a:xfrm>
            <a:off x="83128" y="646683"/>
            <a:ext cx="8229600" cy="45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Product Lifecycle </a:t>
            </a:r>
            <a:endParaRPr b="0" i="0" sz="3600" u="none" cap="none" strike="noStrike">
              <a:solidFill>
                <a:schemeClr val="dk1"/>
              </a:solidFill>
              <a:latin typeface="Calibri"/>
              <a:ea typeface="Calibri"/>
              <a:cs typeface="Calibri"/>
              <a:sym typeface="Calibri"/>
            </a:endParaRPr>
          </a:p>
        </p:txBody>
      </p:sp>
      <p:cxnSp>
        <p:nvCxnSpPr>
          <p:cNvPr id="232" name="Google Shape;232;p7"/>
          <p:cNvCxnSpPr/>
          <p:nvPr/>
        </p:nvCxnSpPr>
        <p:spPr>
          <a:xfrm>
            <a:off x="83128" y="1230786"/>
            <a:ext cx="8229600" cy="0"/>
          </a:xfrm>
          <a:prstGeom prst="straightConnector1">
            <a:avLst/>
          </a:prstGeom>
          <a:noFill/>
          <a:ln cap="flat" cmpd="sng" w="38150">
            <a:solidFill>
              <a:srgbClr val="C55A11"/>
            </a:solidFill>
            <a:prstDash val="solid"/>
            <a:miter lim="8000"/>
            <a:headEnd len="sm" w="sm" type="none"/>
            <a:tailEnd len="sm" w="sm" type="none"/>
          </a:ln>
        </p:spPr>
      </p:cxnSp>
      <p:sp>
        <p:nvSpPr>
          <p:cNvPr id="233" name="Google Shape;233;p7"/>
          <p:cNvSpPr/>
          <p:nvPr/>
        </p:nvSpPr>
        <p:spPr>
          <a:xfrm>
            <a:off x="439387" y="252360"/>
            <a:ext cx="7000493" cy="455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4" name="Google Shape;23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35" name="Google Shape;235;p7"/>
          <p:cNvPicPr preferRelativeResize="0"/>
          <p:nvPr/>
        </p:nvPicPr>
        <p:blipFill rotWithShape="1">
          <a:blip r:embed="rId3">
            <a:alphaModFix/>
          </a:blip>
          <a:srcRect b="0" l="0" r="0" t="0"/>
          <a:stretch/>
        </p:blipFill>
        <p:spPr>
          <a:xfrm>
            <a:off x="464128" y="1343286"/>
            <a:ext cx="9867332" cy="5025884"/>
          </a:xfrm>
          <a:prstGeom prst="rect">
            <a:avLst/>
          </a:prstGeom>
          <a:noFill/>
          <a:ln>
            <a:noFill/>
          </a:ln>
        </p:spPr>
      </p:pic>
      <p:pic>
        <p:nvPicPr>
          <p:cNvPr id="236" name="Google Shape;236;p7"/>
          <p:cNvPicPr preferRelativeResize="0"/>
          <p:nvPr/>
        </p:nvPicPr>
        <p:blipFill rotWithShape="1">
          <a:blip r:embed="rId4">
            <a:alphaModFix/>
          </a:blip>
          <a:srcRect b="0" l="0" r="0" t="0"/>
          <a:stretch/>
        </p:blipFill>
        <p:spPr>
          <a:xfrm>
            <a:off x="10540972" y="259075"/>
            <a:ext cx="1361475" cy="698024"/>
          </a:xfrm>
          <a:prstGeom prst="rect">
            <a:avLst/>
          </a:prstGeom>
          <a:noFill/>
          <a:ln>
            <a:noFill/>
          </a:ln>
        </p:spPr>
      </p:pic>
      <p:sp>
        <p:nvSpPr>
          <p:cNvPr id="237" name="Google Shape;237;p7"/>
          <p:cNvSpPr txBox="1"/>
          <p:nvPr/>
        </p:nvSpPr>
        <p:spPr>
          <a:xfrm>
            <a:off x="664475" y="6248400"/>
            <a:ext cx="8229600" cy="2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accent6"/>
                </a:solidFill>
                <a:latin typeface="Calibri"/>
                <a:ea typeface="Calibri"/>
                <a:cs typeface="Calibri"/>
                <a:sym typeface="Calibri"/>
              </a:rPr>
              <a:t>Source: </a:t>
            </a:r>
            <a:r>
              <a:rPr lang="en-US" sz="1200" u="sng">
                <a:solidFill>
                  <a:schemeClr val="hlink"/>
                </a:solidFill>
                <a:latin typeface="Calibri"/>
                <a:ea typeface="Calibri"/>
                <a:cs typeface="Calibri"/>
                <a:sym typeface="Calibri"/>
                <a:hlinkClick r:id="rId5"/>
              </a:rPr>
              <a:t>https://www.investopedia.com/terms/p/product-life-cycle.asp</a:t>
            </a:r>
            <a:endParaRPr sz="1200">
              <a:solidFill>
                <a:schemeClr val="accent6"/>
              </a:solidFill>
              <a:latin typeface="Calibri"/>
              <a:ea typeface="Calibri"/>
              <a:cs typeface="Calibri"/>
              <a:sym typeface="Calibri"/>
            </a:endParaRPr>
          </a:p>
        </p:txBody>
      </p:sp>
      <p:sp>
        <p:nvSpPr>
          <p:cNvPr id="238" name="Google Shape;238;p7"/>
          <p:cNvSpPr txBox="1"/>
          <p:nvPr/>
        </p:nvSpPr>
        <p:spPr>
          <a:xfrm>
            <a:off x="7997950" y="2731000"/>
            <a:ext cx="3675900" cy="256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800">
                <a:solidFill>
                  <a:schemeClr val="accent6"/>
                </a:solidFill>
                <a:latin typeface="Calibri"/>
                <a:ea typeface="Calibri"/>
                <a:cs typeface="Calibri"/>
                <a:sym typeface="Calibri"/>
              </a:rPr>
              <a:t>A product life cycle is the length of time from a product first being </a:t>
            </a:r>
            <a:endParaRPr sz="2800">
              <a:solidFill>
                <a:schemeClr val="accent6"/>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800">
                <a:solidFill>
                  <a:schemeClr val="accent6"/>
                </a:solidFill>
                <a:latin typeface="Calibri"/>
                <a:ea typeface="Calibri"/>
                <a:cs typeface="Calibri"/>
                <a:sym typeface="Calibri"/>
              </a:rPr>
              <a:t>introduced to consumers until it is removed from the market. </a:t>
            </a:r>
            <a:endParaRPr sz="2800">
              <a:solidFill>
                <a:schemeClr val="accent6"/>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800">
              <a:solidFill>
                <a:schemeClr val="accent6"/>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2ed384537a3_0_51"/>
          <p:cNvSpPr/>
          <p:nvPr/>
        </p:nvSpPr>
        <p:spPr>
          <a:xfrm>
            <a:off x="83128" y="265683"/>
            <a:ext cx="8229600" cy="45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Product Lifecycle </a:t>
            </a:r>
            <a:endParaRPr b="0" i="0" sz="3600" u="none" cap="none" strike="noStrike">
              <a:solidFill>
                <a:schemeClr val="dk1"/>
              </a:solidFill>
              <a:latin typeface="Calibri"/>
              <a:ea typeface="Calibri"/>
              <a:cs typeface="Calibri"/>
              <a:sym typeface="Calibri"/>
            </a:endParaRPr>
          </a:p>
        </p:txBody>
      </p:sp>
      <p:cxnSp>
        <p:nvCxnSpPr>
          <p:cNvPr id="244" name="Google Shape;244;g2ed384537a3_0_51"/>
          <p:cNvCxnSpPr/>
          <p:nvPr/>
        </p:nvCxnSpPr>
        <p:spPr>
          <a:xfrm>
            <a:off x="83128" y="1002186"/>
            <a:ext cx="8229600" cy="0"/>
          </a:xfrm>
          <a:prstGeom prst="straightConnector1">
            <a:avLst/>
          </a:prstGeom>
          <a:noFill/>
          <a:ln cap="flat" cmpd="sng" w="38150">
            <a:solidFill>
              <a:srgbClr val="C55A11"/>
            </a:solidFill>
            <a:prstDash val="solid"/>
            <a:miter lim="8000"/>
            <a:headEnd len="sm" w="sm" type="none"/>
            <a:tailEnd len="sm" w="sm" type="none"/>
          </a:ln>
        </p:spPr>
      </p:cxnSp>
      <p:sp>
        <p:nvSpPr>
          <p:cNvPr id="245" name="Google Shape;245;g2ed384537a3_0_5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46" name="Google Shape;246;g2ed384537a3_0_51"/>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sp>
        <p:nvSpPr>
          <p:cNvPr id="247" name="Google Shape;247;g2ed384537a3_0_51"/>
          <p:cNvSpPr txBox="1"/>
          <p:nvPr/>
        </p:nvSpPr>
        <p:spPr>
          <a:xfrm>
            <a:off x="280425" y="1237500"/>
            <a:ext cx="10643700" cy="46419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chemeClr val="accent6"/>
              </a:buClr>
              <a:buSzPts val="2800"/>
              <a:buFont typeface="Calibri"/>
              <a:buAutoNum type="arabicParenR"/>
            </a:pPr>
            <a:r>
              <a:rPr b="1" lang="en-US" sz="2800">
                <a:solidFill>
                  <a:schemeClr val="accent6"/>
                </a:solidFill>
                <a:latin typeface="Calibri"/>
                <a:ea typeface="Calibri"/>
                <a:cs typeface="Calibri"/>
                <a:sym typeface="Calibri"/>
              </a:rPr>
              <a:t>Introduction</a:t>
            </a:r>
            <a:r>
              <a:rPr lang="en-US" sz="2800">
                <a:solidFill>
                  <a:schemeClr val="accent6"/>
                </a:solidFill>
                <a:latin typeface="Calibri"/>
                <a:ea typeface="Calibri"/>
                <a:cs typeface="Calibri"/>
                <a:sym typeface="Calibri"/>
              </a:rPr>
              <a:t>: This phase generally includes a substantial investment in advertising and a marketing campaign focused on making consumers aware of the product and its benefits.</a:t>
            </a:r>
            <a:endParaRPr sz="2800">
              <a:solidFill>
                <a:schemeClr val="accent6"/>
              </a:solidFill>
              <a:latin typeface="Calibri"/>
              <a:ea typeface="Calibri"/>
              <a:cs typeface="Calibri"/>
              <a:sym typeface="Calibri"/>
            </a:endParaRPr>
          </a:p>
          <a:p>
            <a:pPr indent="-406400" lvl="0" marL="457200" rtl="0" algn="l">
              <a:spcBef>
                <a:spcPts val="0"/>
              </a:spcBef>
              <a:spcAft>
                <a:spcPts val="0"/>
              </a:spcAft>
              <a:buClr>
                <a:schemeClr val="accent6"/>
              </a:buClr>
              <a:buSzPts val="2800"/>
              <a:buFont typeface="Calibri"/>
              <a:buAutoNum type="arabicParenR"/>
            </a:pPr>
            <a:r>
              <a:rPr b="1" lang="en-US" sz="2800">
                <a:solidFill>
                  <a:schemeClr val="accent6"/>
                </a:solidFill>
                <a:latin typeface="Calibri"/>
                <a:ea typeface="Calibri"/>
                <a:cs typeface="Calibri"/>
                <a:sym typeface="Calibri"/>
              </a:rPr>
              <a:t>Growth</a:t>
            </a:r>
            <a:r>
              <a:rPr lang="en-US" sz="2800">
                <a:solidFill>
                  <a:schemeClr val="accent6"/>
                </a:solidFill>
                <a:latin typeface="Calibri"/>
                <a:ea typeface="Calibri"/>
                <a:cs typeface="Calibri"/>
                <a:sym typeface="Calibri"/>
              </a:rPr>
              <a:t>: If the product is successful, it then moves to the growth stage, characterized by growing demand and increase in production.</a:t>
            </a:r>
            <a:endParaRPr sz="2800">
              <a:solidFill>
                <a:schemeClr val="accent6"/>
              </a:solidFill>
              <a:latin typeface="Calibri"/>
              <a:ea typeface="Calibri"/>
              <a:cs typeface="Calibri"/>
              <a:sym typeface="Calibri"/>
            </a:endParaRPr>
          </a:p>
          <a:p>
            <a:pPr indent="-406400" lvl="0" marL="457200" rtl="0" algn="l">
              <a:spcBef>
                <a:spcPts val="0"/>
              </a:spcBef>
              <a:spcAft>
                <a:spcPts val="0"/>
              </a:spcAft>
              <a:buClr>
                <a:schemeClr val="accent6"/>
              </a:buClr>
              <a:buSzPts val="2800"/>
              <a:buFont typeface="Calibri"/>
              <a:buAutoNum type="arabicParenR"/>
            </a:pPr>
            <a:r>
              <a:rPr b="1" lang="en-US" sz="2800">
                <a:solidFill>
                  <a:schemeClr val="accent6"/>
                </a:solidFill>
                <a:latin typeface="Calibri"/>
                <a:ea typeface="Calibri"/>
                <a:cs typeface="Calibri"/>
                <a:sym typeface="Calibri"/>
              </a:rPr>
              <a:t>Maturity</a:t>
            </a:r>
            <a:r>
              <a:rPr lang="en-US" sz="2800">
                <a:solidFill>
                  <a:schemeClr val="accent6"/>
                </a:solidFill>
                <a:latin typeface="Calibri"/>
                <a:ea typeface="Calibri"/>
                <a:cs typeface="Calibri"/>
                <a:sym typeface="Calibri"/>
              </a:rPr>
              <a:t>: This is the most profitable stage, while the costs of producing and marketing decline.</a:t>
            </a:r>
            <a:endParaRPr sz="2800">
              <a:solidFill>
                <a:schemeClr val="accent6"/>
              </a:solidFill>
              <a:latin typeface="Calibri"/>
              <a:ea typeface="Calibri"/>
              <a:cs typeface="Calibri"/>
              <a:sym typeface="Calibri"/>
            </a:endParaRPr>
          </a:p>
          <a:p>
            <a:pPr indent="-406400" lvl="0" marL="457200" rtl="0" algn="l">
              <a:spcBef>
                <a:spcPts val="0"/>
              </a:spcBef>
              <a:spcAft>
                <a:spcPts val="0"/>
              </a:spcAft>
              <a:buClr>
                <a:schemeClr val="accent6"/>
              </a:buClr>
              <a:buSzPts val="2800"/>
              <a:buFont typeface="Calibri"/>
              <a:buAutoNum type="arabicParenR"/>
            </a:pPr>
            <a:r>
              <a:rPr b="1" lang="en-US" sz="2800">
                <a:solidFill>
                  <a:schemeClr val="accent6"/>
                </a:solidFill>
                <a:latin typeface="Calibri"/>
                <a:ea typeface="Calibri"/>
                <a:cs typeface="Calibri"/>
                <a:sym typeface="Calibri"/>
              </a:rPr>
              <a:t>Decline</a:t>
            </a:r>
            <a:r>
              <a:rPr lang="en-US" sz="2800">
                <a:solidFill>
                  <a:schemeClr val="accent6"/>
                </a:solidFill>
                <a:latin typeface="Calibri"/>
                <a:ea typeface="Calibri"/>
                <a:cs typeface="Calibri"/>
                <a:sym typeface="Calibri"/>
              </a:rPr>
              <a:t>: A product takes on increased competition as other companies emulate its success—sometimes with enhancements or lower prices. The product may lose market share and begin its decline.</a:t>
            </a:r>
            <a:endParaRPr sz="2800">
              <a:solidFill>
                <a:schemeClr val="accent6"/>
              </a:solidFill>
              <a:latin typeface="Calibri"/>
              <a:ea typeface="Calibri"/>
              <a:cs typeface="Calibri"/>
              <a:sym typeface="Calibri"/>
            </a:endParaRPr>
          </a:p>
          <a:p>
            <a:pPr indent="0" lvl="0" marL="0" rtl="0" algn="l">
              <a:spcBef>
                <a:spcPts val="0"/>
              </a:spcBef>
              <a:spcAft>
                <a:spcPts val="0"/>
              </a:spcAft>
              <a:buNone/>
            </a:pPr>
            <a:r>
              <a:t/>
            </a:r>
            <a:endParaRPr sz="2800">
              <a:solidFill>
                <a:schemeClr val="accent6"/>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8"/>
          <p:cNvSpPr/>
          <p:nvPr/>
        </p:nvSpPr>
        <p:spPr>
          <a:xfrm>
            <a:off x="83128" y="265683"/>
            <a:ext cx="8229600" cy="45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Product </a:t>
            </a:r>
            <a:r>
              <a:rPr b="1" lang="en-US" sz="3600">
                <a:solidFill>
                  <a:srgbClr val="C55A11"/>
                </a:solidFill>
                <a:latin typeface="Calibri"/>
                <a:ea typeface="Calibri"/>
                <a:cs typeface="Calibri"/>
                <a:sym typeface="Calibri"/>
              </a:rPr>
              <a:t>Life Cycle</a:t>
            </a:r>
            <a:r>
              <a:rPr b="1" i="0" lang="en-US" sz="3600" u="none" cap="none" strike="noStrike">
                <a:solidFill>
                  <a:srgbClr val="C55A11"/>
                </a:solidFill>
                <a:latin typeface="Calibri"/>
                <a:ea typeface="Calibri"/>
                <a:cs typeface="Calibri"/>
                <a:sym typeface="Calibri"/>
              </a:rPr>
              <a:t> Characteristics </a:t>
            </a:r>
            <a:endParaRPr b="0" i="0" sz="3600" u="none" cap="none" strike="noStrike">
              <a:solidFill>
                <a:schemeClr val="dk1"/>
              </a:solidFill>
              <a:latin typeface="Calibri"/>
              <a:ea typeface="Calibri"/>
              <a:cs typeface="Calibri"/>
              <a:sym typeface="Calibri"/>
            </a:endParaRPr>
          </a:p>
        </p:txBody>
      </p:sp>
      <p:cxnSp>
        <p:nvCxnSpPr>
          <p:cNvPr id="253" name="Google Shape;253;p8"/>
          <p:cNvCxnSpPr/>
          <p:nvPr/>
        </p:nvCxnSpPr>
        <p:spPr>
          <a:xfrm>
            <a:off x="83128" y="1002186"/>
            <a:ext cx="8229600" cy="0"/>
          </a:xfrm>
          <a:prstGeom prst="straightConnector1">
            <a:avLst/>
          </a:prstGeom>
          <a:noFill/>
          <a:ln cap="flat" cmpd="sng" w="38150">
            <a:solidFill>
              <a:srgbClr val="C55A11"/>
            </a:solidFill>
            <a:prstDash val="solid"/>
            <a:miter lim="8000"/>
            <a:headEnd len="sm" w="sm" type="none"/>
            <a:tailEnd len="sm" w="sm" type="none"/>
          </a:ln>
        </p:spPr>
      </p:cxnSp>
      <p:sp>
        <p:nvSpPr>
          <p:cNvPr id="254" name="Google Shape;25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55" name="Google Shape;255;p8"/>
          <p:cNvPicPr preferRelativeResize="0"/>
          <p:nvPr/>
        </p:nvPicPr>
        <p:blipFill rotWithShape="1">
          <a:blip r:embed="rId3">
            <a:alphaModFix/>
          </a:blip>
          <a:srcRect b="0" l="0" r="0" t="0"/>
          <a:stretch/>
        </p:blipFill>
        <p:spPr>
          <a:xfrm>
            <a:off x="83125" y="1283875"/>
            <a:ext cx="5940289" cy="2993900"/>
          </a:xfrm>
          <a:prstGeom prst="rect">
            <a:avLst/>
          </a:prstGeom>
          <a:noFill/>
          <a:ln>
            <a:noFill/>
          </a:ln>
        </p:spPr>
      </p:pic>
      <p:pic>
        <p:nvPicPr>
          <p:cNvPr id="256" name="Google Shape;256;p8"/>
          <p:cNvPicPr preferRelativeResize="0"/>
          <p:nvPr/>
        </p:nvPicPr>
        <p:blipFill rotWithShape="1">
          <a:blip r:embed="rId4">
            <a:alphaModFix/>
          </a:blip>
          <a:srcRect b="0" l="0" r="0" t="0"/>
          <a:stretch/>
        </p:blipFill>
        <p:spPr>
          <a:xfrm>
            <a:off x="5940300" y="3354100"/>
            <a:ext cx="6295249" cy="2993900"/>
          </a:xfrm>
          <a:prstGeom prst="rect">
            <a:avLst/>
          </a:prstGeom>
          <a:noFill/>
          <a:ln>
            <a:noFill/>
          </a:ln>
        </p:spPr>
      </p:pic>
      <p:pic>
        <p:nvPicPr>
          <p:cNvPr id="257" name="Google Shape;257;p8"/>
          <p:cNvPicPr preferRelativeResize="0"/>
          <p:nvPr/>
        </p:nvPicPr>
        <p:blipFill rotWithShape="1">
          <a:blip r:embed="rId5">
            <a:alphaModFix/>
          </a:blip>
          <a:srcRect b="0" l="0" r="0" t="0"/>
          <a:stretch/>
        </p:blipFill>
        <p:spPr>
          <a:xfrm>
            <a:off x="10540972" y="259075"/>
            <a:ext cx="1361475" cy="6980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6"/>
                                        </p:tgtEl>
                                        <p:attrNameLst>
                                          <p:attrName>style.visibility</p:attrName>
                                        </p:attrNameLst>
                                      </p:cBhvr>
                                      <p:to>
                                        <p:strVal val="visible"/>
                                      </p:to>
                                    </p:set>
                                    <p:anim calcmode="lin" valueType="num">
                                      <p:cBhvr additive="base">
                                        <p:cTn dur="500"/>
                                        <p:tgtEl>
                                          <p:spTgt spid="25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9"/>
          <p:cNvSpPr/>
          <p:nvPr/>
        </p:nvSpPr>
        <p:spPr>
          <a:xfrm>
            <a:off x="83128" y="646683"/>
            <a:ext cx="8229600" cy="45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Software Maintenance Lifecycle – SMLC</a:t>
            </a:r>
            <a:endParaRPr b="0" i="0" sz="3600" u="none" cap="none" strike="noStrike">
              <a:solidFill>
                <a:schemeClr val="dk1"/>
              </a:solidFill>
              <a:latin typeface="Calibri"/>
              <a:ea typeface="Calibri"/>
              <a:cs typeface="Calibri"/>
              <a:sym typeface="Calibri"/>
            </a:endParaRPr>
          </a:p>
        </p:txBody>
      </p:sp>
      <p:cxnSp>
        <p:nvCxnSpPr>
          <p:cNvPr id="263" name="Google Shape;263;p9"/>
          <p:cNvCxnSpPr/>
          <p:nvPr/>
        </p:nvCxnSpPr>
        <p:spPr>
          <a:xfrm>
            <a:off x="83128" y="1230786"/>
            <a:ext cx="8229600" cy="0"/>
          </a:xfrm>
          <a:prstGeom prst="straightConnector1">
            <a:avLst/>
          </a:prstGeom>
          <a:noFill/>
          <a:ln cap="flat" cmpd="sng" w="38150">
            <a:solidFill>
              <a:srgbClr val="C55A11"/>
            </a:solidFill>
            <a:prstDash val="solid"/>
            <a:miter lim="8000"/>
            <a:headEnd len="sm" w="sm" type="none"/>
            <a:tailEnd len="sm" w="sm" type="none"/>
          </a:ln>
        </p:spPr>
      </p:cxnSp>
      <p:sp>
        <p:nvSpPr>
          <p:cNvPr id="264" name="Google Shape;264;p9"/>
          <p:cNvSpPr/>
          <p:nvPr/>
        </p:nvSpPr>
        <p:spPr>
          <a:xfrm>
            <a:off x="439387" y="252360"/>
            <a:ext cx="7000493" cy="455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5" name="Google Shape;265;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66" name="Google Shape;266;p9"/>
          <p:cNvPicPr preferRelativeResize="0"/>
          <p:nvPr/>
        </p:nvPicPr>
        <p:blipFill rotWithShape="1">
          <a:blip r:embed="rId3">
            <a:alphaModFix/>
          </a:blip>
          <a:srcRect b="0" l="0" r="0" t="0"/>
          <a:stretch/>
        </p:blipFill>
        <p:spPr>
          <a:xfrm>
            <a:off x="295364" y="1667503"/>
            <a:ext cx="7778882" cy="4992089"/>
          </a:xfrm>
          <a:prstGeom prst="rect">
            <a:avLst/>
          </a:prstGeom>
          <a:noFill/>
          <a:ln>
            <a:noFill/>
          </a:ln>
        </p:spPr>
      </p:pic>
      <p:pic>
        <p:nvPicPr>
          <p:cNvPr id="267" name="Google Shape;267;p9"/>
          <p:cNvPicPr preferRelativeResize="0"/>
          <p:nvPr/>
        </p:nvPicPr>
        <p:blipFill rotWithShape="1">
          <a:blip r:embed="rId4">
            <a:alphaModFix/>
          </a:blip>
          <a:srcRect b="0" l="0" r="0" t="0"/>
          <a:stretch/>
        </p:blipFill>
        <p:spPr>
          <a:xfrm>
            <a:off x="10540972" y="259075"/>
            <a:ext cx="1361475" cy="698024"/>
          </a:xfrm>
          <a:prstGeom prst="rect">
            <a:avLst/>
          </a:prstGeom>
          <a:noFill/>
          <a:ln>
            <a:noFill/>
          </a:ln>
        </p:spPr>
      </p:pic>
      <p:sp>
        <p:nvSpPr>
          <p:cNvPr id="268" name="Google Shape;268;p9"/>
          <p:cNvSpPr txBox="1"/>
          <p:nvPr/>
        </p:nvSpPr>
        <p:spPr>
          <a:xfrm>
            <a:off x="8281425" y="1969000"/>
            <a:ext cx="3182100" cy="38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accent6"/>
                </a:solidFill>
                <a:latin typeface="Calibri"/>
                <a:ea typeface="Calibri"/>
                <a:cs typeface="Calibri"/>
                <a:sym typeface="Calibri"/>
              </a:rPr>
              <a:t>Refer: </a:t>
            </a:r>
            <a:r>
              <a:rPr lang="en-US" sz="2800" u="sng">
                <a:solidFill>
                  <a:schemeClr val="accent6"/>
                </a:solidFill>
                <a:latin typeface="Calibri"/>
                <a:ea typeface="Calibri"/>
                <a:cs typeface="Calibri"/>
                <a:sym typeface="Calibri"/>
                <a:hlinkClick r:id="rId5">
                  <a:extLst>
                    <a:ext uri="{A12FA001-AC4F-418D-AE19-62706E023703}">
                      <ahyp:hlinkClr val="tx"/>
                    </a:ext>
                  </a:extLst>
                </a:hlinkClick>
              </a:rPr>
              <a:t>https://www.simform.com/blog/software-maintenance/</a:t>
            </a:r>
            <a:endParaRPr sz="2800">
              <a:solidFill>
                <a:schemeClr val="accent6"/>
              </a:solidFill>
              <a:latin typeface="Calibri"/>
              <a:ea typeface="Calibri"/>
              <a:cs typeface="Calibri"/>
              <a:sym typeface="Calibri"/>
            </a:endParaRPr>
          </a:p>
          <a:p>
            <a:pPr indent="0" lvl="0" marL="0" rtl="0" algn="l">
              <a:spcBef>
                <a:spcPts val="0"/>
              </a:spcBef>
              <a:spcAft>
                <a:spcPts val="0"/>
              </a:spcAft>
              <a:buNone/>
            </a:pPr>
            <a:r>
              <a:t/>
            </a:r>
            <a:endParaRPr sz="2800">
              <a:solidFill>
                <a:schemeClr val="accent6"/>
              </a:solidFill>
              <a:latin typeface="Calibri"/>
              <a:ea typeface="Calibri"/>
              <a:cs typeface="Calibri"/>
              <a:sym typeface="Calibri"/>
            </a:endParaRPr>
          </a:p>
          <a:p>
            <a:pPr indent="0" lvl="0" marL="0" rtl="0" algn="l">
              <a:spcBef>
                <a:spcPts val="0"/>
              </a:spcBef>
              <a:spcAft>
                <a:spcPts val="0"/>
              </a:spcAft>
              <a:buNone/>
            </a:pPr>
            <a:r>
              <a:t/>
            </a:r>
            <a:endParaRPr sz="2800">
              <a:solidFill>
                <a:schemeClr val="accent6"/>
              </a:solidFill>
              <a:latin typeface="Calibri"/>
              <a:ea typeface="Calibri"/>
              <a:cs typeface="Calibri"/>
              <a:sym typeface="Calibri"/>
            </a:endParaRPr>
          </a:p>
          <a:p>
            <a:pPr indent="0" lvl="0" marL="0" rtl="0" algn="l">
              <a:spcBef>
                <a:spcPts val="0"/>
              </a:spcBef>
              <a:spcAft>
                <a:spcPts val="0"/>
              </a:spcAft>
              <a:buNone/>
            </a:pPr>
            <a:r>
              <a:rPr lang="en-US" sz="2800">
                <a:solidFill>
                  <a:schemeClr val="accent6"/>
                </a:solidFill>
                <a:latin typeface="Calibri"/>
                <a:ea typeface="Calibri"/>
                <a:cs typeface="Calibri"/>
                <a:sym typeface="Calibri"/>
              </a:rPr>
              <a:t>Will be covered in future unit lectures.</a:t>
            </a:r>
            <a:endParaRPr sz="2800">
              <a:solidFill>
                <a:schemeClr val="accent6"/>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0"/>
          <p:cNvSpPr/>
          <p:nvPr/>
        </p:nvSpPr>
        <p:spPr>
          <a:xfrm>
            <a:off x="83128" y="265683"/>
            <a:ext cx="10889700" cy="45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C55A11"/>
                </a:solidFill>
                <a:latin typeface="Calibri"/>
                <a:ea typeface="Calibri"/>
                <a:cs typeface="Calibri"/>
                <a:sym typeface="Calibri"/>
              </a:rPr>
              <a:t>Project Management in System Development </a:t>
            </a:r>
            <a:r>
              <a:rPr b="1" lang="en-US" sz="2800">
                <a:solidFill>
                  <a:srgbClr val="C55A11"/>
                </a:solidFill>
                <a:latin typeface="Calibri"/>
                <a:ea typeface="Calibri"/>
                <a:cs typeface="Calibri"/>
                <a:sym typeface="Calibri"/>
              </a:rPr>
              <a:t>Life Cycle</a:t>
            </a:r>
            <a:r>
              <a:rPr b="1" i="0" lang="en-US" sz="2800" u="none" cap="none" strike="noStrike">
                <a:solidFill>
                  <a:srgbClr val="C55A11"/>
                </a:solidFill>
                <a:latin typeface="Calibri"/>
                <a:ea typeface="Calibri"/>
                <a:cs typeface="Calibri"/>
                <a:sym typeface="Calibri"/>
              </a:rPr>
              <a:t> – PMLC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C55A11"/>
                </a:solidFill>
                <a:latin typeface="Calibri"/>
                <a:ea typeface="Calibri"/>
                <a:cs typeface="Calibri"/>
                <a:sym typeface="Calibri"/>
              </a:rPr>
              <a:t> </a:t>
            </a:r>
            <a:endParaRPr b="0" i="0" sz="2800" u="none" cap="none" strike="noStrike">
              <a:solidFill>
                <a:schemeClr val="dk1"/>
              </a:solidFill>
              <a:latin typeface="Calibri"/>
              <a:ea typeface="Calibri"/>
              <a:cs typeface="Calibri"/>
              <a:sym typeface="Calibri"/>
            </a:endParaRPr>
          </a:p>
        </p:txBody>
      </p:sp>
      <p:cxnSp>
        <p:nvCxnSpPr>
          <p:cNvPr id="274" name="Google Shape;274;p10"/>
          <p:cNvCxnSpPr/>
          <p:nvPr/>
        </p:nvCxnSpPr>
        <p:spPr>
          <a:xfrm>
            <a:off x="83128" y="925986"/>
            <a:ext cx="9466200" cy="0"/>
          </a:xfrm>
          <a:prstGeom prst="straightConnector1">
            <a:avLst/>
          </a:prstGeom>
          <a:noFill/>
          <a:ln cap="flat" cmpd="sng" w="38150">
            <a:solidFill>
              <a:srgbClr val="C55A11"/>
            </a:solidFill>
            <a:prstDash val="solid"/>
            <a:miter lim="8000"/>
            <a:headEnd len="sm" w="sm" type="none"/>
            <a:tailEnd len="sm" w="sm" type="none"/>
          </a:ln>
        </p:spPr>
      </p:cxnSp>
      <p:sp>
        <p:nvSpPr>
          <p:cNvPr id="275" name="Google Shape;27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76" name="Google Shape;276;p10"/>
          <p:cNvPicPr preferRelativeResize="0"/>
          <p:nvPr/>
        </p:nvPicPr>
        <p:blipFill rotWithShape="1">
          <a:blip r:embed="rId3">
            <a:alphaModFix/>
          </a:blip>
          <a:srcRect b="2308" l="821" r="0" t="3234"/>
          <a:stretch/>
        </p:blipFill>
        <p:spPr>
          <a:xfrm>
            <a:off x="908649" y="1143000"/>
            <a:ext cx="9495816" cy="5417389"/>
          </a:xfrm>
          <a:prstGeom prst="rect">
            <a:avLst/>
          </a:prstGeom>
          <a:noFill/>
          <a:ln>
            <a:noFill/>
          </a:ln>
        </p:spPr>
      </p:pic>
      <p:pic>
        <p:nvPicPr>
          <p:cNvPr id="277" name="Google Shape;277;p10"/>
          <p:cNvPicPr preferRelativeResize="0"/>
          <p:nvPr/>
        </p:nvPicPr>
        <p:blipFill rotWithShape="1">
          <a:blip r:embed="rId4">
            <a:alphaModFix/>
          </a:blip>
          <a:srcRect b="0" l="0" r="0" t="0"/>
          <a:stretch/>
        </p:blipFill>
        <p:spPr>
          <a:xfrm>
            <a:off x="10540972" y="259075"/>
            <a:ext cx="1361475" cy="6980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2ed384537a3_0_68"/>
          <p:cNvSpPr/>
          <p:nvPr/>
        </p:nvSpPr>
        <p:spPr>
          <a:xfrm>
            <a:off x="-348722" y="259071"/>
            <a:ext cx="10889700" cy="454800"/>
          </a:xfrm>
          <a:prstGeom prst="rect">
            <a:avLst/>
          </a:prstGeom>
          <a:noFill/>
          <a:ln>
            <a:noFill/>
          </a:ln>
        </p:spPr>
        <p:txBody>
          <a:bodyPr anchorCtr="0" anchor="t" bIns="45000" lIns="90000" spcFirstLastPara="1" rIns="90000" wrap="square" tIns="45000">
            <a:noAutofit/>
          </a:bodyPr>
          <a:lstStyle/>
          <a:p>
            <a:pPr indent="457200" lvl="0" marL="0" marR="0" rtl="0" algn="l">
              <a:lnSpc>
                <a:spcPct val="100000"/>
              </a:lnSpc>
              <a:spcBef>
                <a:spcPts val="0"/>
              </a:spcBef>
              <a:spcAft>
                <a:spcPts val="0"/>
              </a:spcAft>
              <a:buClr>
                <a:srgbClr val="000000"/>
              </a:buClr>
              <a:buSzPts val="2800"/>
              <a:buFont typeface="Arial"/>
              <a:buNone/>
            </a:pPr>
            <a:r>
              <a:rPr b="1" lang="en-US" sz="2800">
                <a:solidFill>
                  <a:schemeClr val="accent6"/>
                </a:solidFill>
                <a:latin typeface="Calibri"/>
                <a:ea typeface="Calibri"/>
                <a:cs typeface="Calibri"/>
                <a:sym typeface="Calibri"/>
              </a:rPr>
              <a:t>Software Support </a:t>
            </a:r>
            <a:r>
              <a:rPr b="1" lang="en-US" sz="2800">
                <a:solidFill>
                  <a:schemeClr val="accent6"/>
                </a:solidFill>
                <a:latin typeface="Calibri"/>
                <a:ea typeface="Calibri"/>
                <a:cs typeface="Calibri"/>
                <a:sym typeface="Calibri"/>
              </a:rPr>
              <a:t>Lifecycle</a:t>
            </a:r>
            <a:endParaRPr b="0" i="0" sz="1400" u="none" cap="none" strike="noStrike">
              <a:solidFill>
                <a:schemeClr val="accent6"/>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C55A11"/>
                </a:solidFill>
                <a:latin typeface="Calibri"/>
                <a:ea typeface="Calibri"/>
                <a:cs typeface="Calibri"/>
                <a:sym typeface="Calibri"/>
              </a:rPr>
              <a:t> </a:t>
            </a:r>
            <a:endParaRPr b="0" i="0" sz="2800" u="none" cap="none" strike="noStrike">
              <a:solidFill>
                <a:schemeClr val="dk1"/>
              </a:solidFill>
              <a:latin typeface="Calibri"/>
              <a:ea typeface="Calibri"/>
              <a:cs typeface="Calibri"/>
              <a:sym typeface="Calibri"/>
            </a:endParaRPr>
          </a:p>
        </p:txBody>
      </p:sp>
      <p:cxnSp>
        <p:nvCxnSpPr>
          <p:cNvPr id="283" name="Google Shape;283;g2ed384537a3_0_68"/>
          <p:cNvCxnSpPr/>
          <p:nvPr/>
        </p:nvCxnSpPr>
        <p:spPr>
          <a:xfrm>
            <a:off x="83128" y="925986"/>
            <a:ext cx="9466200" cy="0"/>
          </a:xfrm>
          <a:prstGeom prst="straightConnector1">
            <a:avLst/>
          </a:prstGeom>
          <a:noFill/>
          <a:ln cap="flat" cmpd="sng" w="38150">
            <a:solidFill>
              <a:srgbClr val="C55A11"/>
            </a:solidFill>
            <a:prstDash val="solid"/>
            <a:miter lim="8000"/>
            <a:headEnd len="sm" w="sm" type="none"/>
            <a:tailEnd len="sm" w="sm" type="none"/>
          </a:ln>
        </p:spPr>
      </p:cxnSp>
      <p:sp>
        <p:nvSpPr>
          <p:cNvPr id="284" name="Google Shape;284;g2ed384537a3_0_6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85" name="Google Shape;285;g2ed384537a3_0_68"/>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pic>
        <p:nvPicPr>
          <p:cNvPr id="286" name="Google Shape;286;g2ed384537a3_0_68"/>
          <p:cNvPicPr preferRelativeResize="0"/>
          <p:nvPr/>
        </p:nvPicPr>
        <p:blipFill>
          <a:blip r:embed="rId4">
            <a:alphaModFix/>
          </a:blip>
          <a:stretch>
            <a:fillRect/>
          </a:stretch>
        </p:blipFill>
        <p:spPr>
          <a:xfrm>
            <a:off x="1074775" y="1579237"/>
            <a:ext cx="9466200" cy="391176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cxnSp>
        <p:nvCxnSpPr>
          <p:cNvPr id="292" name="Google Shape;292;p11"/>
          <p:cNvCxnSpPr/>
          <p:nvPr/>
        </p:nvCxnSpPr>
        <p:spPr>
          <a:xfrm flipH="1" rot="10800000">
            <a:off x="5448168" y="2887307"/>
            <a:ext cx="4581449" cy="1"/>
          </a:xfrm>
          <a:prstGeom prst="straightConnector1">
            <a:avLst/>
          </a:prstGeom>
          <a:noFill/>
          <a:ln cap="flat" cmpd="sng" w="38100">
            <a:solidFill>
              <a:srgbClr val="C55A11"/>
            </a:solidFill>
            <a:prstDash val="solid"/>
            <a:miter lim="800000"/>
            <a:headEnd len="sm" w="sm" type="none"/>
            <a:tailEnd len="sm" w="sm" type="none"/>
          </a:ln>
        </p:spPr>
      </p:cxnSp>
      <p:grpSp>
        <p:nvGrpSpPr>
          <p:cNvPr id="293" name="Google Shape;293;p11"/>
          <p:cNvGrpSpPr/>
          <p:nvPr/>
        </p:nvGrpSpPr>
        <p:grpSpPr>
          <a:xfrm>
            <a:off x="280220" y="349466"/>
            <a:ext cx="11552032" cy="6218388"/>
            <a:chOff x="313844" y="349466"/>
            <a:chExt cx="11518407" cy="6218388"/>
          </a:xfrm>
        </p:grpSpPr>
        <p:sp>
          <p:nvSpPr>
            <p:cNvPr id="294" name="Google Shape;294;p11"/>
            <p:cNvSpPr/>
            <p:nvPr/>
          </p:nvSpPr>
          <p:spPr>
            <a:xfrm>
              <a:off x="11786532" y="360726"/>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5" name="Google Shape;295;p11"/>
            <p:cNvSpPr/>
            <p:nvPr/>
          </p:nvSpPr>
          <p:spPr>
            <a:xfrm rot="5400000">
              <a:off x="11275944" y="-161122"/>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6" name="Google Shape;296;p11"/>
            <p:cNvSpPr/>
            <p:nvPr/>
          </p:nvSpPr>
          <p:spPr>
            <a:xfrm rot="5400000">
              <a:off x="824432" y="6011547"/>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7" name="Google Shape;297;p11"/>
            <p:cNvSpPr/>
            <p:nvPr/>
          </p:nvSpPr>
          <p:spPr>
            <a:xfrm rot="10800000">
              <a:off x="313844" y="5489699"/>
              <a:ext cx="45719" cy="1066895"/>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98" name="Google Shape;298;p11"/>
          <p:cNvSpPr/>
          <p:nvPr/>
        </p:nvSpPr>
        <p:spPr>
          <a:xfrm>
            <a:off x="5448168" y="2049518"/>
            <a:ext cx="4603806" cy="66524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THANK YOU</a:t>
            </a:r>
            <a:endParaRPr b="0" i="0" sz="1400" u="none" cap="none" strike="noStrike">
              <a:solidFill>
                <a:srgbClr val="000000"/>
              </a:solidFill>
              <a:latin typeface="Arial"/>
              <a:ea typeface="Arial"/>
              <a:cs typeface="Arial"/>
              <a:sym typeface="Arial"/>
            </a:endParaRPr>
          </a:p>
        </p:txBody>
      </p:sp>
      <p:sp>
        <p:nvSpPr>
          <p:cNvPr id="299" name="Google Shape;299;p11"/>
          <p:cNvSpPr/>
          <p:nvPr/>
        </p:nvSpPr>
        <p:spPr>
          <a:xfrm>
            <a:off x="5448175" y="3525849"/>
            <a:ext cx="6568500" cy="665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Department of Computer Science and Engineering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300" name="Google Shape;30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01" name="Google Shape;301;p11"/>
          <p:cNvPicPr preferRelativeResize="0"/>
          <p:nvPr/>
        </p:nvPicPr>
        <p:blipFill rotWithShape="1">
          <a:blip r:embed="rId3">
            <a:alphaModFix/>
          </a:blip>
          <a:srcRect b="0" l="0" r="0" t="0"/>
          <a:stretch/>
        </p:blipFill>
        <p:spPr>
          <a:xfrm rot="2">
            <a:off x="1961622" y="1064481"/>
            <a:ext cx="2389421" cy="442424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p:nvPr/>
        </p:nvSpPr>
        <p:spPr>
          <a:xfrm>
            <a:off x="1933385" y="2330641"/>
            <a:ext cx="5621040" cy="11854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70C0"/>
                </a:solidFill>
                <a:latin typeface="Calibri"/>
                <a:ea typeface="Calibri"/>
                <a:cs typeface="Calibri"/>
                <a:sym typeface="Calibri"/>
              </a:rPr>
              <a:t>Software  Engineering</a:t>
            </a:r>
            <a:endParaRPr b="0" i="0" sz="1800" u="none" cap="none" strike="noStrike">
              <a:solidFill>
                <a:srgbClr val="0070C0"/>
              </a:solidFill>
              <a:latin typeface="Calibri"/>
              <a:ea typeface="Calibri"/>
              <a:cs typeface="Calibri"/>
              <a:sym typeface="Calibri"/>
            </a:endParaRPr>
          </a:p>
        </p:txBody>
      </p:sp>
      <p:sp>
        <p:nvSpPr>
          <p:cNvPr id="106" name="Google Shape;106;p2"/>
          <p:cNvSpPr/>
          <p:nvPr/>
        </p:nvSpPr>
        <p:spPr>
          <a:xfrm>
            <a:off x="1933385" y="2932740"/>
            <a:ext cx="5621400" cy="11854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1E4E79"/>
                </a:solidFill>
                <a:latin typeface="Calibri"/>
                <a:ea typeface="Calibri"/>
                <a:cs typeface="Calibri"/>
                <a:sym typeface="Calibri"/>
              </a:rPr>
              <a:t>SDLC, PDLC, PMLC, SMLC, Product Lifecycle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 name="Google Shape;107;p2"/>
          <p:cNvSpPr/>
          <p:nvPr/>
        </p:nvSpPr>
        <p:spPr>
          <a:xfrm>
            <a:off x="1973280" y="5887440"/>
            <a:ext cx="5621040" cy="698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Department of Computer Science and Engineering</a:t>
            </a:r>
            <a:endParaRPr b="0" i="0" sz="1800" u="none" cap="none" strike="noStrike">
              <a:solidFill>
                <a:schemeClr val="dk1"/>
              </a:solidFill>
              <a:latin typeface="Calibri"/>
              <a:ea typeface="Calibri"/>
              <a:cs typeface="Calibri"/>
              <a:sym typeface="Calibri"/>
            </a:endParaRPr>
          </a:p>
        </p:txBody>
      </p:sp>
      <p:sp>
        <p:nvSpPr>
          <p:cNvPr id="108" name="Google Shape;108;p2"/>
          <p:cNvSpPr/>
          <p:nvPr/>
        </p:nvSpPr>
        <p:spPr>
          <a:xfrm rot="5400000">
            <a:off x="2138160" y="6144840"/>
            <a:ext cx="43920" cy="798480"/>
          </a:xfrm>
          <a:prstGeom prst="rect">
            <a:avLst/>
          </a:prstGeom>
          <a:solidFill>
            <a:srgbClr val="F4B1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
          <p:cNvSpPr/>
          <p:nvPr/>
        </p:nvSpPr>
        <p:spPr>
          <a:xfrm rot="10800000">
            <a:off x="1760880" y="5491440"/>
            <a:ext cx="32760" cy="1065240"/>
          </a:xfrm>
          <a:prstGeom prst="rect">
            <a:avLst/>
          </a:prstGeom>
          <a:solidFill>
            <a:srgbClr val="F4B1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0" name="Google Shape;110;p2"/>
          <p:cNvCxnSpPr/>
          <p:nvPr/>
        </p:nvCxnSpPr>
        <p:spPr>
          <a:xfrm flipH="1" rot="10800000">
            <a:off x="1760880" y="2923381"/>
            <a:ext cx="5793905" cy="9360"/>
          </a:xfrm>
          <a:prstGeom prst="straightConnector1">
            <a:avLst/>
          </a:prstGeom>
          <a:noFill/>
          <a:ln cap="flat" cmpd="sng" w="38150">
            <a:solidFill>
              <a:srgbClr val="DFA267"/>
            </a:solidFill>
            <a:prstDash val="solid"/>
            <a:miter lim="8000"/>
            <a:headEnd len="sm" w="sm" type="none"/>
            <a:tailEnd len="sm" w="sm" type="none"/>
          </a:ln>
        </p:spPr>
      </p:cxnSp>
      <p:sp>
        <p:nvSpPr>
          <p:cNvPr id="111" name="Google Shape;11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12" name="Google Shape;112;p2"/>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25f83dae864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19" name="Google Shape;119;g25f83dae864_0_0"/>
          <p:cNvSpPr/>
          <p:nvPr/>
        </p:nvSpPr>
        <p:spPr>
          <a:xfrm>
            <a:off x="83128" y="646683"/>
            <a:ext cx="10889700" cy="45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C55A11"/>
                </a:solidFill>
                <a:latin typeface="Calibri"/>
                <a:ea typeface="Calibri"/>
                <a:cs typeface="Calibri"/>
                <a:sym typeface="Calibri"/>
              </a:rPr>
              <a:t>General Principles in Software Engineering</a:t>
            </a:r>
            <a:endParaRPr b="0" i="0" sz="2800" u="none" cap="none" strike="noStrike">
              <a:solidFill>
                <a:schemeClr val="dk1"/>
              </a:solidFill>
              <a:latin typeface="Calibri"/>
              <a:ea typeface="Calibri"/>
              <a:cs typeface="Calibri"/>
              <a:sym typeface="Calibri"/>
            </a:endParaRPr>
          </a:p>
        </p:txBody>
      </p:sp>
      <p:cxnSp>
        <p:nvCxnSpPr>
          <p:cNvPr id="120" name="Google Shape;120;g25f83dae864_0_0"/>
          <p:cNvCxnSpPr/>
          <p:nvPr/>
        </p:nvCxnSpPr>
        <p:spPr>
          <a:xfrm>
            <a:off x="83128" y="1230786"/>
            <a:ext cx="9466200" cy="0"/>
          </a:xfrm>
          <a:prstGeom prst="straightConnector1">
            <a:avLst/>
          </a:prstGeom>
          <a:noFill/>
          <a:ln cap="flat" cmpd="sng" w="38150">
            <a:solidFill>
              <a:srgbClr val="C55A11"/>
            </a:solidFill>
            <a:prstDash val="solid"/>
            <a:miter lim="8000"/>
            <a:headEnd len="sm" w="sm" type="none"/>
            <a:tailEnd len="sm" w="sm" type="none"/>
          </a:ln>
        </p:spPr>
      </p:cxnSp>
      <p:pic>
        <p:nvPicPr>
          <p:cNvPr id="121" name="Google Shape;121;g25f83dae864_0_0"/>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sp>
        <p:nvSpPr>
          <p:cNvPr id="122" name="Google Shape;122;g25f83dae864_0_0"/>
          <p:cNvSpPr txBox="1"/>
          <p:nvPr/>
        </p:nvSpPr>
        <p:spPr>
          <a:xfrm>
            <a:off x="920575" y="1822125"/>
            <a:ext cx="9967200" cy="295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David Hooker </a:t>
            </a:r>
            <a:r>
              <a:rPr b="0" i="0" lang="en-US" sz="1800" u="none" cap="none" strike="noStrike">
                <a:solidFill>
                  <a:srgbClr val="000000"/>
                </a:solidFill>
                <a:latin typeface="Arial"/>
                <a:ea typeface="Arial"/>
                <a:cs typeface="Arial"/>
                <a:sym typeface="Arial"/>
              </a:rPr>
              <a:t>has proposed </a:t>
            </a:r>
            <a:r>
              <a:rPr b="1" i="0" lang="en-US" sz="1800" u="none" cap="none" strike="noStrike">
                <a:solidFill>
                  <a:srgbClr val="000000"/>
                </a:solidFill>
                <a:latin typeface="Arial"/>
                <a:ea typeface="Arial"/>
                <a:cs typeface="Arial"/>
                <a:sym typeface="Arial"/>
              </a:rPr>
              <a:t>seven principles</a:t>
            </a:r>
            <a:r>
              <a:rPr b="0" i="0" lang="en-US" sz="1800" u="none" cap="none" strike="noStrike">
                <a:solidFill>
                  <a:srgbClr val="000000"/>
                </a:solidFill>
                <a:latin typeface="Arial"/>
                <a:ea typeface="Arial"/>
                <a:cs typeface="Arial"/>
                <a:sym typeface="Arial"/>
              </a:rPr>
              <a:t> that focus on software engineering practice as a whole.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AutoNum type="arabicPeriod"/>
            </a:pPr>
            <a:r>
              <a:rPr b="1" i="0" lang="en-US" sz="1800" u="none" cap="none" strike="noStrike">
                <a:solidFill>
                  <a:srgbClr val="000000"/>
                </a:solidFill>
                <a:latin typeface="Arial"/>
                <a:ea typeface="Arial"/>
                <a:cs typeface="Arial"/>
                <a:sym typeface="Arial"/>
              </a:rPr>
              <a:t>The Reason It All Exists</a:t>
            </a:r>
            <a:endParaRPr b="1"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AutoNum type="arabicPeriod"/>
            </a:pPr>
            <a:r>
              <a:rPr b="1" i="0" lang="en-US" sz="1800" u="none" cap="none" strike="noStrike">
                <a:solidFill>
                  <a:srgbClr val="000000"/>
                </a:solidFill>
                <a:latin typeface="Arial"/>
                <a:ea typeface="Arial"/>
                <a:cs typeface="Arial"/>
                <a:sym typeface="Arial"/>
              </a:rPr>
              <a:t>KISS (Keep It Simple, Stupid!)</a:t>
            </a:r>
            <a:endParaRPr b="1"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AutoNum type="arabicPeriod"/>
            </a:pPr>
            <a:r>
              <a:rPr b="1" i="0" lang="en-US" sz="1800" u="none" cap="none" strike="noStrike">
                <a:solidFill>
                  <a:srgbClr val="000000"/>
                </a:solidFill>
                <a:latin typeface="Arial"/>
                <a:ea typeface="Arial"/>
                <a:cs typeface="Arial"/>
                <a:sym typeface="Arial"/>
              </a:rPr>
              <a:t>Maintain the Vision</a:t>
            </a:r>
            <a:endParaRPr b="1"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AutoNum type="arabicPeriod"/>
            </a:pPr>
            <a:r>
              <a:rPr b="1" i="0" lang="en-US" sz="1800" u="none" cap="none" strike="noStrike">
                <a:solidFill>
                  <a:srgbClr val="000000"/>
                </a:solidFill>
                <a:latin typeface="Arial"/>
                <a:ea typeface="Arial"/>
                <a:cs typeface="Arial"/>
                <a:sym typeface="Arial"/>
              </a:rPr>
              <a:t>What You Produce, Others Will Consume</a:t>
            </a:r>
            <a:endParaRPr b="1"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AutoNum type="arabicPeriod"/>
            </a:pPr>
            <a:r>
              <a:rPr b="1" i="0" lang="en-US" sz="1800" u="none" cap="none" strike="noStrike">
                <a:solidFill>
                  <a:srgbClr val="000000"/>
                </a:solidFill>
                <a:latin typeface="Arial"/>
                <a:ea typeface="Arial"/>
                <a:cs typeface="Arial"/>
                <a:sym typeface="Arial"/>
              </a:rPr>
              <a:t>Be Open to the Future</a:t>
            </a:r>
            <a:endParaRPr b="1"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AutoNum type="arabicPeriod"/>
            </a:pPr>
            <a:r>
              <a:rPr b="1" i="0" lang="en-US" sz="1800" u="none" cap="none" strike="noStrike">
                <a:solidFill>
                  <a:srgbClr val="000000"/>
                </a:solidFill>
                <a:latin typeface="Arial"/>
                <a:ea typeface="Arial"/>
                <a:cs typeface="Arial"/>
                <a:sym typeface="Arial"/>
              </a:rPr>
              <a:t>Plan Ahead for Reuse</a:t>
            </a:r>
            <a:endParaRPr b="1"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AutoNum type="arabicPeriod"/>
            </a:pPr>
            <a:r>
              <a:rPr b="1" i="0" lang="en-US" sz="1800" u="none" cap="none" strike="noStrike">
                <a:solidFill>
                  <a:srgbClr val="000000"/>
                </a:solidFill>
                <a:latin typeface="Arial"/>
                <a:ea typeface="Arial"/>
                <a:cs typeface="Arial"/>
                <a:sym typeface="Arial"/>
              </a:rPr>
              <a:t>Think!</a:t>
            </a:r>
            <a:endParaRPr b="1" i="0" sz="1800" u="none" cap="none" strike="noStrike">
              <a:solidFill>
                <a:srgbClr val="000000"/>
              </a:solidFill>
              <a:latin typeface="Arial"/>
              <a:ea typeface="Arial"/>
              <a:cs typeface="Arial"/>
              <a:sym typeface="Arial"/>
            </a:endParaRPr>
          </a:p>
        </p:txBody>
      </p:sp>
      <p:sp>
        <p:nvSpPr>
          <p:cNvPr id="123" name="Google Shape;123;g25f83dae864_0_0"/>
          <p:cNvSpPr txBox="1"/>
          <p:nvPr/>
        </p:nvSpPr>
        <p:spPr>
          <a:xfrm>
            <a:off x="8240650" y="5741125"/>
            <a:ext cx="84126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sng" cap="none" strike="noStrike">
                <a:solidFill>
                  <a:schemeClr val="hlink"/>
                </a:solidFill>
                <a:latin typeface="Arial"/>
                <a:ea typeface="Arial"/>
                <a:cs typeface="Arial"/>
                <a:sym typeface="Arial"/>
                <a:hlinkClick r:id="rId4"/>
              </a:rPr>
              <a:t>Reference to Textbook Pages  </a:t>
            </a:r>
            <a:endParaRPr b="1" i="0" sz="16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ed384537a3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30" name="Google Shape;130;g2ed384537a3_0_0"/>
          <p:cNvSpPr/>
          <p:nvPr/>
        </p:nvSpPr>
        <p:spPr>
          <a:xfrm>
            <a:off x="83128" y="646683"/>
            <a:ext cx="10889700" cy="45480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Clr>
                <a:schemeClr val="dk1"/>
              </a:buClr>
              <a:buSzPts val="1100"/>
              <a:buFont typeface="Arial"/>
              <a:buNone/>
            </a:pPr>
            <a:r>
              <a:rPr b="1" lang="en-US" sz="2800">
                <a:solidFill>
                  <a:srgbClr val="C55A11"/>
                </a:solidFill>
                <a:latin typeface="Calibri"/>
                <a:ea typeface="Calibri"/>
                <a:cs typeface="Calibri"/>
                <a:sym typeface="Calibri"/>
              </a:rPr>
              <a:t>Seven Principles of Software Engineering Practice</a:t>
            </a:r>
            <a:endParaRPr b="1" i="0" sz="2800" u="none" cap="none" strike="noStrike">
              <a:solidFill>
                <a:srgbClr val="C55A11"/>
              </a:solidFill>
              <a:latin typeface="Calibri"/>
              <a:ea typeface="Calibri"/>
              <a:cs typeface="Calibri"/>
              <a:sym typeface="Calibri"/>
            </a:endParaRPr>
          </a:p>
        </p:txBody>
      </p:sp>
      <p:cxnSp>
        <p:nvCxnSpPr>
          <p:cNvPr id="131" name="Google Shape;131;g2ed384537a3_0_0"/>
          <p:cNvCxnSpPr/>
          <p:nvPr/>
        </p:nvCxnSpPr>
        <p:spPr>
          <a:xfrm>
            <a:off x="83128" y="1230786"/>
            <a:ext cx="9466200" cy="0"/>
          </a:xfrm>
          <a:prstGeom prst="straightConnector1">
            <a:avLst/>
          </a:prstGeom>
          <a:noFill/>
          <a:ln cap="flat" cmpd="sng" w="38150">
            <a:solidFill>
              <a:srgbClr val="C55A11"/>
            </a:solidFill>
            <a:prstDash val="solid"/>
            <a:miter lim="8000"/>
            <a:headEnd len="sm" w="sm" type="none"/>
            <a:tailEnd len="sm" w="sm" type="none"/>
          </a:ln>
        </p:spPr>
      </p:cxnSp>
      <p:sp>
        <p:nvSpPr>
          <p:cNvPr id="132" name="Google Shape;132;g2ed384537a3_0_0"/>
          <p:cNvSpPr/>
          <p:nvPr/>
        </p:nvSpPr>
        <p:spPr>
          <a:xfrm>
            <a:off x="439387" y="252360"/>
            <a:ext cx="7000500" cy="4551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33" name="Google Shape;133;g2ed384537a3_0_0"/>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sp>
        <p:nvSpPr>
          <p:cNvPr id="134" name="Google Shape;134;g2ed384537a3_0_0"/>
          <p:cNvSpPr txBox="1"/>
          <p:nvPr/>
        </p:nvSpPr>
        <p:spPr>
          <a:xfrm>
            <a:off x="475500" y="1258825"/>
            <a:ext cx="10643700" cy="41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400">
                <a:solidFill>
                  <a:schemeClr val="accent6"/>
                </a:solidFill>
                <a:latin typeface="Calibri"/>
                <a:ea typeface="Calibri"/>
                <a:cs typeface="Calibri"/>
                <a:sym typeface="Calibri"/>
              </a:rPr>
              <a:t>1. The Reason It All Exists</a:t>
            </a:r>
            <a:endParaRPr sz="2400">
              <a:solidFill>
                <a:schemeClr val="accent6"/>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solidFill>
                  <a:schemeClr val="accent6"/>
                </a:solidFill>
                <a:latin typeface="Calibri"/>
                <a:ea typeface="Calibri"/>
                <a:cs typeface="Calibri"/>
                <a:sym typeface="Calibri"/>
              </a:rPr>
              <a:t>Understand and prioritize the end-user's needs. Software should provide value to its users.</a:t>
            </a:r>
            <a:endParaRPr sz="2400">
              <a:solidFill>
                <a:schemeClr val="accent6"/>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400">
              <a:solidFill>
                <a:schemeClr val="accent6"/>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solidFill>
                  <a:schemeClr val="accent6"/>
                </a:solidFill>
                <a:latin typeface="Calibri"/>
                <a:ea typeface="Calibri"/>
                <a:cs typeface="Calibri"/>
                <a:sym typeface="Calibri"/>
              </a:rPr>
              <a:t>2. KISS (Keep It Simple, Stupid!)</a:t>
            </a:r>
            <a:endParaRPr sz="2400">
              <a:solidFill>
                <a:schemeClr val="accent6"/>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solidFill>
                  <a:schemeClr val="accent6"/>
                </a:solidFill>
                <a:latin typeface="Calibri"/>
                <a:ea typeface="Calibri"/>
                <a:cs typeface="Calibri"/>
                <a:sym typeface="Calibri"/>
              </a:rPr>
              <a:t>Simplicity in design and implementation. Avoid unnecessary complexity.</a:t>
            </a:r>
            <a:endParaRPr sz="2400">
              <a:solidFill>
                <a:schemeClr val="accent6"/>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400">
              <a:solidFill>
                <a:schemeClr val="accent6"/>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solidFill>
                  <a:schemeClr val="accent6"/>
                </a:solidFill>
                <a:latin typeface="Calibri"/>
                <a:ea typeface="Calibri"/>
                <a:cs typeface="Calibri"/>
                <a:sym typeface="Calibri"/>
              </a:rPr>
              <a:t>3. Maintain the Vision</a:t>
            </a:r>
            <a:endParaRPr sz="2400">
              <a:solidFill>
                <a:schemeClr val="accent6"/>
              </a:solidFill>
              <a:latin typeface="Calibri"/>
              <a:ea typeface="Calibri"/>
              <a:cs typeface="Calibri"/>
              <a:sym typeface="Calibri"/>
            </a:endParaRPr>
          </a:p>
          <a:p>
            <a:pPr indent="0" lvl="0" marL="0" rtl="0" algn="l">
              <a:spcBef>
                <a:spcPts val="0"/>
              </a:spcBef>
              <a:spcAft>
                <a:spcPts val="0"/>
              </a:spcAft>
              <a:buNone/>
            </a:pPr>
            <a:r>
              <a:rPr lang="en-US" sz="2400">
                <a:solidFill>
                  <a:schemeClr val="accent6"/>
                </a:solidFill>
                <a:latin typeface="Calibri"/>
                <a:ea typeface="Calibri"/>
                <a:cs typeface="Calibri"/>
                <a:sym typeface="Calibri"/>
              </a:rPr>
              <a:t>Consistent direction throughout the project. Ensure all team members understand and follow the project's vision.</a:t>
            </a:r>
            <a:endParaRPr sz="2400">
              <a:solidFill>
                <a:schemeClr val="accent6"/>
              </a:solidFill>
              <a:latin typeface="Calibri"/>
              <a:ea typeface="Calibri"/>
              <a:cs typeface="Calibri"/>
              <a:sym typeface="Calibri"/>
            </a:endParaRPr>
          </a:p>
          <a:p>
            <a:pPr indent="0" lvl="0" marL="0" rtl="0" algn="l">
              <a:spcBef>
                <a:spcPts val="0"/>
              </a:spcBef>
              <a:spcAft>
                <a:spcPts val="0"/>
              </a:spcAft>
              <a:buNone/>
            </a:pPr>
            <a:r>
              <a:t/>
            </a:r>
            <a:endParaRPr sz="2400">
              <a:solidFill>
                <a:schemeClr val="accent6"/>
              </a:solidFill>
              <a:latin typeface="Calibri"/>
              <a:ea typeface="Calibri"/>
              <a:cs typeface="Calibri"/>
              <a:sym typeface="Calibri"/>
            </a:endParaRPr>
          </a:p>
          <a:p>
            <a:pPr indent="0" lvl="0" marL="0" rtl="0" algn="l">
              <a:spcBef>
                <a:spcPts val="0"/>
              </a:spcBef>
              <a:spcAft>
                <a:spcPts val="0"/>
              </a:spcAft>
              <a:buNone/>
            </a:pPr>
            <a:r>
              <a:rPr lang="en-US" sz="2400">
                <a:solidFill>
                  <a:schemeClr val="accent6"/>
                </a:solidFill>
                <a:latin typeface="Calibri"/>
                <a:ea typeface="Calibri"/>
                <a:cs typeface="Calibri"/>
                <a:sym typeface="Calibri"/>
              </a:rPr>
              <a:t>4. What You Produce, Others Will Consume</a:t>
            </a:r>
            <a:endParaRPr sz="2400">
              <a:solidFill>
                <a:schemeClr val="accent6"/>
              </a:solidFill>
              <a:latin typeface="Calibri"/>
              <a:ea typeface="Calibri"/>
              <a:cs typeface="Calibri"/>
              <a:sym typeface="Calibri"/>
            </a:endParaRPr>
          </a:p>
          <a:p>
            <a:pPr indent="0" lvl="0" marL="0" rtl="0" algn="l">
              <a:spcBef>
                <a:spcPts val="0"/>
              </a:spcBef>
              <a:spcAft>
                <a:spcPts val="0"/>
              </a:spcAft>
              <a:buNone/>
            </a:pPr>
            <a:r>
              <a:rPr lang="en-US" sz="2400">
                <a:solidFill>
                  <a:schemeClr val="accent6"/>
                </a:solidFill>
                <a:latin typeface="Calibri"/>
                <a:ea typeface="Calibri"/>
                <a:cs typeface="Calibri"/>
                <a:sym typeface="Calibri"/>
              </a:rPr>
              <a:t>Consider the future users and maintainers of your code. Write clear, understandable, and maintainable code.</a:t>
            </a:r>
            <a:endParaRPr sz="2400">
              <a:solidFill>
                <a:schemeClr val="accent6"/>
              </a:solidFill>
              <a:latin typeface="Calibri"/>
              <a:ea typeface="Calibri"/>
              <a:cs typeface="Calibri"/>
              <a:sym typeface="Calibri"/>
            </a:endParaRPr>
          </a:p>
          <a:p>
            <a:pPr indent="0" lvl="0" marL="0" rtl="0" algn="l">
              <a:spcBef>
                <a:spcPts val="0"/>
              </a:spcBef>
              <a:spcAft>
                <a:spcPts val="0"/>
              </a:spcAft>
              <a:buNone/>
            </a:pPr>
            <a:r>
              <a:t/>
            </a:r>
            <a:endParaRPr sz="2400">
              <a:solidFill>
                <a:schemeClr val="accent6"/>
              </a:solidFill>
              <a:latin typeface="Calibri"/>
              <a:ea typeface="Calibri"/>
              <a:cs typeface="Calibri"/>
              <a:sym typeface="Calibri"/>
            </a:endParaRPr>
          </a:p>
          <a:p>
            <a:pPr indent="0" lvl="0" marL="0" rtl="0" algn="l">
              <a:spcBef>
                <a:spcPts val="0"/>
              </a:spcBef>
              <a:spcAft>
                <a:spcPts val="0"/>
              </a:spcAft>
              <a:buNone/>
            </a:pPr>
            <a:r>
              <a:t/>
            </a:r>
            <a:endParaRPr sz="2400">
              <a:solidFill>
                <a:schemeClr val="accent6"/>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ed384537a3_0_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41" name="Google Shape;141;g2ed384537a3_0_13"/>
          <p:cNvSpPr/>
          <p:nvPr/>
        </p:nvSpPr>
        <p:spPr>
          <a:xfrm>
            <a:off x="83128" y="646683"/>
            <a:ext cx="10889700" cy="45480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Clr>
                <a:schemeClr val="dk1"/>
              </a:buClr>
              <a:buSzPts val="1100"/>
              <a:buFont typeface="Arial"/>
              <a:buNone/>
            </a:pPr>
            <a:r>
              <a:rPr b="1" lang="en-US" sz="2800">
                <a:solidFill>
                  <a:srgbClr val="C55A11"/>
                </a:solidFill>
                <a:latin typeface="Calibri"/>
                <a:ea typeface="Calibri"/>
                <a:cs typeface="Calibri"/>
                <a:sym typeface="Calibri"/>
              </a:rPr>
              <a:t>Seven Principles of Software Engineering Practice</a:t>
            </a:r>
            <a:endParaRPr b="1" i="0" sz="2800" u="none" cap="none" strike="noStrike">
              <a:solidFill>
                <a:srgbClr val="C55A11"/>
              </a:solidFill>
              <a:latin typeface="Calibri"/>
              <a:ea typeface="Calibri"/>
              <a:cs typeface="Calibri"/>
              <a:sym typeface="Calibri"/>
            </a:endParaRPr>
          </a:p>
        </p:txBody>
      </p:sp>
      <p:cxnSp>
        <p:nvCxnSpPr>
          <p:cNvPr id="142" name="Google Shape;142;g2ed384537a3_0_13"/>
          <p:cNvCxnSpPr/>
          <p:nvPr/>
        </p:nvCxnSpPr>
        <p:spPr>
          <a:xfrm>
            <a:off x="83128" y="1230786"/>
            <a:ext cx="9466200" cy="0"/>
          </a:xfrm>
          <a:prstGeom prst="straightConnector1">
            <a:avLst/>
          </a:prstGeom>
          <a:noFill/>
          <a:ln cap="flat" cmpd="sng" w="38150">
            <a:solidFill>
              <a:srgbClr val="C55A11"/>
            </a:solidFill>
            <a:prstDash val="solid"/>
            <a:miter lim="8000"/>
            <a:headEnd len="sm" w="sm" type="none"/>
            <a:tailEnd len="sm" w="sm" type="none"/>
          </a:ln>
        </p:spPr>
      </p:cxnSp>
      <p:sp>
        <p:nvSpPr>
          <p:cNvPr id="143" name="Google Shape;143;g2ed384537a3_0_13"/>
          <p:cNvSpPr/>
          <p:nvPr/>
        </p:nvSpPr>
        <p:spPr>
          <a:xfrm>
            <a:off x="439387" y="252360"/>
            <a:ext cx="7000500" cy="4551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44" name="Google Shape;144;g2ed384537a3_0_13"/>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sp>
        <p:nvSpPr>
          <p:cNvPr id="145" name="Google Shape;145;g2ed384537a3_0_13"/>
          <p:cNvSpPr txBox="1"/>
          <p:nvPr/>
        </p:nvSpPr>
        <p:spPr>
          <a:xfrm>
            <a:off x="627900" y="1411225"/>
            <a:ext cx="10643700" cy="41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600">
                <a:solidFill>
                  <a:schemeClr val="accent6"/>
                </a:solidFill>
                <a:latin typeface="Calibri"/>
                <a:ea typeface="Calibri"/>
                <a:cs typeface="Calibri"/>
                <a:sym typeface="Calibri"/>
              </a:rPr>
              <a:t>5. Be Open to the Future</a:t>
            </a:r>
            <a:endParaRPr sz="2600">
              <a:solidFill>
                <a:schemeClr val="accent6"/>
              </a:solidFill>
              <a:latin typeface="Calibri"/>
              <a:ea typeface="Calibri"/>
              <a:cs typeface="Calibri"/>
              <a:sym typeface="Calibri"/>
            </a:endParaRPr>
          </a:p>
          <a:p>
            <a:pPr indent="0" lvl="0" marL="0" rtl="0" algn="l">
              <a:spcBef>
                <a:spcPts val="0"/>
              </a:spcBef>
              <a:spcAft>
                <a:spcPts val="0"/>
              </a:spcAft>
              <a:buNone/>
            </a:pPr>
            <a:r>
              <a:rPr lang="en-US" sz="2600">
                <a:solidFill>
                  <a:schemeClr val="accent6"/>
                </a:solidFill>
                <a:latin typeface="Calibri"/>
                <a:ea typeface="Calibri"/>
                <a:cs typeface="Calibri"/>
                <a:sym typeface="Calibri"/>
              </a:rPr>
              <a:t>Design software that can adapt to future changes. Plan for scalability and flexibility.</a:t>
            </a:r>
            <a:endParaRPr sz="2600">
              <a:solidFill>
                <a:schemeClr val="accent6"/>
              </a:solidFill>
              <a:latin typeface="Calibri"/>
              <a:ea typeface="Calibri"/>
              <a:cs typeface="Calibri"/>
              <a:sym typeface="Calibri"/>
            </a:endParaRPr>
          </a:p>
          <a:p>
            <a:pPr indent="0" lvl="0" marL="0" rtl="0" algn="l">
              <a:spcBef>
                <a:spcPts val="0"/>
              </a:spcBef>
              <a:spcAft>
                <a:spcPts val="0"/>
              </a:spcAft>
              <a:buNone/>
            </a:pPr>
            <a:r>
              <a:t/>
            </a:r>
            <a:endParaRPr sz="2600">
              <a:solidFill>
                <a:schemeClr val="accent6"/>
              </a:solidFill>
              <a:latin typeface="Calibri"/>
              <a:ea typeface="Calibri"/>
              <a:cs typeface="Calibri"/>
              <a:sym typeface="Calibri"/>
            </a:endParaRPr>
          </a:p>
          <a:p>
            <a:pPr indent="0" lvl="0" marL="0" rtl="0" algn="l">
              <a:spcBef>
                <a:spcPts val="0"/>
              </a:spcBef>
              <a:spcAft>
                <a:spcPts val="0"/>
              </a:spcAft>
              <a:buNone/>
            </a:pPr>
            <a:r>
              <a:rPr lang="en-US" sz="2600">
                <a:solidFill>
                  <a:schemeClr val="accent6"/>
                </a:solidFill>
                <a:latin typeface="Calibri"/>
                <a:ea typeface="Calibri"/>
                <a:cs typeface="Calibri"/>
                <a:sym typeface="Calibri"/>
              </a:rPr>
              <a:t>6. Plan Ahead for Reuse</a:t>
            </a:r>
            <a:endParaRPr sz="2600">
              <a:solidFill>
                <a:schemeClr val="accent6"/>
              </a:solidFill>
              <a:latin typeface="Calibri"/>
              <a:ea typeface="Calibri"/>
              <a:cs typeface="Calibri"/>
              <a:sym typeface="Calibri"/>
            </a:endParaRPr>
          </a:p>
          <a:p>
            <a:pPr indent="0" lvl="0" marL="0" rtl="0" algn="l">
              <a:spcBef>
                <a:spcPts val="0"/>
              </a:spcBef>
              <a:spcAft>
                <a:spcPts val="0"/>
              </a:spcAft>
              <a:buNone/>
            </a:pPr>
            <a:r>
              <a:rPr lang="en-US" sz="2600">
                <a:solidFill>
                  <a:schemeClr val="accent6"/>
                </a:solidFill>
                <a:latin typeface="Calibri"/>
                <a:ea typeface="Calibri"/>
                <a:cs typeface="Calibri"/>
                <a:sym typeface="Calibri"/>
              </a:rPr>
              <a:t>Design with reusability in mind. Create components that can be reused in other projects or contexts.</a:t>
            </a:r>
            <a:endParaRPr sz="2600">
              <a:solidFill>
                <a:schemeClr val="accent6"/>
              </a:solidFill>
              <a:latin typeface="Calibri"/>
              <a:ea typeface="Calibri"/>
              <a:cs typeface="Calibri"/>
              <a:sym typeface="Calibri"/>
            </a:endParaRPr>
          </a:p>
          <a:p>
            <a:pPr indent="0" lvl="0" marL="0" rtl="0" algn="l">
              <a:spcBef>
                <a:spcPts val="0"/>
              </a:spcBef>
              <a:spcAft>
                <a:spcPts val="0"/>
              </a:spcAft>
              <a:buNone/>
            </a:pPr>
            <a:r>
              <a:t/>
            </a:r>
            <a:endParaRPr sz="2600">
              <a:solidFill>
                <a:schemeClr val="accent6"/>
              </a:solidFill>
              <a:latin typeface="Calibri"/>
              <a:ea typeface="Calibri"/>
              <a:cs typeface="Calibri"/>
              <a:sym typeface="Calibri"/>
            </a:endParaRPr>
          </a:p>
          <a:p>
            <a:pPr indent="0" lvl="0" marL="0" rtl="0" algn="l">
              <a:spcBef>
                <a:spcPts val="0"/>
              </a:spcBef>
              <a:spcAft>
                <a:spcPts val="0"/>
              </a:spcAft>
              <a:buNone/>
            </a:pPr>
            <a:r>
              <a:rPr lang="en-US" sz="2600">
                <a:solidFill>
                  <a:schemeClr val="accent6"/>
                </a:solidFill>
                <a:latin typeface="Calibri"/>
                <a:ea typeface="Calibri"/>
                <a:cs typeface="Calibri"/>
                <a:sym typeface="Calibri"/>
              </a:rPr>
              <a:t>7. Think!</a:t>
            </a:r>
            <a:endParaRPr sz="2600">
              <a:solidFill>
                <a:schemeClr val="accent6"/>
              </a:solidFill>
              <a:latin typeface="Calibri"/>
              <a:ea typeface="Calibri"/>
              <a:cs typeface="Calibri"/>
              <a:sym typeface="Calibri"/>
            </a:endParaRPr>
          </a:p>
          <a:p>
            <a:pPr indent="0" lvl="0" marL="0" rtl="0" algn="l">
              <a:spcBef>
                <a:spcPts val="0"/>
              </a:spcBef>
              <a:spcAft>
                <a:spcPts val="0"/>
              </a:spcAft>
              <a:buNone/>
            </a:pPr>
            <a:r>
              <a:rPr lang="en-US" sz="2600">
                <a:solidFill>
                  <a:schemeClr val="accent6"/>
                </a:solidFill>
                <a:latin typeface="Calibri"/>
                <a:ea typeface="Calibri"/>
                <a:cs typeface="Calibri"/>
                <a:sym typeface="Calibri"/>
              </a:rPr>
              <a:t>Critical thinking and problem-solving. Always consider the implications of your decisions.</a:t>
            </a:r>
            <a:endParaRPr sz="2600">
              <a:solidFill>
                <a:schemeClr val="accent6"/>
              </a:solidFill>
              <a:latin typeface="Calibri"/>
              <a:ea typeface="Calibri"/>
              <a:cs typeface="Calibri"/>
              <a:sym typeface="Calibri"/>
            </a:endParaRPr>
          </a:p>
          <a:p>
            <a:pPr indent="0" lvl="0" marL="0" rtl="0" algn="l">
              <a:spcBef>
                <a:spcPts val="0"/>
              </a:spcBef>
              <a:spcAft>
                <a:spcPts val="0"/>
              </a:spcAft>
              <a:buNone/>
            </a:pPr>
            <a:r>
              <a:t/>
            </a:r>
            <a:endParaRPr sz="2800">
              <a:solidFill>
                <a:schemeClr val="accent6"/>
              </a:solidFill>
              <a:latin typeface="Calibri"/>
              <a:ea typeface="Calibri"/>
              <a:cs typeface="Calibri"/>
              <a:sym typeface="Calibri"/>
            </a:endParaRPr>
          </a:p>
          <a:p>
            <a:pPr indent="0" lvl="0" marL="0" rtl="0" algn="l">
              <a:spcBef>
                <a:spcPts val="0"/>
              </a:spcBef>
              <a:spcAft>
                <a:spcPts val="0"/>
              </a:spcAft>
              <a:buNone/>
            </a:pPr>
            <a:r>
              <a:t/>
            </a:r>
            <a:endParaRPr sz="2800">
              <a:solidFill>
                <a:schemeClr val="accent6"/>
              </a:solidFill>
              <a:latin typeface="Calibri"/>
              <a:ea typeface="Calibri"/>
              <a:cs typeface="Calibri"/>
              <a:sym typeface="Calibri"/>
            </a:endParaRPr>
          </a:p>
          <a:p>
            <a:pPr indent="0" lvl="0" marL="0" rtl="0" algn="l">
              <a:spcBef>
                <a:spcPts val="0"/>
              </a:spcBef>
              <a:spcAft>
                <a:spcPts val="0"/>
              </a:spcAft>
              <a:buNone/>
            </a:pPr>
            <a:r>
              <a:t/>
            </a:r>
            <a:endParaRPr sz="2800">
              <a:solidFill>
                <a:schemeClr val="accent6"/>
              </a:solidFill>
              <a:latin typeface="Calibri"/>
              <a:ea typeface="Calibri"/>
              <a:cs typeface="Calibri"/>
              <a:sym typeface="Calibri"/>
            </a:endParaRPr>
          </a:p>
          <a:p>
            <a:pPr indent="0" lvl="0" marL="0" rtl="0" algn="l">
              <a:spcBef>
                <a:spcPts val="0"/>
              </a:spcBef>
              <a:spcAft>
                <a:spcPts val="0"/>
              </a:spcAft>
              <a:buNone/>
            </a:pPr>
            <a:r>
              <a:t/>
            </a:r>
            <a:endParaRPr sz="2800">
              <a:solidFill>
                <a:schemeClr val="accent6"/>
              </a:solidFill>
              <a:latin typeface="Calibri"/>
              <a:ea typeface="Calibri"/>
              <a:cs typeface="Calibri"/>
              <a:sym typeface="Calibri"/>
            </a:endParaRPr>
          </a:p>
          <a:p>
            <a:pPr indent="0" lvl="0" marL="0" rtl="0" algn="l">
              <a:spcBef>
                <a:spcPts val="0"/>
              </a:spcBef>
              <a:spcAft>
                <a:spcPts val="0"/>
              </a:spcAft>
              <a:buNone/>
            </a:pPr>
            <a:r>
              <a:t/>
            </a:r>
            <a:endParaRPr sz="2800">
              <a:solidFill>
                <a:schemeClr val="accent6"/>
              </a:solidFill>
              <a:latin typeface="Calibri"/>
              <a:ea typeface="Calibri"/>
              <a:cs typeface="Calibri"/>
              <a:sym typeface="Calibri"/>
            </a:endParaRPr>
          </a:p>
        </p:txBody>
      </p:sp>
      <p:sp>
        <p:nvSpPr>
          <p:cNvPr id="146" name="Google Shape;146;g2ed384537a3_0_13"/>
          <p:cNvSpPr txBox="1"/>
          <p:nvPr/>
        </p:nvSpPr>
        <p:spPr>
          <a:xfrm>
            <a:off x="518150" y="6248400"/>
            <a:ext cx="106437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Source:</a:t>
            </a:r>
            <a:r>
              <a:rPr lang="en-US" sz="1200" u="sng">
                <a:solidFill>
                  <a:schemeClr val="hlink"/>
                </a:solidFill>
                <a:latin typeface="Calibri"/>
                <a:ea typeface="Calibri"/>
                <a:cs typeface="Calibri"/>
                <a:sym typeface="Calibri"/>
                <a:hlinkClick r:id="rId4"/>
              </a:rPr>
              <a:t> https://wiki.c2.com/?SevenPrinciplesOfSoftwareDevelopment=</a:t>
            </a:r>
            <a:endParaRPr sz="12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
          <p:cNvSpPr/>
          <p:nvPr/>
        </p:nvSpPr>
        <p:spPr>
          <a:xfrm>
            <a:off x="83128" y="189483"/>
            <a:ext cx="8229600" cy="45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55A11"/>
                </a:solidFill>
                <a:latin typeface="Calibri"/>
                <a:ea typeface="Calibri"/>
                <a:cs typeface="Calibri"/>
                <a:sym typeface="Calibri"/>
              </a:rPr>
              <a:t>Software Development Lifecycle – SDLC</a:t>
            </a:r>
            <a:endParaRPr b="0" i="0" sz="3600" u="none" cap="none" strike="noStrike">
              <a:solidFill>
                <a:schemeClr val="dk1"/>
              </a:solidFill>
              <a:latin typeface="Calibri"/>
              <a:ea typeface="Calibri"/>
              <a:cs typeface="Calibri"/>
              <a:sym typeface="Calibri"/>
            </a:endParaRPr>
          </a:p>
        </p:txBody>
      </p:sp>
      <p:cxnSp>
        <p:nvCxnSpPr>
          <p:cNvPr id="152" name="Google Shape;152;p3"/>
          <p:cNvCxnSpPr/>
          <p:nvPr/>
        </p:nvCxnSpPr>
        <p:spPr>
          <a:xfrm>
            <a:off x="83128" y="925986"/>
            <a:ext cx="8229600" cy="0"/>
          </a:xfrm>
          <a:prstGeom prst="straightConnector1">
            <a:avLst/>
          </a:prstGeom>
          <a:noFill/>
          <a:ln cap="flat" cmpd="sng" w="38150">
            <a:solidFill>
              <a:srgbClr val="C55A11"/>
            </a:solidFill>
            <a:prstDash val="solid"/>
            <a:miter lim="8000"/>
            <a:headEnd len="sm" w="sm" type="none"/>
            <a:tailEnd len="sm" w="sm" type="none"/>
          </a:ln>
        </p:spPr>
      </p:cxnSp>
      <p:sp>
        <p:nvSpPr>
          <p:cNvPr id="153" name="Google Shape;153;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54" name="Google Shape;154;p3"/>
          <p:cNvPicPr preferRelativeResize="0"/>
          <p:nvPr/>
        </p:nvPicPr>
        <p:blipFill rotWithShape="1">
          <a:blip r:embed="rId3">
            <a:alphaModFix/>
          </a:blip>
          <a:srcRect b="0" l="0" r="0" t="0"/>
          <a:stretch/>
        </p:blipFill>
        <p:spPr>
          <a:xfrm>
            <a:off x="83128" y="1498390"/>
            <a:ext cx="6696075" cy="4352925"/>
          </a:xfrm>
          <a:prstGeom prst="rect">
            <a:avLst/>
          </a:prstGeom>
          <a:noFill/>
          <a:ln>
            <a:noFill/>
          </a:ln>
        </p:spPr>
      </p:pic>
      <p:pic>
        <p:nvPicPr>
          <p:cNvPr id="155" name="Google Shape;155;p3"/>
          <p:cNvPicPr preferRelativeResize="0"/>
          <p:nvPr/>
        </p:nvPicPr>
        <p:blipFill rotWithShape="1">
          <a:blip r:embed="rId4">
            <a:alphaModFix/>
          </a:blip>
          <a:srcRect b="0" l="0" r="0" t="0"/>
          <a:stretch/>
        </p:blipFill>
        <p:spPr>
          <a:xfrm>
            <a:off x="10540972" y="259075"/>
            <a:ext cx="1361475" cy="698024"/>
          </a:xfrm>
          <a:prstGeom prst="rect">
            <a:avLst/>
          </a:prstGeom>
          <a:noFill/>
          <a:ln>
            <a:noFill/>
          </a:ln>
        </p:spPr>
      </p:pic>
      <p:sp>
        <p:nvSpPr>
          <p:cNvPr id="156" name="Google Shape;156;p3"/>
          <p:cNvSpPr txBox="1"/>
          <p:nvPr/>
        </p:nvSpPr>
        <p:spPr>
          <a:xfrm>
            <a:off x="6779200" y="1599150"/>
            <a:ext cx="4535400" cy="36942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chemeClr val="accent6"/>
              </a:buClr>
              <a:buSzPts val="2100"/>
              <a:buFont typeface="Calibri"/>
              <a:buChar char="●"/>
            </a:pPr>
            <a:r>
              <a:rPr lang="en-US" sz="2100">
                <a:solidFill>
                  <a:schemeClr val="accent6"/>
                </a:solidFill>
                <a:latin typeface="Calibri"/>
                <a:ea typeface="Calibri"/>
                <a:cs typeface="Calibri"/>
                <a:sym typeface="Calibri"/>
              </a:rPr>
              <a:t>It is a structured set of planned activities/phases producing intermediate or final products.</a:t>
            </a:r>
            <a:endParaRPr sz="2100">
              <a:solidFill>
                <a:schemeClr val="accent6"/>
              </a:solidFill>
              <a:latin typeface="Calibri"/>
              <a:ea typeface="Calibri"/>
              <a:cs typeface="Calibri"/>
              <a:sym typeface="Calibri"/>
            </a:endParaRPr>
          </a:p>
          <a:p>
            <a:pPr indent="0" lvl="0" marL="0" rtl="0" algn="l">
              <a:spcBef>
                <a:spcPts val="0"/>
              </a:spcBef>
              <a:spcAft>
                <a:spcPts val="0"/>
              </a:spcAft>
              <a:buNone/>
            </a:pPr>
            <a:r>
              <a:t/>
            </a:r>
            <a:endParaRPr sz="2100">
              <a:solidFill>
                <a:schemeClr val="accent6"/>
              </a:solidFill>
              <a:latin typeface="Calibri"/>
              <a:ea typeface="Calibri"/>
              <a:cs typeface="Calibri"/>
              <a:sym typeface="Calibri"/>
            </a:endParaRPr>
          </a:p>
          <a:p>
            <a:pPr indent="-361950" lvl="0" marL="457200" rtl="0" algn="l">
              <a:spcBef>
                <a:spcPts val="0"/>
              </a:spcBef>
              <a:spcAft>
                <a:spcPts val="0"/>
              </a:spcAft>
              <a:buClr>
                <a:schemeClr val="accent6"/>
              </a:buClr>
              <a:buSzPts val="2100"/>
              <a:buFont typeface="Calibri"/>
              <a:buChar char="●"/>
            </a:pPr>
            <a:r>
              <a:rPr lang="en-US" sz="2100">
                <a:solidFill>
                  <a:schemeClr val="accent6"/>
                </a:solidFill>
                <a:highlight>
                  <a:srgbClr val="FFFFFF"/>
                </a:highlight>
                <a:latin typeface="Calibri"/>
                <a:ea typeface="Calibri"/>
                <a:cs typeface="Calibri"/>
                <a:sym typeface="Calibri"/>
              </a:rPr>
              <a:t>A systematic approach that generates a structure for the developer to design, create and deliver high-quality software based on customer requirements and needs. </a:t>
            </a:r>
            <a:endParaRPr sz="2100">
              <a:solidFill>
                <a:schemeClr val="accent6"/>
              </a:solidFill>
              <a:highlight>
                <a:srgbClr val="FFFFFF"/>
              </a:highlight>
              <a:latin typeface="Calibri"/>
              <a:ea typeface="Calibri"/>
              <a:cs typeface="Calibri"/>
              <a:sym typeface="Calibri"/>
            </a:endParaRPr>
          </a:p>
          <a:p>
            <a:pPr indent="0" lvl="0" marL="457200" rtl="0" algn="l">
              <a:spcBef>
                <a:spcPts val="0"/>
              </a:spcBef>
              <a:spcAft>
                <a:spcPts val="0"/>
              </a:spcAft>
              <a:buNone/>
            </a:pPr>
            <a:r>
              <a:t/>
            </a:r>
            <a:endParaRPr sz="2100">
              <a:solidFill>
                <a:schemeClr val="accent6"/>
              </a:solidFill>
              <a:highlight>
                <a:srgbClr val="FFFFFF"/>
              </a:highlight>
              <a:latin typeface="Calibri"/>
              <a:ea typeface="Calibri"/>
              <a:cs typeface="Calibri"/>
              <a:sym typeface="Calibri"/>
            </a:endParaRPr>
          </a:p>
          <a:p>
            <a:pPr indent="-361950" lvl="0" marL="457200" rtl="0" algn="l">
              <a:spcBef>
                <a:spcPts val="0"/>
              </a:spcBef>
              <a:spcAft>
                <a:spcPts val="0"/>
              </a:spcAft>
              <a:buClr>
                <a:schemeClr val="accent6"/>
              </a:buClr>
              <a:buSzPts val="2100"/>
              <a:buFont typeface="Calibri"/>
              <a:buChar char="●"/>
            </a:pPr>
            <a:r>
              <a:rPr lang="en-US" sz="2100">
                <a:solidFill>
                  <a:schemeClr val="accent6"/>
                </a:solidFill>
                <a:highlight>
                  <a:srgbClr val="FFFFFF"/>
                </a:highlight>
                <a:latin typeface="Calibri"/>
                <a:ea typeface="Calibri"/>
                <a:cs typeface="Calibri"/>
                <a:sym typeface="Calibri"/>
              </a:rPr>
              <a:t>The primary goal of the SDLC process is to produce cost-efficient and high-quality products. </a:t>
            </a:r>
            <a:endParaRPr sz="2100">
              <a:solidFill>
                <a:schemeClr val="accent6"/>
              </a:solidFill>
              <a:latin typeface="Calibri"/>
              <a:ea typeface="Calibri"/>
              <a:cs typeface="Calibri"/>
              <a:sym typeface="Calibri"/>
            </a:endParaRPr>
          </a:p>
        </p:txBody>
      </p:sp>
      <p:sp>
        <p:nvSpPr>
          <p:cNvPr id="157" name="Google Shape;157;p3"/>
          <p:cNvSpPr txBox="1"/>
          <p:nvPr/>
        </p:nvSpPr>
        <p:spPr>
          <a:xfrm>
            <a:off x="390150" y="6284975"/>
            <a:ext cx="66933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Source: </a:t>
            </a:r>
            <a:r>
              <a:rPr lang="en-US" sz="1200" u="sng">
                <a:solidFill>
                  <a:schemeClr val="hlink"/>
                </a:solidFill>
                <a:latin typeface="Calibri"/>
                <a:ea typeface="Calibri"/>
                <a:cs typeface="Calibri"/>
                <a:sym typeface="Calibri"/>
                <a:hlinkClick r:id="rId5"/>
              </a:rPr>
              <a:t>https://www.betsol.com/blog/7-stages-of-sdlc-how-to-keep-development-teams-running/</a:t>
            </a:r>
            <a:endParaRPr sz="1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ed3b0780b6_0_0"/>
          <p:cNvSpPr/>
          <p:nvPr/>
        </p:nvSpPr>
        <p:spPr>
          <a:xfrm>
            <a:off x="83128" y="189483"/>
            <a:ext cx="8229600" cy="45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accent6"/>
                </a:solidFill>
                <a:latin typeface="Calibri"/>
                <a:ea typeface="Calibri"/>
                <a:cs typeface="Calibri"/>
                <a:sym typeface="Calibri"/>
              </a:rPr>
              <a:t>SDLC </a:t>
            </a:r>
            <a:r>
              <a:rPr b="1" lang="en-US" sz="3600">
                <a:solidFill>
                  <a:schemeClr val="accent6"/>
                </a:solidFill>
                <a:latin typeface="Calibri"/>
                <a:ea typeface="Calibri"/>
                <a:cs typeface="Calibri"/>
                <a:sym typeface="Calibri"/>
              </a:rPr>
              <a:t>— Why to use?</a:t>
            </a:r>
            <a:r>
              <a:rPr b="1" lang="en-US" sz="3600">
                <a:solidFill>
                  <a:srgbClr val="C55A11"/>
                </a:solidFill>
                <a:latin typeface="Calibri"/>
                <a:ea typeface="Calibri"/>
                <a:cs typeface="Calibri"/>
                <a:sym typeface="Calibri"/>
              </a:rPr>
              <a:t> </a:t>
            </a:r>
            <a:endParaRPr b="0" i="0" sz="3600" u="none" cap="none" strike="noStrike">
              <a:solidFill>
                <a:schemeClr val="dk1"/>
              </a:solidFill>
              <a:latin typeface="Calibri"/>
              <a:ea typeface="Calibri"/>
              <a:cs typeface="Calibri"/>
              <a:sym typeface="Calibri"/>
            </a:endParaRPr>
          </a:p>
        </p:txBody>
      </p:sp>
      <p:cxnSp>
        <p:nvCxnSpPr>
          <p:cNvPr id="163" name="Google Shape;163;g2ed3b0780b6_0_0"/>
          <p:cNvCxnSpPr/>
          <p:nvPr/>
        </p:nvCxnSpPr>
        <p:spPr>
          <a:xfrm>
            <a:off x="83128" y="925986"/>
            <a:ext cx="8229600" cy="0"/>
          </a:xfrm>
          <a:prstGeom prst="straightConnector1">
            <a:avLst/>
          </a:prstGeom>
          <a:noFill/>
          <a:ln cap="flat" cmpd="sng" w="38150">
            <a:solidFill>
              <a:srgbClr val="C55A11"/>
            </a:solidFill>
            <a:prstDash val="solid"/>
            <a:miter lim="8000"/>
            <a:headEnd len="sm" w="sm" type="none"/>
            <a:tailEnd len="sm" w="sm" type="none"/>
          </a:ln>
        </p:spPr>
      </p:cxnSp>
      <p:sp>
        <p:nvSpPr>
          <p:cNvPr id="164" name="Google Shape;164;g2ed3b0780b6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65" name="Google Shape;165;g2ed3b0780b6_0_0"/>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sp>
        <p:nvSpPr>
          <p:cNvPr id="166" name="Google Shape;166;g2ed3b0780b6_0_0"/>
          <p:cNvSpPr txBox="1"/>
          <p:nvPr/>
        </p:nvSpPr>
        <p:spPr>
          <a:xfrm>
            <a:off x="7083450" y="1617525"/>
            <a:ext cx="4535400" cy="3694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US" sz="2100">
                <a:solidFill>
                  <a:schemeClr val="accent6"/>
                </a:solidFill>
                <a:latin typeface="Calibri"/>
                <a:ea typeface="Calibri"/>
                <a:cs typeface="Calibri"/>
                <a:sym typeface="Calibri"/>
              </a:rPr>
              <a:t>Some benefits of using an SDLC during development: </a:t>
            </a:r>
            <a:endParaRPr sz="2100">
              <a:solidFill>
                <a:schemeClr val="accent6"/>
              </a:solidFill>
              <a:latin typeface="Calibri"/>
              <a:ea typeface="Calibri"/>
              <a:cs typeface="Calibri"/>
              <a:sym typeface="Calibri"/>
            </a:endParaRPr>
          </a:p>
          <a:p>
            <a:pPr indent="0" lvl="0" marL="457200" rtl="0" algn="l">
              <a:spcBef>
                <a:spcPts val="0"/>
              </a:spcBef>
              <a:spcAft>
                <a:spcPts val="0"/>
              </a:spcAft>
              <a:buNone/>
            </a:pPr>
            <a:r>
              <a:t/>
            </a:r>
            <a:endParaRPr sz="2100">
              <a:solidFill>
                <a:schemeClr val="accent6"/>
              </a:solidFill>
              <a:latin typeface="Calibri"/>
              <a:ea typeface="Calibri"/>
              <a:cs typeface="Calibri"/>
              <a:sym typeface="Calibri"/>
            </a:endParaRPr>
          </a:p>
          <a:p>
            <a:pPr indent="-361950" lvl="0" marL="457200" rtl="0" algn="l">
              <a:spcBef>
                <a:spcPts val="0"/>
              </a:spcBef>
              <a:spcAft>
                <a:spcPts val="0"/>
              </a:spcAft>
              <a:buClr>
                <a:schemeClr val="accent6"/>
              </a:buClr>
              <a:buSzPts val="2100"/>
              <a:buFont typeface="Calibri"/>
              <a:buAutoNum type="arabicParenR"/>
            </a:pPr>
            <a:r>
              <a:rPr lang="en-US" sz="2100">
                <a:solidFill>
                  <a:schemeClr val="accent6"/>
                </a:solidFill>
                <a:latin typeface="Calibri"/>
                <a:ea typeface="Calibri"/>
                <a:cs typeface="Calibri"/>
                <a:sym typeface="Calibri"/>
              </a:rPr>
              <a:t>It gives a clear plan of action and ensures transparency.</a:t>
            </a:r>
            <a:endParaRPr sz="2100">
              <a:solidFill>
                <a:schemeClr val="accent6"/>
              </a:solidFill>
              <a:latin typeface="Calibri"/>
              <a:ea typeface="Calibri"/>
              <a:cs typeface="Calibri"/>
              <a:sym typeface="Calibri"/>
            </a:endParaRPr>
          </a:p>
          <a:p>
            <a:pPr indent="-361950" lvl="0" marL="457200" rtl="0" algn="l">
              <a:spcBef>
                <a:spcPts val="0"/>
              </a:spcBef>
              <a:spcAft>
                <a:spcPts val="0"/>
              </a:spcAft>
              <a:buClr>
                <a:schemeClr val="accent6"/>
              </a:buClr>
              <a:buSzPts val="2100"/>
              <a:buFont typeface="Calibri"/>
              <a:buAutoNum type="arabicParenR"/>
            </a:pPr>
            <a:r>
              <a:rPr lang="en-US" sz="2100">
                <a:solidFill>
                  <a:schemeClr val="accent6"/>
                </a:solidFill>
                <a:latin typeface="Calibri"/>
                <a:ea typeface="Calibri"/>
                <a:cs typeface="Calibri"/>
                <a:sym typeface="Calibri"/>
              </a:rPr>
              <a:t>Avoiding pitfalls and bottlenecks helps in faster delivery and meeting deadlines.</a:t>
            </a:r>
            <a:endParaRPr sz="2100">
              <a:solidFill>
                <a:schemeClr val="accent6"/>
              </a:solidFill>
              <a:latin typeface="Calibri"/>
              <a:ea typeface="Calibri"/>
              <a:cs typeface="Calibri"/>
              <a:sym typeface="Calibri"/>
            </a:endParaRPr>
          </a:p>
          <a:p>
            <a:pPr indent="-361950" lvl="0" marL="457200" rtl="0" algn="l">
              <a:spcBef>
                <a:spcPts val="0"/>
              </a:spcBef>
              <a:spcAft>
                <a:spcPts val="0"/>
              </a:spcAft>
              <a:buClr>
                <a:schemeClr val="accent6"/>
              </a:buClr>
              <a:buSzPts val="2100"/>
              <a:buFont typeface="Calibri"/>
              <a:buAutoNum type="arabicParenR"/>
            </a:pPr>
            <a:r>
              <a:rPr lang="en-US" sz="2100">
                <a:solidFill>
                  <a:schemeClr val="accent6"/>
                </a:solidFill>
                <a:latin typeface="Calibri"/>
                <a:ea typeface="Calibri"/>
                <a:cs typeface="Calibri"/>
                <a:sym typeface="Calibri"/>
              </a:rPr>
              <a:t>Estimates the cost of each phase of the project, focusing on the time, tools, and other resources needed.</a:t>
            </a:r>
            <a:endParaRPr sz="2100">
              <a:solidFill>
                <a:schemeClr val="accent6"/>
              </a:solidFill>
              <a:latin typeface="Calibri"/>
              <a:ea typeface="Calibri"/>
              <a:cs typeface="Calibri"/>
              <a:sym typeface="Calibri"/>
            </a:endParaRPr>
          </a:p>
          <a:p>
            <a:pPr indent="-361950" lvl="0" marL="457200" rtl="0" algn="l">
              <a:spcBef>
                <a:spcPts val="0"/>
              </a:spcBef>
              <a:spcAft>
                <a:spcPts val="0"/>
              </a:spcAft>
              <a:buClr>
                <a:schemeClr val="accent6"/>
              </a:buClr>
              <a:buSzPts val="2100"/>
              <a:buFont typeface="Calibri"/>
              <a:buAutoNum type="arabicParenR"/>
            </a:pPr>
            <a:r>
              <a:rPr lang="en-US" sz="2100">
                <a:solidFill>
                  <a:schemeClr val="accent6"/>
                </a:solidFill>
                <a:latin typeface="Calibri"/>
                <a:ea typeface="Calibri"/>
                <a:cs typeface="Calibri"/>
                <a:sym typeface="Calibri"/>
              </a:rPr>
              <a:t>A well-structured SDLC leads to higher customer satisfaction</a:t>
            </a:r>
            <a:endParaRPr sz="2100">
              <a:solidFill>
                <a:schemeClr val="accent6"/>
              </a:solidFill>
              <a:latin typeface="Calibri"/>
              <a:ea typeface="Calibri"/>
              <a:cs typeface="Calibri"/>
              <a:sym typeface="Calibri"/>
            </a:endParaRPr>
          </a:p>
        </p:txBody>
      </p:sp>
      <p:sp>
        <p:nvSpPr>
          <p:cNvPr id="167" name="Google Shape;167;g2ed3b0780b6_0_0"/>
          <p:cNvSpPr txBox="1"/>
          <p:nvPr/>
        </p:nvSpPr>
        <p:spPr>
          <a:xfrm>
            <a:off x="390150" y="6284975"/>
            <a:ext cx="66933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Source: </a:t>
            </a:r>
            <a:r>
              <a:rPr lang="en-US" sz="1200" u="sng">
                <a:solidFill>
                  <a:schemeClr val="hlink"/>
                </a:solidFill>
                <a:latin typeface="Calibri"/>
                <a:ea typeface="Calibri"/>
                <a:cs typeface="Calibri"/>
                <a:sym typeface="Calibri"/>
                <a:hlinkClick r:id="rId4"/>
              </a:rPr>
              <a:t>https://qarea.com/blog/software-development-life-cycle-guide</a:t>
            </a:r>
            <a:endParaRPr sz="1200">
              <a:solidFill>
                <a:schemeClr val="dk1"/>
              </a:solidFill>
              <a:latin typeface="Calibri"/>
              <a:ea typeface="Calibri"/>
              <a:cs typeface="Calibri"/>
              <a:sym typeface="Calibri"/>
            </a:endParaRPr>
          </a:p>
        </p:txBody>
      </p:sp>
      <p:pic>
        <p:nvPicPr>
          <p:cNvPr id="168" name="Google Shape;168;g2ed3b0780b6_0_0"/>
          <p:cNvPicPr preferRelativeResize="0"/>
          <p:nvPr/>
        </p:nvPicPr>
        <p:blipFill>
          <a:blip r:embed="rId5">
            <a:alphaModFix/>
          </a:blip>
          <a:stretch>
            <a:fillRect/>
          </a:stretch>
        </p:blipFill>
        <p:spPr>
          <a:xfrm>
            <a:off x="211125" y="2058533"/>
            <a:ext cx="6474400" cy="33317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ed384537a3_0_26"/>
          <p:cNvSpPr/>
          <p:nvPr/>
        </p:nvSpPr>
        <p:spPr>
          <a:xfrm>
            <a:off x="83128" y="189483"/>
            <a:ext cx="8229600" cy="45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accent6"/>
                </a:solidFill>
                <a:latin typeface="Calibri"/>
                <a:ea typeface="Calibri"/>
                <a:cs typeface="Calibri"/>
                <a:sym typeface="Calibri"/>
              </a:rPr>
              <a:t>S</a:t>
            </a:r>
            <a:r>
              <a:rPr b="1" lang="en-US" sz="3600">
                <a:solidFill>
                  <a:schemeClr val="accent6"/>
                </a:solidFill>
                <a:latin typeface="Calibri"/>
                <a:ea typeface="Calibri"/>
                <a:cs typeface="Calibri"/>
                <a:sym typeface="Calibri"/>
              </a:rPr>
              <a:t>DLC — Stages</a:t>
            </a:r>
            <a:endParaRPr b="0" i="0" sz="3600" u="none" cap="none" strike="noStrike">
              <a:solidFill>
                <a:schemeClr val="accent6"/>
              </a:solidFill>
              <a:latin typeface="Calibri"/>
              <a:ea typeface="Calibri"/>
              <a:cs typeface="Calibri"/>
              <a:sym typeface="Calibri"/>
            </a:endParaRPr>
          </a:p>
        </p:txBody>
      </p:sp>
      <p:cxnSp>
        <p:nvCxnSpPr>
          <p:cNvPr id="174" name="Google Shape;174;g2ed384537a3_0_26"/>
          <p:cNvCxnSpPr/>
          <p:nvPr/>
        </p:nvCxnSpPr>
        <p:spPr>
          <a:xfrm>
            <a:off x="83128" y="925986"/>
            <a:ext cx="8229600" cy="0"/>
          </a:xfrm>
          <a:prstGeom prst="straightConnector1">
            <a:avLst/>
          </a:prstGeom>
          <a:noFill/>
          <a:ln cap="flat" cmpd="sng" w="38150">
            <a:solidFill>
              <a:srgbClr val="C55A11"/>
            </a:solidFill>
            <a:prstDash val="solid"/>
            <a:miter lim="8000"/>
            <a:headEnd len="sm" w="sm" type="none"/>
            <a:tailEnd len="sm" w="sm" type="none"/>
          </a:ln>
        </p:spPr>
      </p:cxnSp>
      <p:sp>
        <p:nvSpPr>
          <p:cNvPr id="175" name="Google Shape;175;g2ed384537a3_0_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76" name="Google Shape;176;g2ed384537a3_0_26"/>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sp>
        <p:nvSpPr>
          <p:cNvPr id="177" name="Google Shape;177;g2ed384537a3_0_26"/>
          <p:cNvSpPr txBox="1"/>
          <p:nvPr/>
        </p:nvSpPr>
        <p:spPr>
          <a:xfrm>
            <a:off x="6779200" y="2056363"/>
            <a:ext cx="4535400" cy="36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100">
              <a:solidFill>
                <a:schemeClr val="accent6"/>
              </a:solidFill>
              <a:latin typeface="Calibri"/>
              <a:ea typeface="Calibri"/>
              <a:cs typeface="Calibri"/>
              <a:sym typeface="Calibri"/>
            </a:endParaRPr>
          </a:p>
        </p:txBody>
      </p:sp>
      <p:sp>
        <p:nvSpPr>
          <p:cNvPr id="178" name="Google Shape;178;g2ed384537a3_0_26"/>
          <p:cNvSpPr txBox="1"/>
          <p:nvPr/>
        </p:nvSpPr>
        <p:spPr>
          <a:xfrm>
            <a:off x="152400" y="1085100"/>
            <a:ext cx="11301900" cy="479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u="sng">
                <a:solidFill>
                  <a:schemeClr val="accent6"/>
                </a:solidFill>
                <a:latin typeface="Calibri"/>
                <a:ea typeface="Calibri"/>
                <a:cs typeface="Calibri"/>
                <a:sym typeface="Calibri"/>
              </a:rPr>
              <a:t>Stage 1 - Project Planning:</a:t>
            </a:r>
            <a:endParaRPr b="1" sz="2200" u="sng">
              <a:solidFill>
                <a:schemeClr val="accent6"/>
              </a:solidFill>
              <a:latin typeface="Calibri"/>
              <a:ea typeface="Calibri"/>
              <a:cs typeface="Calibri"/>
              <a:sym typeface="Calibri"/>
            </a:endParaRPr>
          </a:p>
          <a:p>
            <a:pPr indent="0" lvl="0" marL="0" rtl="0" algn="l">
              <a:spcBef>
                <a:spcPts val="0"/>
              </a:spcBef>
              <a:spcAft>
                <a:spcPts val="0"/>
              </a:spcAft>
              <a:buNone/>
            </a:pPr>
            <a:r>
              <a:rPr lang="en-US" sz="2200">
                <a:solidFill>
                  <a:schemeClr val="accent6"/>
                </a:solidFill>
                <a:highlight>
                  <a:srgbClr val="FFFFFF"/>
                </a:highlight>
                <a:latin typeface="Calibri"/>
                <a:ea typeface="Calibri"/>
                <a:cs typeface="Calibri"/>
                <a:sym typeface="Calibri"/>
              </a:rPr>
              <a:t>The first stage of SDLC is all about “What do we want?” Project planning is a vital role in the software delivery lifecycle since this is the part where the team estimates the cost and defines the requirements of the new software.</a:t>
            </a:r>
            <a:endParaRPr sz="2200">
              <a:solidFill>
                <a:schemeClr val="accent6"/>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2200">
              <a:solidFill>
                <a:schemeClr val="accent6"/>
              </a:solidFill>
              <a:highlight>
                <a:srgbClr val="FFFFFF"/>
              </a:highlight>
              <a:latin typeface="Calibri"/>
              <a:ea typeface="Calibri"/>
              <a:cs typeface="Calibri"/>
              <a:sym typeface="Calibri"/>
            </a:endParaRPr>
          </a:p>
          <a:p>
            <a:pPr indent="0" lvl="0" marL="0" rtl="0" algn="l">
              <a:spcBef>
                <a:spcPts val="0"/>
              </a:spcBef>
              <a:spcAft>
                <a:spcPts val="0"/>
              </a:spcAft>
              <a:buNone/>
            </a:pPr>
            <a:r>
              <a:rPr b="1" lang="en-US" sz="2200" u="sng">
                <a:solidFill>
                  <a:schemeClr val="accent6"/>
                </a:solidFill>
                <a:highlight>
                  <a:srgbClr val="FFFFFF"/>
                </a:highlight>
                <a:latin typeface="Calibri"/>
                <a:ea typeface="Calibri"/>
                <a:cs typeface="Calibri"/>
                <a:sym typeface="Calibri"/>
              </a:rPr>
              <a:t>Stage 2 - Gathering Requirements &amp; Analysis:</a:t>
            </a:r>
            <a:endParaRPr b="1" sz="2200" u="sng">
              <a:solidFill>
                <a:schemeClr val="accent6"/>
              </a:solidFill>
              <a:highlight>
                <a:srgbClr val="FFFFFF"/>
              </a:highlight>
              <a:latin typeface="Calibri"/>
              <a:ea typeface="Calibri"/>
              <a:cs typeface="Calibri"/>
              <a:sym typeface="Calibri"/>
            </a:endParaRPr>
          </a:p>
          <a:p>
            <a:pPr indent="0" lvl="0" marL="0" rtl="0" algn="l">
              <a:spcBef>
                <a:spcPts val="0"/>
              </a:spcBef>
              <a:spcAft>
                <a:spcPts val="0"/>
              </a:spcAft>
              <a:buNone/>
            </a:pPr>
            <a:r>
              <a:rPr lang="en-US" sz="2200">
                <a:solidFill>
                  <a:schemeClr val="accent6"/>
                </a:solidFill>
                <a:highlight>
                  <a:srgbClr val="FFFFFF"/>
                </a:highlight>
                <a:latin typeface="Calibri"/>
                <a:ea typeface="Calibri"/>
                <a:cs typeface="Calibri"/>
                <a:sym typeface="Calibri"/>
              </a:rPr>
              <a:t>Next, we gather maximum information from the client requirements for the product. Discuss each detail and specification of the product with the customer. The development team will then analyze the requirements keeping the design and code of the software in mind. The main goal of this stage is that everyone understands even the minute detail of the requirement (hardware, operating systems, programming, and security etc)</a:t>
            </a:r>
            <a:endParaRPr sz="2200">
              <a:solidFill>
                <a:schemeClr val="accent6"/>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2200">
              <a:solidFill>
                <a:schemeClr val="accent6"/>
              </a:solidFill>
              <a:highlight>
                <a:srgbClr val="FFFFFF"/>
              </a:highlight>
              <a:latin typeface="Calibri"/>
              <a:ea typeface="Calibri"/>
              <a:cs typeface="Calibri"/>
              <a:sym typeface="Calibri"/>
            </a:endParaRPr>
          </a:p>
          <a:p>
            <a:pPr indent="0" lvl="0" marL="0" rtl="0" algn="l">
              <a:spcBef>
                <a:spcPts val="0"/>
              </a:spcBef>
              <a:spcAft>
                <a:spcPts val="0"/>
              </a:spcAft>
              <a:buNone/>
            </a:pPr>
            <a:r>
              <a:rPr b="1" lang="en-US" sz="2200" u="sng">
                <a:solidFill>
                  <a:schemeClr val="accent6"/>
                </a:solidFill>
                <a:highlight>
                  <a:srgbClr val="FFFFFF"/>
                </a:highlight>
                <a:latin typeface="Calibri"/>
                <a:ea typeface="Calibri"/>
                <a:cs typeface="Calibri"/>
                <a:sym typeface="Calibri"/>
              </a:rPr>
              <a:t>Stage 3 - Design:</a:t>
            </a:r>
            <a:endParaRPr b="1" sz="2200" u="sng">
              <a:solidFill>
                <a:schemeClr val="accent6"/>
              </a:solidFill>
              <a:highlight>
                <a:srgbClr val="FFFFFF"/>
              </a:highlight>
              <a:latin typeface="Calibri"/>
              <a:ea typeface="Calibri"/>
              <a:cs typeface="Calibri"/>
              <a:sym typeface="Calibri"/>
            </a:endParaRPr>
          </a:p>
          <a:p>
            <a:pPr indent="0" lvl="0" marL="0" rtl="0" algn="l">
              <a:spcBef>
                <a:spcPts val="0"/>
              </a:spcBef>
              <a:spcAft>
                <a:spcPts val="0"/>
              </a:spcAft>
              <a:buNone/>
            </a:pPr>
            <a:r>
              <a:rPr lang="en-US" sz="2200">
                <a:solidFill>
                  <a:schemeClr val="accent6"/>
                </a:solidFill>
                <a:highlight>
                  <a:srgbClr val="FFFFFF"/>
                </a:highlight>
                <a:latin typeface="Calibri"/>
                <a:ea typeface="Calibri"/>
                <a:cs typeface="Calibri"/>
                <a:sym typeface="Calibri"/>
              </a:rPr>
              <a:t> The program developer checks whether the prepared software suffices all the requirements of the end-user and if the project is feasible for the customer technologically, practically, and financially.</a:t>
            </a:r>
            <a:endParaRPr sz="2200">
              <a:solidFill>
                <a:schemeClr val="accent6"/>
              </a:solidFill>
              <a:highlight>
                <a:srgbClr val="FFFFFF"/>
              </a:highlight>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ed384537a3_0_38"/>
          <p:cNvSpPr/>
          <p:nvPr/>
        </p:nvSpPr>
        <p:spPr>
          <a:xfrm>
            <a:off x="83128" y="189483"/>
            <a:ext cx="8229600" cy="45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accent6"/>
                </a:solidFill>
                <a:latin typeface="Calibri"/>
                <a:ea typeface="Calibri"/>
                <a:cs typeface="Calibri"/>
                <a:sym typeface="Calibri"/>
              </a:rPr>
              <a:t>S</a:t>
            </a:r>
            <a:r>
              <a:rPr b="1" lang="en-US" sz="3600">
                <a:solidFill>
                  <a:schemeClr val="accent6"/>
                </a:solidFill>
                <a:latin typeface="Calibri"/>
                <a:ea typeface="Calibri"/>
                <a:cs typeface="Calibri"/>
                <a:sym typeface="Calibri"/>
              </a:rPr>
              <a:t>DLC — Stages (Continued)</a:t>
            </a:r>
            <a:endParaRPr b="0" i="0" sz="3600" u="none" cap="none" strike="noStrike">
              <a:solidFill>
                <a:schemeClr val="accent6"/>
              </a:solidFill>
              <a:latin typeface="Calibri"/>
              <a:ea typeface="Calibri"/>
              <a:cs typeface="Calibri"/>
              <a:sym typeface="Calibri"/>
            </a:endParaRPr>
          </a:p>
        </p:txBody>
      </p:sp>
      <p:cxnSp>
        <p:nvCxnSpPr>
          <p:cNvPr id="184" name="Google Shape;184;g2ed384537a3_0_38"/>
          <p:cNvCxnSpPr/>
          <p:nvPr/>
        </p:nvCxnSpPr>
        <p:spPr>
          <a:xfrm>
            <a:off x="83128" y="925986"/>
            <a:ext cx="8229600" cy="0"/>
          </a:xfrm>
          <a:prstGeom prst="straightConnector1">
            <a:avLst/>
          </a:prstGeom>
          <a:noFill/>
          <a:ln cap="flat" cmpd="sng" w="38150">
            <a:solidFill>
              <a:srgbClr val="C55A11"/>
            </a:solidFill>
            <a:prstDash val="solid"/>
            <a:miter lim="8000"/>
            <a:headEnd len="sm" w="sm" type="none"/>
            <a:tailEnd len="sm" w="sm" type="none"/>
          </a:ln>
        </p:spPr>
      </p:cxnSp>
      <p:sp>
        <p:nvSpPr>
          <p:cNvPr id="185" name="Google Shape;185;g2ed384537a3_0_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86" name="Google Shape;186;g2ed384537a3_0_38"/>
          <p:cNvPicPr preferRelativeResize="0"/>
          <p:nvPr/>
        </p:nvPicPr>
        <p:blipFill rotWithShape="1">
          <a:blip r:embed="rId3">
            <a:alphaModFix/>
          </a:blip>
          <a:srcRect b="0" l="0" r="0" t="0"/>
          <a:stretch/>
        </p:blipFill>
        <p:spPr>
          <a:xfrm>
            <a:off x="10540972" y="259075"/>
            <a:ext cx="1361475" cy="698024"/>
          </a:xfrm>
          <a:prstGeom prst="rect">
            <a:avLst/>
          </a:prstGeom>
          <a:noFill/>
          <a:ln>
            <a:noFill/>
          </a:ln>
        </p:spPr>
      </p:pic>
      <p:sp>
        <p:nvSpPr>
          <p:cNvPr id="187" name="Google Shape;187;g2ed384537a3_0_38"/>
          <p:cNvSpPr txBox="1"/>
          <p:nvPr/>
        </p:nvSpPr>
        <p:spPr>
          <a:xfrm>
            <a:off x="6779200" y="2056363"/>
            <a:ext cx="4535400" cy="36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100">
              <a:solidFill>
                <a:schemeClr val="accent6"/>
              </a:solidFill>
              <a:latin typeface="Calibri"/>
              <a:ea typeface="Calibri"/>
              <a:cs typeface="Calibri"/>
              <a:sym typeface="Calibri"/>
            </a:endParaRPr>
          </a:p>
        </p:txBody>
      </p:sp>
      <p:sp>
        <p:nvSpPr>
          <p:cNvPr id="188" name="Google Shape;188;g2ed384537a3_0_38"/>
          <p:cNvSpPr txBox="1"/>
          <p:nvPr/>
        </p:nvSpPr>
        <p:spPr>
          <a:xfrm>
            <a:off x="152400" y="1085100"/>
            <a:ext cx="11301900" cy="479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300" u="sng">
                <a:solidFill>
                  <a:schemeClr val="accent6"/>
                </a:solidFill>
                <a:latin typeface="Calibri"/>
                <a:ea typeface="Calibri"/>
                <a:cs typeface="Calibri"/>
                <a:sym typeface="Calibri"/>
              </a:rPr>
              <a:t>Stage 4 - Implementation: </a:t>
            </a:r>
            <a:r>
              <a:rPr lang="en-US" sz="2300">
                <a:solidFill>
                  <a:schemeClr val="accent6"/>
                </a:solidFill>
                <a:latin typeface="Calibri"/>
                <a:ea typeface="Calibri"/>
                <a:cs typeface="Calibri"/>
                <a:sym typeface="Calibri"/>
              </a:rPr>
              <a:t>Translating the design to a computer-legible language. The tasks are divided into modules/units and assigned to various developers who then start building the entire system using programming languages.</a:t>
            </a:r>
            <a:endParaRPr sz="2300">
              <a:solidFill>
                <a:schemeClr val="accent6"/>
              </a:solidFill>
              <a:latin typeface="Calibri"/>
              <a:ea typeface="Calibri"/>
              <a:cs typeface="Calibri"/>
              <a:sym typeface="Calibri"/>
            </a:endParaRPr>
          </a:p>
          <a:p>
            <a:pPr indent="0" lvl="0" marL="0" rtl="0" algn="l">
              <a:spcBef>
                <a:spcPts val="0"/>
              </a:spcBef>
              <a:spcAft>
                <a:spcPts val="0"/>
              </a:spcAft>
              <a:buNone/>
            </a:pPr>
            <a:r>
              <a:t/>
            </a:r>
            <a:endParaRPr sz="2300">
              <a:solidFill>
                <a:schemeClr val="accent6"/>
              </a:solidFill>
              <a:latin typeface="Calibri"/>
              <a:ea typeface="Calibri"/>
              <a:cs typeface="Calibri"/>
              <a:sym typeface="Calibri"/>
            </a:endParaRPr>
          </a:p>
          <a:p>
            <a:pPr indent="0" lvl="0" marL="0" rtl="0" algn="l">
              <a:spcBef>
                <a:spcPts val="0"/>
              </a:spcBef>
              <a:spcAft>
                <a:spcPts val="0"/>
              </a:spcAft>
              <a:buNone/>
            </a:pPr>
            <a:r>
              <a:rPr b="1" lang="en-US" sz="2300" u="sng">
                <a:solidFill>
                  <a:schemeClr val="accent6"/>
                </a:solidFill>
                <a:latin typeface="Calibri"/>
                <a:ea typeface="Calibri"/>
                <a:cs typeface="Calibri"/>
                <a:sym typeface="Calibri"/>
              </a:rPr>
              <a:t>Stage 5 - Testing:</a:t>
            </a:r>
            <a:r>
              <a:rPr lang="en-US" sz="2300">
                <a:solidFill>
                  <a:schemeClr val="accent6"/>
                </a:solidFill>
                <a:latin typeface="Calibri"/>
                <a:ea typeface="Calibri"/>
                <a:cs typeface="Calibri"/>
                <a:sym typeface="Calibri"/>
              </a:rPr>
              <a:t> Once built, software is deployed in the testing environment to test functionality to ensure that the entire application works according to the customer requirements.</a:t>
            </a:r>
            <a:endParaRPr sz="2300">
              <a:solidFill>
                <a:schemeClr val="accent6"/>
              </a:solidFill>
              <a:latin typeface="Calibri"/>
              <a:ea typeface="Calibri"/>
              <a:cs typeface="Calibri"/>
              <a:sym typeface="Calibri"/>
            </a:endParaRPr>
          </a:p>
          <a:p>
            <a:pPr indent="0" lvl="0" marL="0" rtl="0" algn="l">
              <a:spcBef>
                <a:spcPts val="0"/>
              </a:spcBef>
              <a:spcAft>
                <a:spcPts val="0"/>
              </a:spcAft>
              <a:buNone/>
            </a:pPr>
            <a:r>
              <a:t/>
            </a:r>
            <a:endParaRPr b="1" sz="2300" u="sng">
              <a:solidFill>
                <a:schemeClr val="accent6"/>
              </a:solidFill>
              <a:latin typeface="Calibri"/>
              <a:ea typeface="Calibri"/>
              <a:cs typeface="Calibri"/>
              <a:sym typeface="Calibri"/>
            </a:endParaRPr>
          </a:p>
          <a:p>
            <a:pPr indent="0" lvl="0" marL="0" rtl="0" algn="l">
              <a:spcBef>
                <a:spcPts val="0"/>
              </a:spcBef>
              <a:spcAft>
                <a:spcPts val="0"/>
              </a:spcAft>
              <a:buNone/>
            </a:pPr>
            <a:r>
              <a:rPr b="1" lang="en-US" sz="2300" u="sng">
                <a:solidFill>
                  <a:schemeClr val="accent6"/>
                </a:solidFill>
                <a:latin typeface="Calibri"/>
                <a:ea typeface="Calibri"/>
                <a:cs typeface="Calibri"/>
                <a:sym typeface="Calibri"/>
              </a:rPr>
              <a:t>Stage 6 - Deployment:</a:t>
            </a:r>
            <a:r>
              <a:rPr lang="en-US" sz="2300">
                <a:solidFill>
                  <a:schemeClr val="accent6"/>
                </a:solidFill>
                <a:latin typeface="Calibri"/>
                <a:ea typeface="Calibri"/>
                <a:cs typeface="Calibri"/>
                <a:sym typeface="Calibri"/>
              </a:rPr>
              <a:t> Software is released for customers to use. The size of the project determines the complexity of the deployment. The users are then provided with the training or documentation that will help them to operate the software.</a:t>
            </a:r>
            <a:endParaRPr sz="2300">
              <a:solidFill>
                <a:schemeClr val="accent6"/>
              </a:solidFill>
              <a:latin typeface="Calibri"/>
              <a:ea typeface="Calibri"/>
              <a:cs typeface="Calibri"/>
              <a:sym typeface="Calibri"/>
            </a:endParaRPr>
          </a:p>
          <a:p>
            <a:pPr indent="0" lvl="0" marL="0" rtl="0" algn="l">
              <a:spcBef>
                <a:spcPts val="0"/>
              </a:spcBef>
              <a:spcAft>
                <a:spcPts val="0"/>
              </a:spcAft>
              <a:buNone/>
            </a:pPr>
            <a:r>
              <a:t/>
            </a:r>
            <a:endParaRPr b="1" sz="2300" u="sng">
              <a:solidFill>
                <a:schemeClr val="accent6"/>
              </a:solidFill>
              <a:latin typeface="Calibri"/>
              <a:ea typeface="Calibri"/>
              <a:cs typeface="Calibri"/>
              <a:sym typeface="Calibri"/>
            </a:endParaRPr>
          </a:p>
          <a:p>
            <a:pPr indent="0" lvl="0" marL="0" rtl="0" algn="l">
              <a:spcBef>
                <a:spcPts val="0"/>
              </a:spcBef>
              <a:spcAft>
                <a:spcPts val="0"/>
              </a:spcAft>
              <a:buNone/>
            </a:pPr>
            <a:r>
              <a:rPr b="1" lang="en-US" sz="2300" u="sng">
                <a:solidFill>
                  <a:schemeClr val="accent6"/>
                </a:solidFill>
                <a:latin typeface="Calibri"/>
                <a:ea typeface="Calibri"/>
                <a:cs typeface="Calibri"/>
                <a:sym typeface="Calibri"/>
              </a:rPr>
              <a:t>Stage 7 - Maintenance:</a:t>
            </a:r>
            <a:r>
              <a:rPr lang="en-US" sz="2300">
                <a:solidFill>
                  <a:schemeClr val="accent6"/>
                </a:solidFill>
                <a:latin typeface="Calibri"/>
                <a:ea typeface="Calibri"/>
                <a:cs typeface="Calibri"/>
                <a:sym typeface="Calibri"/>
              </a:rPr>
              <a:t> The actual problem starts when the customer actually starts using the developed system and those needs to be solved from time to time. This stage is where the developed product is taken care of.</a:t>
            </a:r>
            <a:endParaRPr sz="2300">
              <a:solidFill>
                <a:schemeClr val="accent6"/>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2020-06-17T06:02:30Z</dcterms:created>
  <dc:creator>Dell</dc:creator>
</cp:coreProperties>
</file>