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vmc6f9DuRb37GRu3z7fjWN0/y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FC9FC7-8BA3-4646-BDB5-E438D56DC42F}">
  <a:tblStyle styleId="{03FC9FC7-8BA3-4646-BDB5-E438D56DC42F}"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8EBF5"/>
          </a:solidFill>
        </a:fill>
      </a:tcStyle>
    </a:band1H>
    <a:band2H>
      <a:tcTxStyle b="off" i="off"/>
      <a:tcStyle>
        <a:tcBdr/>
      </a:tcStyle>
    </a:band2H>
    <a:band1V>
      <a:tcTxStyle b="off" i="off"/>
      <a:tcStyle>
        <a:tcBdr/>
        <a:fill>
          <a:solidFill>
            <a:srgbClr val="E8EBF5"/>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fill>
          <a:solidFill>
            <a:schemeClr val="accent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ed894591ea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2ed894591ea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ed894591ea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2ed894591ea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ed894591ea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g2ed894591ea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ed894591ea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g2ed894591ea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ed894591e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g2ed894591e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d894591e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d894591e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ed894591ea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javatpoint.com/software-engineering-prototype-mode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www.geeksforgeeks.org/software-engineering-spiral-model/"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geeksforgeeks.org/4-ps-in-software-project-planning/"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4781916" y="2195624"/>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Software Engineering</a:t>
            </a:r>
            <a:endParaRPr sz="3600" b="1" i="0" u="none" strike="noStrike" cap="none">
              <a:solidFill>
                <a:srgbClr val="C55A11"/>
              </a:solidFill>
              <a:latin typeface="Calibri"/>
              <a:ea typeface="Calibri"/>
              <a:cs typeface="Calibri"/>
              <a:sym typeface="Calibri"/>
            </a:endParaRPr>
          </a:p>
        </p:txBody>
      </p:sp>
      <p:sp>
        <p:nvSpPr>
          <p:cNvPr id="89" name="Google Shape;89;p1"/>
          <p:cNvSpPr/>
          <p:nvPr/>
        </p:nvSpPr>
        <p:spPr>
          <a:xfrm>
            <a:off x="4738354" y="4451208"/>
            <a:ext cx="7497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Department of Computer Science and Engineering</a:t>
            </a:r>
            <a:endParaRPr sz="2400" b="0" i="0" u="none" strike="noStrike" cap="non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93" name="Google Shape;93;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4" name="Google Shape;94;p1"/>
          <p:cNvGrpSpPr/>
          <p:nvPr/>
        </p:nvGrpSpPr>
        <p:grpSpPr>
          <a:xfrm rot="10800000">
            <a:off x="10855702" y="266068"/>
            <a:ext cx="1066895" cy="1078155"/>
            <a:chOff x="313844" y="5489699"/>
            <a:chExt cx="1066895" cy="1078155"/>
          </a:xfrm>
        </p:grpSpPr>
        <p:sp>
          <p:nvSpPr>
            <p:cNvPr id="95" name="Google Shape;95;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98" name="Google Shape;98;p1"/>
          <p:cNvSpPr txBox="1"/>
          <p:nvPr/>
        </p:nvSpPr>
        <p:spPr>
          <a:xfrm>
            <a:off x="4781916" y="2782579"/>
            <a:ext cx="741008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E75B5"/>
                </a:solidFill>
                <a:latin typeface="Calibri"/>
                <a:ea typeface="Calibri"/>
                <a:cs typeface="Calibri"/>
                <a:sym typeface="Calibri"/>
              </a:rPr>
              <a:t>Introduction to Software Engineering</a:t>
            </a:r>
            <a:endParaRPr sz="3600" b="1" i="0" u="none" strike="noStrike" cap="none">
              <a:solidFill>
                <a:srgbClr val="2E75B5"/>
              </a:solidFill>
              <a:latin typeface="Calibri"/>
              <a:ea typeface="Calibri"/>
              <a:cs typeface="Calibri"/>
              <a:sym typeface="Calibri"/>
            </a:endParaRPr>
          </a:p>
        </p:txBody>
      </p:sp>
      <p:pic>
        <p:nvPicPr>
          <p:cNvPr id="99" name="Google Shape;99;p1"/>
          <p:cNvPicPr preferRelativeResize="0"/>
          <p:nvPr/>
        </p:nvPicPr>
        <p:blipFill rotWithShape="1">
          <a:blip r:embed="rId3">
            <a:alphaModFix/>
          </a:blip>
          <a:srcRect/>
          <a:stretch/>
        </p:blipFill>
        <p:spPr>
          <a:xfrm>
            <a:off x="1630700" y="818138"/>
            <a:ext cx="2619113" cy="4849503"/>
          </a:xfrm>
          <a:prstGeom prst="rect">
            <a:avLst/>
          </a:prstGeom>
          <a:noFill/>
          <a:ln>
            <a:noFill/>
          </a:ln>
        </p:spPr>
      </p:pic>
      <p:sp>
        <p:nvSpPr>
          <p:cNvPr id="100" name="Google Shape;100;p1"/>
          <p:cNvSpPr txBox="1"/>
          <p:nvPr/>
        </p:nvSpPr>
        <p:spPr>
          <a:xfrm>
            <a:off x="2084248" y="6260060"/>
            <a:ext cx="80235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Acknowledgement: Authors of the prescribed textbooks and materials sourced online.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p:nvPr/>
        </p:nvSpPr>
        <p:spPr>
          <a:xfrm>
            <a:off x="83127" y="248465"/>
            <a:ext cx="107688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Prototype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 Advantages, Disadvantages &amp; Usage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C55A1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cxnSp>
        <p:nvCxnSpPr>
          <p:cNvPr id="192" name="Google Shape;192;p9"/>
          <p:cNvCxnSpPr/>
          <p:nvPr/>
        </p:nvCxnSpPr>
        <p:spPr>
          <a:xfrm>
            <a:off x="83127" y="1002186"/>
            <a:ext cx="10639500" cy="0"/>
          </a:xfrm>
          <a:prstGeom prst="straightConnector1">
            <a:avLst/>
          </a:prstGeom>
          <a:noFill/>
          <a:ln w="38150" cap="flat" cmpd="sng">
            <a:solidFill>
              <a:srgbClr val="C55A11"/>
            </a:solidFill>
            <a:prstDash val="solid"/>
            <a:miter lim="8000"/>
            <a:headEnd type="none" w="sm" len="sm"/>
            <a:tailEnd type="none" w="sm" len="sm"/>
          </a:ln>
        </p:spPr>
      </p:cxnSp>
      <p:sp>
        <p:nvSpPr>
          <p:cNvPr id="193" name="Google Shape;19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graphicFrame>
        <p:nvGraphicFramePr>
          <p:cNvPr id="194" name="Google Shape;194;p9"/>
          <p:cNvGraphicFramePr/>
          <p:nvPr/>
        </p:nvGraphicFramePr>
        <p:xfrm>
          <a:off x="612476" y="1495686"/>
          <a:ext cx="10110150" cy="2209375"/>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Active involvement of users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May increase complexity of system as scope of system may expand beyond original plans</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Better risk mitigation, Reduced time and cost, Resulting system is full featured, More stable system</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Performance of resulting system may not be optimal</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cxnSp>
        <p:nvCxnSpPr>
          <p:cNvPr id="195" name="Google Shape;195;p9"/>
          <p:cNvCxnSpPr/>
          <p:nvPr/>
        </p:nvCxnSpPr>
        <p:spPr>
          <a:xfrm>
            <a:off x="5658928" y="1495686"/>
            <a:ext cx="8700" cy="1935000"/>
          </a:xfrm>
          <a:prstGeom prst="straightConnector1">
            <a:avLst/>
          </a:prstGeom>
          <a:noFill/>
          <a:ln w="9525" cap="flat" cmpd="sng">
            <a:solidFill>
              <a:schemeClr val="accent5"/>
            </a:solidFill>
            <a:prstDash val="solid"/>
            <a:miter lim="800000"/>
            <a:headEnd type="none" w="sm" len="sm"/>
            <a:tailEnd type="none" w="sm" len="sm"/>
          </a:ln>
        </p:spPr>
      </p:cxnSp>
      <p:sp>
        <p:nvSpPr>
          <p:cNvPr id="196" name="Google Shape;196;p9"/>
          <p:cNvSpPr txBox="1"/>
          <p:nvPr/>
        </p:nvSpPr>
        <p:spPr>
          <a:xfrm>
            <a:off x="534839" y="3907766"/>
            <a:ext cx="19150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USAGE:</a:t>
            </a:r>
            <a:endParaRPr sz="1800" b="1" i="0" u="none" strike="noStrike" cap="none">
              <a:solidFill>
                <a:schemeClr val="dk1"/>
              </a:solidFill>
              <a:latin typeface="Calibri"/>
              <a:ea typeface="Calibri"/>
              <a:cs typeface="Calibri"/>
              <a:sym typeface="Calibri"/>
            </a:endParaRPr>
          </a:p>
        </p:txBody>
      </p:sp>
      <p:sp>
        <p:nvSpPr>
          <p:cNvPr id="197" name="Google Shape;197;p9"/>
          <p:cNvSpPr txBox="1"/>
          <p:nvPr/>
        </p:nvSpPr>
        <p:spPr>
          <a:xfrm>
            <a:off x="1349631" y="3907766"/>
            <a:ext cx="3722701" cy="64633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When requirements are not clear</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Users are actively involved</a:t>
            </a:r>
            <a:endParaRPr sz="1800" b="0" i="0" u="none" strike="noStrike" cap="none">
              <a:solidFill>
                <a:schemeClr val="dk1"/>
              </a:solidFill>
              <a:latin typeface="Calibri"/>
              <a:ea typeface="Calibri"/>
              <a:cs typeface="Calibri"/>
              <a:sym typeface="Calibri"/>
            </a:endParaRPr>
          </a:p>
        </p:txBody>
      </p:sp>
      <p:pic>
        <p:nvPicPr>
          <p:cNvPr id="198" name="Google Shape;198;p9"/>
          <p:cNvPicPr preferRelativeResize="0"/>
          <p:nvPr/>
        </p:nvPicPr>
        <p:blipFill rotWithShape="1">
          <a:blip r:embed="rId3">
            <a:alphaModFix/>
          </a:blip>
          <a:srcRect/>
          <a:stretch/>
        </p:blipFill>
        <p:spPr>
          <a:xfrm>
            <a:off x="10769572" y="182875"/>
            <a:ext cx="1361475" cy="698024"/>
          </a:xfrm>
          <a:prstGeom prst="rect">
            <a:avLst/>
          </a:prstGeom>
          <a:noFill/>
          <a:ln>
            <a:noFill/>
          </a:ln>
        </p:spPr>
      </p:pic>
      <p:sp>
        <p:nvSpPr>
          <p:cNvPr id="199" name="Google Shape;199;p9"/>
          <p:cNvSpPr txBox="1"/>
          <p:nvPr/>
        </p:nvSpPr>
        <p:spPr>
          <a:xfrm>
            <a:off x="435775" y="6269075"/>
            <a:ext cx="104163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https://www.javatpoint.com/software-engineering-prototype-model</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0"/>
          <p:cNvSpPr/>
          <p:nvPr/>
        </p:nvSpPr>
        <p:spPr>
          <a:xfrm>
            <a:off x="83128" y="370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Incremental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0" i="0" u="none" strike="noStrike" cap="none">
              <a:solidFill>
                <a:schemeClr val="dk1"/>
              </a:solidFill>
              <a:latin typeface="Calibri"/>
              <a:ea typeface="Calibri"/>
              <a:cs typeface="Calibri"/>
              <a:sym typeface="Calibri"/>
            </a:endParaRPr>
          </a:p>
        </p:txBody>
      </p:sp>
      <p:cxnSp>
        <p:nvCxnSpPr>
          <p:cNvPr id="205" name="Google Shape;205;p10"/>
          <p:cNvCxnSpPr/>
          <p:nvPr/>
        </p:nvCxnSpPr>
        <p:spPr>
          <a:xfrm>
            <a:off x="83128" y="7735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206" name="Google Shape;20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pic>
        <p:nvPicPr>
          <p:cNvPr id="207" name="Google Shape;207;p10"/>
          <p:cNvPicPr preferRelativeResize="0"/>
          <p:nvPr/>
        </p:nvPicPr>
        <p:blipFill rotWithShape="1">
          <a:blip r:embed="rId3">
            <a:alphaModFix/>
          </a:blip>
          <a:srcRect/>
          <a:stretch/>
        </p:blipFill>
        <p:spPr>
          <a:xfrm>
            <a:off x="1268710" y="1153602"/>
            <a:ext cx="4634194" cy="3064108"/>
          </a:xfrm>
          <a:prstGeom prst="rect">
            <a:avLst/>
          </a:prstGeom>
          <a:noFill/>
          <a:ln>
            <a:noFill/>
          </a:ln>
        </p:spPr>
      </p:pic>
      <p:pic>
        <p:nvPicPr>
          <p:cNvPr id="208" name="Google Shape;208;p10"/>
          <p:cNvPicPr preferRelativeResize="0"/>
          <p:nvPr/>
        </p:nvPicPr>
        <p:blipFill rotWithShape="1">
          <a:blip r:embed="rId4">
            <a:alphaModFix/>
          </a:blip>
          <a:srcRect b="8966"/>
          <a:stretch/>
        </p:blipFill>
        <p:spPr>
          <a:xfrm>
            <a:off x="6438122" y="1215914"/>
            <a:ext cx="4634195" cy="2956796"/>
          </a:xfrm>
          <a:prstGeom prst="rect">
            <a:avLst/>
          </a:prstGeom>
          <a:noFill/>
          <a:ln>
            <a:noFill/>
          </a:ln>
        </p:spPr>
      </p:pic>
      <p:sp>
        <p:nvSpPr>
          <p:cNvPr id="209" name="Google Shape;209;p10"/>
          <p:cNvSpPr/>
          <p:nvPr/>
        </p:nvSpPr>
        <p:spPr>
          <a:xfrm>
            <a:off x="4494362" y="4293910"/>
            <a:ext cx="2945518" cy="29534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10"/>
          <p:cNvSpPr txBox="1"/>
          <p:nvPr/>
        </p:nvSpPr>
        <p:spPr>
          <a:xfrm>
            <a:off x="2236672" y="4552725"/>
            <a:ext cx="7884900" cy="1708500"/>
          </a:xfrm>
          <a:prstGeom prst="rect">
            <a:avLst/>
          </a:prstGeom>
          <a:noFill/>
          <a:ln>
            <a:noFill/>
          </a:ln>
        </p:spPr>
        <p:txBody>
          <a:bodyPr spcFirstLastPara="1" wrap="square" lIns="91425" tIns="45700" rIns="91425" bIns="45700" anchor="t" anchorCtr="0">
            <a:spAutoFit/>
          </a:bodyPr>
          <a:lstStyle/>
          <a:p>
            <a:pPr marL="285750" marR="0" lvl="0" indent="-304800" algn="l"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Requirements are partitioned </a:t>
            </a:r>
            <a:endParaRPr sz="1700" b="0" i="0" u="none" strike="noStrike" cap="none">
              <a:solidFill>
                <a:srgbClr val="000000"/>
              </a:solidFill>
              <a:latin typeface="Arial"/>
              <a:ea typeface="Arial"/>
              <a:cs typeface="Arial"/>
              <a:sym typeface="Arial"/>
            </a:endParaRPr>
          </a:p>
          <a:p>
            <a:pPr marL="285750" marR="0" lvl="0" indent="-304800" algn="l"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Working version of software is produced during the first module, so we have a working software early on in the software life cycle.</a:t>
            </a:r>
            <a:endParaRPr sz="1700" b="0" i="0" u="none" strike="noStrike" cap="none">
              <a:solidFill>
                <a:srgbClr val="000000"/>
              </a:solidFill>
              <a:latin typeface="Arial"/>
              <a:ea typeface="Arial"/>
              <a:cs typeface="Arial"/>
              <a:sym typeface="Arial"/>
            </a:endParaRPr>
          </a:p>
          <a:p>
            <a:pPr marL="285750" marR="0" lvl="0" indent="-304800" algn="l"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Each subsequent release adds functionality to previous module</a:t>
            </a:r>
            <a:endParaRPr sz="1700" b="0" i="0" u="none" strike="noStrike" cap="none">
              <a:solidFill>
                <a:srgbClr val="000000"/>
              </a:solidFill>
              <a:latin typeface="Arial"/>
              <a:ea typeface="Arial"/>
              <a:cs typeface="Arial"/>
              <a:sym typeface="Arial"/>
            </a:endParaRPr>
          </a:p>
          <a:p>
            <a:pPr marL="285750" marR="0" lvl="0" indent="-304800" algn="l" rtl="0">
              <a:lnSpc>
                <a:spcPct val="100000"/>
              </a:lnSpc>
              <a:spcBef>
                <a:spcPts val="0"/>
              </a:spcBef>
              <a:spcAft>
                <a:spcPts val="0"/>
              </a:spcAft>
              <a:buClr>
                <a:schemeClr val="dk1"/>
              </a:buClr>
              <a:buSzPts val="2100"/>
              <a:buFont typeface="Arial"/>
              <a:buChar char="•"/>
            </a:pPr>
            <a:r>
              <a:rPr lang="en-US" sz="2100" b="0" i="0" u="none" strike="noStrike" cap="none">
                <a:solidFill>
                  <a:schemeClr val="dk1"/>
                </a:solidFill>
                <a:latin typeface="Calibri"/>
                <a:ea typeface="Calibri"/>
                <a:cs typeface="Calibri"/>
                <a:sym typeface="Calibri"/>
              </a:rPr>
              <a:t>Continuous integration is done until entire system is achieved</a:t>
            </a:r>
            <a:endParaRPr sz="2100" b="0" i="0" u="none" strike="noStrike" cap="none">
              <a:solidFill>
                <a:schemeClr val="dk1"/>
              </a:solidFill>
              <a:latin typeface="Calibri"/>
              <a:ea typeface="Calibri"/>
              <a:cs typeface="Calibri"/>
              <a:sym typeface="Calibri"/>
            </a:endParaRPr>
          </a:p>
        </p:txBody>
      </p:sp>
      <p:pic>
        <p:nvPicPr>
          <p:cNvPr id="211" name="Google Shape;211;p10"/>
          <p:cNvPicPr preferRelativeResize="0"/>
          <p:nvPr/>
        </p:nvPicPr>
        <p:blipFill rotWithShape="1">
          <a:blip r:embed="rId5">
            <a:alphaModFix/>
          </a:blip>
          <a:srcRect/>
          <a:stretch/>
        </p:blipFill>
        <p:spPr>
          <a:xfrm>
            <a:off x="10540972" y="259075"/>
            <a:ext cx="1361475" cy="698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p:nvPr/>
        </p:nvSpPr>
        <p:spPr>
          <a:xfrm>
            <a:off x="83128" y="370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Incremental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0" i="0" u="none" strike="noStrike" cap="none">
              <a:solidFill>
                <a:schemeClr val="dk1"/>
              </a:solidFill>
              <a:latin typeface="Calibri"/>
              <a:ea typeface="Calibri"/>
              <a:cs typeface="Calibri"/>
              <a:sym typeface="Calibri"/>
            </a:endParaRPr>
          </a:p>
        </p:txBody>
      </p:sp>
      <p:cxnSp>
        <p:nvCxnSpPr>
          <p:cNvPr id="217" name="Google Shape;217;p11"/>
          <p:cNvCxnSpPr/>
          <p:nvPr/>
        </p:nvCxnSpPr>
        <p:spPr>
          <a:xfrm>
            <a:off x="83128" y="7735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218" name="Google Shape;21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19" name="Google Shape;219;p11"/>
          <p:cNvSpPr/>
          <p:nvPr/>
        </p:nvSpPr>
        <p:spPr>
          <a:xfrm>
            <a:off x="4494362" y="4293910"/>
            <a:ext cx="2945518" cy="295343"/>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11"/>
          <p:cNvSpPr txBox="1"/>
          <p:nvPr/>
        </p:nvSpPr>
        <p:spPr>
          <a:xfrm>
            <a:off x="215660" y="4441581"/>
            <a:ext cx="603849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11"/>
          <p:cNvSpPr txBox="1"/>
          <p:nvPr/>
        </p:nvSpPr>
        <p:spPr>
          <a:xfrm>
            <a:off x="8140460" y="1308340"/>
            <a:ext cx="3295200" cy="1200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Partitioned requirements can have a development lifecycle</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Models like </a:t>
            </a:r>
            <a:r>
              <a:rPr lang="en-US" sz="1800">
                <a:solidFill>
                  <a:schemeClr val="dk1"/>
                </a:solidFill>
                <a:latin typeface="Calibri"/>
                <a:ea typeface="Calibri"/>
                <a:cs typeface="Calibri"/>
                <a:sym typeface="Calibri"/>
              </a:rPr>
              <a:t>W</a:t>
            </a:r>
            <a:r>
              <a:rPr lang="en-US" sz="1800" b="0" i="0" u="none" strike="noStrike" cap="none">
                <a:solidFill>
                  <a:schemeClr val="dk1"/>
                </a:solidFill>
                <a:latin typeface="Calibri"/>
                <a:ea typeface="Calibri"/>
                <a:cs typeface="Calibri"/>
                <a:sym typeface="Calibri"/>
              </a:rPr>
              <a:t>aterfall, V, etc</a:t>
            </a:r>
            <a:r>
              <a:rPr lang="en-US" sz="1800">
                <a:solidFill>
                  <a:schemeClr val="dk1"/>
                </a:solidFill>
                <a:latin typeface="Calibri"/>
                <a:ea typeface="Calibri"/>
                <a:cs typeface="Calibri"/>
                <a:sym typeface="Calibri"/>
              </a:rPr>
              <a:t>.</a:t>
            </a:r>
            <a:r>
              <a:rPr lang="en-US" sz="1800" b="0" i="0" u="none" strike="noStrike" cap="none">
                <a:solidFill>
                  <a:schemeClr val="dk1"/>
                </a:solidFill>
                <a:latin typeface="Calibri"/>
                <a:ea typeface="Calibri"/>
                <a:cs typeface="Calibri"/>
                <a:sym typeface="Calibri"/>
              </a:rPr>
              <a:t> can be used for each partition</a:t>
            </a:r>
            <a:endParaRPr sz="1800" b="0" i="0" u="none" strike="noStrike" cap="none">
              <a:solidFill>
                <a:srgbClr val="000000"/>
              </a:solidFill>
              <a:latin typeface="Arial"/>
              <a:ea typeface="Arial"/>
              <a:cs typeface="Arial"/>
              <a:sym typeface="Arial"/>
            </a:endParaRPr>
          </a:p>
        </p:txBody>
      </p:sp>
      <p:sp>
        <p:nvSpPr>
          <p:cNvPr id="222" name="Google Shape;222;p11"/>
          <p:cNvSpPr/>
          <p:nvPr/>
        </p:nvSpPr>
        <p:spPr>
          <a:xfrm>
            <a:off x="8140460" y="3049407"/>
            <a:ext cx="3450600" cy="3071100"/>
          </a:xfrm>
          <a:prstGeom prst="rect">
            <a:avLst/>
          </a:prstGeom>
          <a:solidFill>
            <a:srgbClr val="FFF2CC"/>
          </a:solidFill>
          <a:ln w="12700" cap="flat" cmpd="sng">
            <a:solidFill>
              <a:srgbClr val="FFF2C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Leveraged prototype for additional features would be a form of incremental model</a:t>
            </a:r>
            <a:endParaRPr sz="1800" b="1" i="0" u="none" strike="noStrike" cap="none">
              <a:solidFill>
                <a:srgbClr val="000000"/>
              </a:solidFill>
              <a:latin typeface="Calibri"/>
              <a:ea typeface="Calibri"/>
              <a:cs typeface="Calibri"/>
              <a:sym typeface="Calibri"/>
            </a:endParaRPr>
          </a:p>
        </p:txBody>
      </p:sp>
      <p:sp>
        <p:nvSpPr>
          <p:cNvPr id="223" name="Google Shape;223;p11"/>
          <p:cNvSpPr/>
          <p:nvPr/>
        </p:nvSpPr>
        <p:spPr>
          <a:xfrm>
            <a:off x="8202283" y="3113841"/>
            <a:ext cx="2120634" cy="1518264"/>
          </a:xfrm>
          <a:prstGeom prst="irregularSeal1">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FUN FACT</a:t>
            </a:r>
            <a:endParaRPr sz="1800" b="1" i="0" u="none" strike="noStrike" cap="none">
              <a:solidFill>
                <a:srgbClr val="000000"/>
              </a:solidFill>
              <a:latin typeface="Calibri"/>
              <a:ea typeface="Calibri"/>
              <a:cs typeface="Calibri"/>
              <a:sym typeface="Calibri"/>
            </a:endParaRPr>
          </a:p>
        </p:txBody>
      </p:sp>
      <p:pic>
        <p:nvPicPr>
          <p:cNvPr id="224" name="Google Shape;224;p11"/>
          <p:cNvPicPr preferRelativeResize="0"/>
          <p:nvPr/>
        </p:nvPicPr>
        <p:blipFill rotWithShape="1">
          <a:blip r:embed="rId3">
            <a:alphaModFix/>
          </a:blip>
          <a:srcRect/>
          <a:stretch/>
        </p:blipFill>
        <p:spPr>
          <a:xfrm>
            <a:off x="10540972" y="259075"/>
            <a:ext cx="1361475" cy="698024"/>
          </a:xfrm>
          <a:prstGeom prst="rect">
            <a:avLst/>
          </a:prstGeom>
          <a:noFill/>
          <a:ln>
            <a:noFill/>
          </a:ln>
        </p:spPr>
      </p:pic>
      <p:pic>
        <p:nvPicPr>
          <p:cNvPr id="225" name="Google Shape;225;p11"/>
          <p:cNvPicPr preferRelativeResize="0"/>
          <p:nvPr/>
        </p:nvPicPr>
        <p:blipFill rotWithShape="1">
          <a:blip r:embed="rId4">
            <a:alphaModFix/>
          </a:blip>
          <a:srcRect/>
          <a:stretch/>
        </p:blipFill>
        <p:spPr>
          <a:xfrm>
            <a:off x="41025" y="1045652"/>
            <a:ext cx="7797200" cy="2755225"/>
          </a:xfrm>
          <a:prstGeom prst="rect">
            <a:avLst/>
          </a:prstGeom>
          <a:noFill/>
          <a:ln>
            <a:noFill/>
          </a:ln>
        </p:spPr>
      </p:pic>
      <p:sp>
        <p:nvSpPr>
          <p:cNvPr id="226" name="Google Shape;226;p11"/>
          <p:cNvSpPr txBox="1"/>
          <p:nvPr/>
        </p:nvSpPr>
        <p:spPr>
          <a:xfrm>
            <a:off x="473125" y="3777625"/>
            <a:ext cx="6966900" cy="21105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accent6"/>
              </a:buClr>
              <a:buSzPts val="2400"/>
              <a:buFont typeface="Calibri"/>
              <a:buChar char="●"/>
            </a:pPr>
            <a:r>
              <a:rPr lang="en-US" sz="2400">
                <a:solidFill>
                  <a:schemeClr val="accent6"/>
                </a:solidFill>
                <a:latin typeface="Calibri"/>
                <a:ea typeface="Calibri"/>
                <a:cs typeface="Calibri"/>
                <a:sym typeface="Calibri"/>
              </a:rPr>
              <a:t>A methodology that can be used to build large and complex systems by iteratively adding new features based on the analysis of source data. </a:t>
            </a:r>
            <a:endParaRPr sz="2400">
              <a:solidFill>
                <a:schemeClr val="accent6"/>
              </a:solidFill>
              <a:latin typeface="Calibri"/>
              <a:ea typeface="Calibri"/>
              <a:cs typeface="Calibri"/>
              <a:sym typeface="Calibri"/>
            </a:endParaRPr>
          </a:p>
          <a:p>
            <a:pPr marL="457200" lvl="0" indent="0" algn="l" rtl="0">
              <a:spcBef>
                <a:spcPts val="0"/>
              </a:spcBef>
              <a:spcAft>
                <a:spcPts val="0"/>
              </a:spcAft>
              <a:buNone/>
            </a:pPr>
            <a:endParaRPr sz="2400">
              <a:solidFill>
                <a:schemeClr val="accent6"/>
              </a:solidFill>
              <a:latin typeface="Calibri"/>
              <a:ea typeface="Calibri"/>
              <a:cs typeface="Calibri"/>
              <a:sym typeface="Calibri"/>
            </a:endParaRPr>
          </a:p>
          <a:p>
            <a:pPr marL="457200" lvl="0" indent="-381000" algn="l" rtl="0">
              <a:spcBef>
                <a:spcPts val="0"/>
              </a:spcBef>
              <a:spcAft>
                <a:spcPts val="0"/>
              </a:spcAft>
              <a:buClr>
                <a:schemeClr val="accent6"/>
              </a:buClr>
              <a:buSzPts val="2400"/>
              <a:buFont typeface="Calibri"/>
              <a:buChar char="●"/>
            </a:pPr>
            <a:r>
              <a:rPr lang="en-US" sz="2400">
                <a:solidFill>
                  <a:schemeClr val="accent6"/>
                </a:solidFill>
                <a:latin typeface="Calibri"/>
                <a:ea typeface="Calibri"/>
                <a:cs typeface="Calibri"/>
                <a:sym typeface="Calibri"/>
              </a:rPr>
              <a:t>Based on the idea of adding new features, or "increments" to an existing system instead of building the entire thing from scratch at once.</a:t>
            </a:r>
            <a:endParaRPr sz="2400">
              <a:solidFill>
                <a:schemeClr val="accent6"/>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p:nvPr/>
        </p:nvSpPr>
        <p:spPr>
          <a:xfrm>
            <a:off x="83127" y="1722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Incremental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 Adv</a:t>
            </a:r>
            <a:r>
              <a:rPr lang="en-US" sz="3600" b="1">
                <a:solidFill>
                  <a:srgbClr val="C55A11"/>
                </a:solidFill>
                <a:latin typeface="Calibri"/>
                <a:ea typeface="Calibri"/>
                <a:cs typeface="Calibri"/>
                <a:sym typeface="Calibri"/>
              </a:rPr>
              <a:t>antage</a:t>
            </a:r>
            <a:r>
              <a:rPr lang="en-US" sz="3600" b="1" i="0" u="none" strike="noStrike" cap="none">
                <a:solidFill>
                  <a:srgbClr val="C55A11"/>
                </a:solidFill>
                <a:latin typeface="Calibri"/>
                <a:ea typeface="Calibri"/>
                <a:cs typeface="Calibri"/>
                <a:sym typeface="Calibri"/>
              </a:rPr>
              <a:t>, Disadvantage &amp; Usage</a:t>
            </a:r>
            <a:endParaRPr sz="3600" b="0" i="0" u="none" strike="noStrike" cap="none">
              <a:solidFill>
                <a:schemeClr val="dk1"/>
              </a:solidFill>
              <a:latin typeface="Calibri"/>
              <a:ea typeface="Calibri"/>
              <a:cs typeface="Calibri"/>
              <a:sym typeface="Calibri"/>
            </a:endParaRPr>
          </a:p>
        </p:txBody>
      </p:sp>
      <p:cxnSp>
        <p:nvCxnSpPr>
          <p:cNvPr id="232" name="Google Shape;232;p12"/>
          <p:cNvCxnSpPr/>
          <p:nvPr/>
        </p:nvCxnSpPr>
        <p:spPr>
          <a:xfrm>
            <a:off x="83127" y="925986"/>
            <a:ext cx="11044800" cy="0"/>
          </a:xfrm>
          <a:prstGeom prst="straightConnector1">
            <a:avLst/>
          </a:prstGeom>
          <a:noFill/>
          <a:ln w="38150" cap="flat" cmpd="sng">
            <a:solidFill>
              <a:srgbClr val="C55A11"/>
            </a:solidFill>
            <a:prstDash val="solid"/>
            <a:miter lim="8000"/>
            <a:headEnd type="none" w="sm" len="sm"/>
            <a:tailEnd type="none" w="sm" len="sm"/>
          </a:ln>
        </p:spPr>
      </p:cxnSp>
      <p:sp>
        <p:nvSpPr>
          <p:cNvPr id="233" name="Google Shape;23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graphicFrame>
        <p:nvGraphicFramePr>
          <p:cNvPr id="234" name="Google Shape;234;p12"/>
          <p:cNvGraphicFramePr/>
          <p:nvPr/>
        </p:nvGraphicFramePr>
        <p:xfrm>
          <a:off x="612476" y="1343286"/>
          <a:ext cx="10110150" cy="3177880"/>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Customer value and more flexible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Needs good planning and design</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Easier to test and debug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Needs clear and complete definition of whole system</a:t>
                      </a:r>
                      <a:endParaRPr sz="1800" u="none" strike="noStrike" cap="none"/>
                    </a:p>
                  </a:txBody>
                  <a:tcPr marL="91450" marR="91450" marT="45725" marB="45725"/>
                </a:tc>
                <a:extLst>
                  <a:ext uri="{0D108BD9-81ED-4DB2-BD59-A6C34878D82A}">
                    <a16:rowId xmlns:a16="http://schemas.microsoft.com/office/drawing/2014/main" val="10002"/>
                  </a:ext>
                </a:extLst>
              </a:tr>
              <a:tr h="4313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Easier to manage risk</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Total cost is higher than waterfall</a:t>
                      </a:r>
                      <a:endParaRPr sz="1800" u="none" strike="noStrike" cap="none"/>
                    </a:p>
                  </a:txBody>
                  <a:tcPr marL="91450" marR="91450" marT="45725" marB="45725"/>
                </a:tc>
                <a:extLst>
                  <a:ext uri="{0D108BD9-81ED-4DB2-BD59-A6C34878D82A}">
                    <a16:rowId xmlns:a16="http://schemas.microsoft.com/office/drawing/2014/main" val="10003"/>
                  </a:ext>
                </a:extLst>
              </a:tr>
              <a:tr h="4140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Continuous increments rather than monolithic</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Hard to identify common functionalities across increments</a:t>
                      </a:r>
                      <a:endParaRPr sz="1800" u="none" strike="noStrike" cap="none"/>
                    </a:p>
                  </a:txBody>
                  <a:tcPr marL="91450" marR="91450" marT="45725" marB="45725"/>
                </a:tc>
                <a:extLst>
                  <a:ext uri="{0D108BD9-81ED-4DB2-BD59-A6C34878D82A}">
                    <a16:rowId xmlns:a16="http://schemas.microsoft.com/office/drawing/2014/main" val="10004"/>
                  </a:ext>
                </a:extLst>
              </a:tr>
              <a:tr h="3968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Reduces over functionality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Management visibility is reduced</a:t>
                      </a:r>
                      <a:endParaRPr sz="1800" u="none" strike="noStrike" cap="none"/>
                    </a:p>
                  </a:txBody>
                  <a:tcPr marL="91450" marR="91450" marT="45725" marB="45725"/>
                </a:tc>
                <a:extLst>
                  <a:ext uri="{0D108BD9-81ED-4DB2-BD59-A6C34878D82A}">
                    <a16:rowId xmlns:a16="http://schemas.microsoft.com/office/drawing/2014/main" val="10005"/>
                  </a:ext>
                </a:extLst>
              </a:tr>
            </a:tbl>
          </a:graphicData>
        </a:graphic>
      </p:graphicFrame>
      <p:cxnSp>
        <p:nvCxnSpPr>
          <p:cNvPr id="235" name="Google Shape;235;p12"/>
          <p:cNvCxnSpPr/>
          <p:nvPr/>
        </p:nvCxnSpPr>
        <p:spPr>
          <a:xfrm>
            <a:off x="5658928" y="1343286"/>
            <a:ext cx="8700" cy="3177900"/>
          </a:xfrm>
          <a:prstGeom prst="straightConnector1">
            <a:avLst/>
          </a:prstGeom>
          <a:noFill/>
          <a:ln w="9525" cap="flat" cmpd="sng">
            <a:solidFill>
              <a:schemeClr val="accent5"/>
            </a:solidFill>
            <a:prstDash val="solid"/>
            <a:miter lim="800000"/>
            <a:headEnd type="none" w="sm" len="sm"/>
            <a:tailEnd type="none" w="sm" len="sm"/>
          </a:ln>
        </p:spPr>
      </p:cxnSp>
      <p:sp>
        <p:nvSpPr>
          <p:cNvPr id="236" name="Google Shape;236;p12"/>
          <p:cNvSpPr txBox="1"/>
          <p:nvPr/>
        </p:nvSpPr>
        <p:spPr>
          <a:xfrm>
            <a:off x="5253487" y="4856672"/>
            <a:ext cx="19150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USAGE</a:t>
            </a:r>
            <a:endParaRPr sz="1800" b="1" i="0" u="none" strike="noStrike" cap="none">
              <a:solidFill>
                <a:schemeClr val="dk1"/>
              </a:solidFill>
              <a:latin typeface="Calibri"/>
              <a:ea typeface="Calibri"/>
              <a:cs typeface="Calibri"/>
              <a:sym typeface="Calibri"/>
            </a:endParaRPr>
          </a:p>
        </p:txBody>
      </p:sp>
      <p:sp>
        <p:nvSpPr>
          <p:cNvPr id="237" name="Google Shape;237;p12"/>
          <p:cNvSpPr txBox="1"/>
          <p:nvPr/>
        </p:nvSpPr>
        <p:spPr>
          <a:xfrm>
            <a:off x="1982437" y="4950463"/>
            <a:ext cx="22687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Major requirements are defined</a:t>
            </a:r>
            <a:endParaRPr sz="1800" b="0" i="0" u="none" strike="noStrike" cap="none">
              <a:solidFill>
                <a:schemeClr val="dk1"/>
              </a:solidFill>
              <a:latin typeface="Calibri"/>
              <a:ea typeface="Calibri"/>
              <a:cs typeface="Calibri"/>
              <a:sym typeface="Calibri"/>
            </a:endParaRPr>
          </a:p>
        </p:txBody>
      </p:sp>
      <p:sp>
        <p:nvSpPr>
          <p:cNvPr id="238" name="Google Shape;238;p12"/>
          <p:cNvSpPr txBox="1"/>
          <p:nvPr/>
        </p:nvSpPr>
        <p:spPr>
          <a:xfrm>
            <a:off x="2717321" y="5857336"/>
            <a:ext cx="182017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Product needs to get to market early</a:t>
            </a:r>
            <a:endParaRPr sz="1800" b="0" i="0" u="none" strike="noStrike" cap="none">
              <a:solidFill>
                <a:schemeClr val="dk1"/>
              </a:solidFill>
              <a:latin typeface="Calibri"/>
              <a:ea typeface="Calibri"/>
              <a:cs typeface="Calibri"/>
              <a:sym typeface="Calibri"/>
            </a:endParaRPr>
          </a:p>
        </p:txBody>
      </p:sp>
      <p:sp>
        <p:nvSpPr>
          <p:cNvPr id="239" name="Google Shape;239;p12"/>
          <p:cNvSpPr txBox="1"/>
          <p:nvPr/>
        </p:nvSpPr>
        <p:spPr>
          <a:xfrm>
            <a:off x="5029202" y="6215746"/>
            <a:ext cx="194956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New technology is used</a:t>
            </a:r>
            <a:endParaRPr sz="1800" b="0" i="0" u="none" strike="noStrike" cap="none">
              <a:solidFill>
                <a:schemeClr val="dk1"/>
              </a:solidFill>
              <a:latin typeface="Calibri"/>
              <a:ea typeface="Calibri"/>
              <a:cs typeface="Calibri"/>
              <a:sym typeface="Calibri"/>
            </a:endParaRPr>
          </a:p>
        </p:txBody>
      </p:sp>
      <p:sp>
        <p:nvSpPr>
          <p:cNvPr id="240" name="Google Shape;240;p12"/>
          <p:cNvSpPr txBox="1"/>
          <p:nvPr/>
        </p:nvSpPr>
        <p:spPr>
          <a:xfrm>
            <a:off x="7291276" y="5840940"/>
            <a:ext cx="258792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Resources with required skill set unavailable</a:t>
            </a:r>
            <a:endParaRPr sz="1800" b="0" i="0" u="none" strike="noStrike" cap="none">
              <a:solidFill>
                <a:schemeClr val="dk1"/>
              </a:solidFill>
              <a:latin typeface="Calibri"/>
              <a:ea typeface="Calibri"/>
              <a:cs typeface="Calibri"/>
              <a:sym typeface="Calibri"/>
            </a:endParaRPr>
          </a:p>
        </p:txBody>
      </p:sp>
      <p:sp>
        <p:nvSpPr>
          <p:cNvPr id="241" name="Google Shape;241;p12"/>
          <p:cNvSpPr txBox="1"/>
          <p:nvPr/>
        </p:nvSpPr>
        <p:spPr>
          <a:xfrm>
            <a:off x="7691484" y="4934067"/>
            <a:ext cx="2290716"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High risk features and goals</a:t>
            </a:r>
            <a:endParaRPr sz="1800" b="0" i="0" u="none" strike="noStrike" cap="none">
              <a:solidFill>
                <a:schemeClr val="dk1"/>
              </a:solidFill>
              <a:latin typeface="Calibri"/>
              <a:ea typeface="Calibri"/>
              <a:cs typeface="Calibri"/>
              <a:sym typeface="Calibri"/>
            </a:endParaRPr>
          </a:p>
        </p:txBody>
      </p:sp>
      <p:cxnSp>
        <p:nvCxnSpPr>
          <p:cNvPr id="242" name="Google Shape;242;p12"/>
          <p:cNvCxnSpPr>
            <a:stCxn id="236" idx="1"/>
          </p:cNvCxnSpPr>
          <p:nvPr/>
        </p:nvCxnSpPr>
        <p:spPr>
          <a:xfrm flipH="1">
            <a:off x="4021087" y="5041338"/>
            <a:ext cx="1232400" cy="184800"/>
          </a:xfrm>
          <a:prstGeom prst="straightConnector1">
            <a:avLst/>
          </a:prstGeom>
          <a:noFill/>
          <a:ln w="9525" cap="flat" cmpd="sng">
            <a:solidFill>
              <a:schemeClr val="dk1"/>
            </a:solidFill>
            <a:prstDash val="solid"/>
            <a:miter lim="800000"/>
            <a:headEnd type="none" w="sm" len="sm"/>
            <a:tailEnd type="triangle" w="med" len="med"/>
          </a:ln>
        </p:spPr>
      </p:cxnSp>
      <p:cxnSp>
        <p:nvCxnSpPr>
          <p:cNvPr id="243" name="Google Shape;243;p12"/>
          <p:cNvCxnSpPr/>
          <p:nvPr/>
        </p:nvCxnSpPr>
        <p:spPr>
          <a:xfrm flipH="1">
            <a:off x="4382219" y="5157483"/>
            <a:ext cx="966158" cy="777491"/>
          </a:xfrm>
          <a:prstGeom prst="straightConnector1">
            <a:avLst/>
          </a:prstGeom>
          <a:noFill/>
          <a:ln w="9525" cap="flat" cmpd="sng">
            <a:solidFill>
              <a:schemeClr val="dk1"/>
            </a:solidFill>
            <a:prstDash val="solid"/>
            <a:miter lim="800000"/>
            <a:headEnd type="none" w="sm" len="sm"/>
            <a:tailEnd type="triangle" w="med" len="med"/>
          </a:ln>
        </p:spPr>
      </p:cxnSp>
      <p:cxnSp>
        <p:nvCxnSpPr>
          <p:cNvPr id="244" name="Google Shape;244;p12"/>
          <p:cNvCxnSpPr/>
          <p:nvPr/>
        </p:nvCxnSpPr>
        <p:spPr>
          <a:xfrm>
            <a:off x="5589199" y="5257232"/>
            <a:ext cx="16402" cy="958514"/>
          </a:xfrm>
          <a:prstGeom prst="straightConnector1">
            <a:avLst/>
          </a:prstGeom>
          <a:noFill/>
          <a:ln w="9525" cap="flat" cmpd="sng">
            <a:solidFill>
              <a:schemeClr val="dk1"/>
            </a:solidFill>
            <a:prstDash val="solid"/>
            <a:miter lim="800000"/>
            <a:headEnd type="none" w="sm" len="sm"/>
            <a:tailEnd type="triangle" w="med" len="med"/>
          </a:ln>
        </p:spPr>
      </p:cxnSp>
      <p:cxnSp>
        <p:nvCxnSpPr>
          <p:cNvPr id="245" name="Google Shape;245;p12"/>
          <p:cNvCxnSpPr/>
          <p:nvPr/>
        </p:nvCxnSpPr>
        <p:spPr>
          <a:xfrm>
            <a:off x="5906184" y="5241618"/>
            <a:ext cx="1385092" cy="693356"/>
          </a:xfrm>
          <a:prstGeom prst="straightConnector1">
            <a:avLst/>
          </a:prstGeom>
          <a:noFill/>
          <a:ln w="9525" cap="flat" cmpd="sng">
            <a:solidFill>
              <a:schemeClr val="dk1"/>
            </a:solidFill>
            <a:prstDash val="solid"/>
            <a:miter lim="800000"/>
            <a:headEnd type="none" w="sm" len="sm"/>
            <a:tailEnd type="triangle" w="med" len="med"/>
          </a:ln>
        </p:spPr>
      </p:cxnSp>
      <p:cxnSp>
        <p:nvCxnSpPr>
          <p:cNvPr id="246" name="Google Shape;246;p12"/>
          <p:cNvCxnSpPr/>
          <p:nvPr/>
        </p:nvCxnSpPr>
        <p:spPr>
          <a:xfrm>
            <a:off x="6128534" y="5041338"/>
            <a:ext cx="1488590" cy="107947"/>
          </a:xfrm>
          <a:prstGeom prst="straightConnector1">
            <a:avLst/>
          </a:prstGeom>
          <a:noFill/>
          <a:ln w="9525" cap="flat" cmpd="sng">
            <a:solidFill>
              <a:schemeClr val="dk1"/>
            </a:solidFill>
            <a:prstDash val="solid"/>
            <a:miter lim="800000"/>
            <a:headEnd type="none" w="sm" len="sm"/>
            <a:tailEnd type="triangle" w="med" len="med"/>
          </a:ln>
        </p:spPr>
      </p:cxnSp>
      <p:pic>
        <p:nvPicPr>
          <p:cNvPr id="247" name="Google Shape;247;p12"/>
          <p:cNvPicPr preferRelativeResize="0"/>
          <p:nvPr/>
        </p:nvPicPr>
        <p:blipFill rotWithShape="1">
          <a:blip r:embed="rId3">
            <a:alphaModFix/>
          </a:blip>
          <a:srcRect/>
          <a:stretch/>
        </p:blipFill>
        <p:spPr>
          <a:xfrm>
            <a:off x="10769572" y="182875"/>
            <a:ext cx="1361475" cy="6980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p:nvPr/>
        </p:nvSpPr>
        <p:spPr>
          <a:xfrm>
            <a:off x="83128" y="1894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Iterative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(Evolutionary) </a:t>
            </a:r>
            <a:endParaRPr sz="3600" b="0" i="0" u="none" strike="noStrike" cap="none">
              <a:solidFill>
                <a:schemeClr val="dk1"/>
              </a:solidFill>
              <a:latin typeface="Calibri"/>
              <a:ea typeface="Calibri"/>
              <a:cs typeface="Calibri"/>
              <a:sym typeface="Calibri"/>
            </a:endParaRPr>
          </a:p>
        </p:txBody>
      </p:sp>
      <p:cxnSp>
        <p:nvCxnSpPr>
          <p:cNvPr id="253" name="Google Shape;253;p13"/>
          <p:cNvCxnSpPr/>
          <p:nvPr/>
        </p:nvCxnSpPr>
        <p:spPr>
          <a:xfrm>
            <a:off x="83128" y="9259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254" name="Google Shape;25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255" name="Google Shape;255;p13"/>
          <p:cNvPicPr preferRelativeResize="0"/>
          <p:nvPr/>
        </p:nvPicPr>
        <p:blipFill rotWithShape="1">
          <a:blip r:embed="rId3">
            <a:alphaModFix/>
          </a:blip>
          <a:srcRect t="10545"/>
          <a:stretch/>
        </p:blipFill>
        <p:spPr>
          <a:xfrm>
            <a:off x="83128" y="1207810"/>
            <a:ext cx="6984412" cy="2365008"/>
          </a:xfrm>
          <a:prstGeom prst="rect">
            <a:avLst/>
          </a:prstGeom>
          <a:noFill/>
          <a:ln>
            <a:noFill/>
          </a:ln>
        </p:spPr>
      </p:pic>
      <p:pic>
        <p:nvPicPr>
          <p:cNvPr id="256" name="Google Shape;256;p13"/>
          <p:cNvPicPr preferRelativeResize="0"/>
          <p:nvPr/>
        </p:nvPicPr>
        <p:blipFill rotWithShape="1">
          <a:blip r:embed="rId4">
            <a:alphaModFix/>
          </a:blip>
          <a:srcRect/>
          <a:stretch/>
        </p:blipFill>
        <p:spPr>
          <a:xfrm>
            <a:off x="222534" y="3725218"/>
            <a:ext cx="5227732" cy="2925748"/>
          </a:xfrm>
          <a:prstGeom prst="rect">
            <a:avLst/>
          </a:prstGeom>
          <a:noFill/>
          <a:ln>
            <a:noFill/>
          </a:ln>
        </p:spPr>
      </p:pic>
      <p:sp>
        <p:nvSpPr>
          <p:cNvPr id="257" name="Google Shape;257;p13"/>
          <p:cNvSpPr txBox="1"/>
          <p:nvPr/>
        </p:nvSpPr>
        <p:spPr>
          <a:xfrm>
            <a:off x="7439880" y="1377661"/>
            <a:ext cx="4033252" cy="20313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Initial implementation starts from a skeleton of product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This is followed by refinement through user feedback &amp; evolution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Built with dummy modules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Rapid prototyping</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Successive refinement</a:t>
            </a:r>
            <a:endParaRPr sz="1400" b="0" i="0" u="none" strike="noStrike" cap="none">
              <a:solidFill>
                <a:srgbClr val="000000"/>
              </a:solidFill>
              <a:latin typeface="Arial"/>
              <a:ea typeface="Arial"/>
              <a:cs typeface="Arial"/>
              <a:sym typeface="Arial"/>
            </a:endParaRPr>
          </a:p>
        </p:txBody>
      </p:sp>
      <p:pic>
        <p:nvPicPr>
          <p:cNvPr id="258" name="Google Shape;258;p13"/>
          <p:cNvPicPr preferRelativeResize="0"/>
          <p:nvPr/>
        </p:nvPicPr>
        <p:blipFill rotWithShape="1">
          <a:blip r:embed="rId5">
            <a:alphaModFix/>
          </a:blip>
          <a:srcRect/>
          <a:stretch/>
        </p:blipFill>
        <p:spPr>
          <a:xfrm>
            <a:off x="5510202" y="3761501"/>
            <a:ext cx="5398624" cy="2691057"/>
          </a:xfrm>
          <a:prstGeom prst="rect">
            <a:avLst/>
          </a:prstGeom>
          <a:noFill/>
          <a:ln>
            <a:noFill/>
          </a:ln>
        </p:spPr>
      </p:pic>
      <p:pic>
        <p:nvPicPr>
          <p:cNvPr id="259" name="Google Shape;259;p13"/>
          <p:cNvPicPr preferRelativeResize="0"/>
          <p:nvPr/>
        </p:nvPicPr>
        <p:blipFill rotWithShape="1">
          <a:blip r:embed="rId6">
            <a:alphaModFix/>
          </a:blip>
          <a:srcRect/>
          <a:stretch/>
        </p:blipFill>
        <p:spPr>
          <a:xfrm>
            <a:off x="10540972" y="259075"/>
            <a:ext cx="1361475" cy="698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p:nvPr/>
        </p:nvSpPr>
        <p:spPr>
          <a:xfrm>
            <a:off x="83127" y="1722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Iterative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 Advantages, Disadvantages &amp; Usage</a:t>
            </a:r>
            <a:endParaRPr sz="3600" b="0" i="0" u="none" strike="noStrike" cap="none">
              <a:solidFill>
                <a:schemeClr val="dk1"/>
              </a:solidFill>
              <a:latin typeface="Calibri"/>
              <a:ea typeface="Calibri"/>
              <a:cs typeface="Calibri"/>
              <a:sym typeface="Calibri"/>
            </a:endParaRPr>
          </a:p>
        </p:txBody>
      </p:sp>
      <p:cxnSp>
        <p:nvCxnSpPr>
          <p:cNvPr id="265" name="Google Shape;265;p14"/>
          <p:cNvCxnSpPr/>
          <p:nvPr/>
        </p:nvCxnSpPr>
        <p:spPr>
          <a:xfrm>
            <a:off x="83127" y="925986"/>
            <a:ext cx="10639500" cy="0"/>
          </a:xfrm>
          <a:prstGeom prst="straightConnector1">
            <a:avLst/>
          </a:prstGeom>
          <a:noFill/>
          <a:ln w="38150" cap="flat" cmpd="sng">
            <a:solidFill>
              <a:srgbClr val="C55A11"/>
            </a:solidFill>
            <a:prstDash val="solid"/>
            <a:miter lim="8000"/>
            <a:headEnd type="none" w="sm" len="sm"/>
            <a:tailEnd type="none" w="sm" len="sm"/>
          </a:ln>
        </p:spPr>
      </p:cxnSp>
      <p:sp>
        <p:nvSpPr>
          <p:cNvPr id="266" name="Google Shape;26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graphicFrame>
        <p:nvGraphicFramePr>
          <p:cNvPr id="267" name="Google Shape;267;p14"/>
          <p:cNvGraphicFramePr/>
          <p:nvPr/>
        </p:nvGraphicFramePr>
        <p:xfrm>
          <a:off x="612476" y="1190886"/>
          <a:ext cx="10110150" cy="1983960"/>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Help identify requirement &amp; solution visualization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Each phase is rigid with overlaps</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Support risk mitigation, rework is reduced, incremental investment, increased customer engagement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Costly system architecture may arise</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cxnSp>
        <p:nvCxnSpPr>
          <p:cNvPr id="268" name="Google Shape;268;p14"/>
          <p:cNvCxnSpPr/>
          <p:nvPr/>
        </p:nvCxnSpPr>
        <p:spPr>
          <a:xfrm>
            <a:off x="5658928" y="1190886"/>
            <a:ext cx="8700" cy="1983900"/>
          </a:xfrm>
          <a:prstGeom prst="straightConnector1">
            <a:avLst/>
          </a:prstGeom>
          <a:noFill/>
          <a:ln w="9525" cap="flat" cmpd="sng">
            <a:solidFill>
              <a:schemeClr val="accent5"/>
            </a:solidFill>
            <a:prstDash val="solid"/>
            <a:miter lim="800000"/>
            <a:headEnd type="none" w="sm" len="sm"/>
            <a:tailEnd type="none" w="sm" len="sm"/>
          </a:ln>
        </p:spPr>
      </p:cxnSp>
      <p:sp>
        <p:nvSpPr>
          <p:cNvPr id="269" name="Google Shape;269;p14"/>
          <p:cNvSpPr txBox="1"/>
          <p:nvPr/>
        </p:nvSpPr>
        <p:spPr>
          <a:xfrm>
            <a:off x="534837" y="3357752"/>
            <a:ext cx="5227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USAGE:   </a:t>
            </a:r>
            <a:r>
              <a:rPr lang="en-US" sz="1800" b="0" i="0" u="none" strike="noStrike" cap="none">
                <a:solidFill>
                  <a:schemeClr val="dk1"/>
                </a:solidFill>
                <a:latin typeface="Calibri"/>
                <a:ea typeface="Calibri"/>
                <a:cs typeface="Calibri"/>
                <a:sym typeface="Calibri"/>
              </a:rPr>
              <a:t>Large projects which may get extended</a:t>
            </a:r>
            <a:endParaRPr sz="1800" b="1" i="0" u="none" strike="noStrike" cap="none">
              <a:solidFill>
                <a:schemeClr val="dk1"/>
              </a:solidFill>
              <a:latin typeface="Calibri"/>
              <a:ea typeface="Calibri"/>
              <a:cs typeface="Calibri"/>
              <a:sym typeface="Calibri"/>
            </a:endParaRPr>
          </a:p>
        </p:txBody>
      </p:sp>
      <p:pic>
        <p:nvPicPr>
          <p:cNvPr id="270" name="Google Shape;270;p14"/>
          <p:cNvPicPr preferRelativeResize="0"/>
          <p:nvPr/>
        </p:nvPicPr>
        <p:blipFill rotWithShape="1">
          <a:blip r:embed="rId3">
            <a:alphaModFix/>
          </a:blip>
          <a:srcRect/>
          <a:stretch/>
        </p:blipFill>
        <p:spPr>
          <a:xfrm>
            <a:off x="10540972" y="259075"/>
            <a:ext cx="1361475" cy="698024"/>
          </a:xfrm>
          <a:prstGeom prst="rect">
            <a:avLst/>
          </a:prstGeom>
          <a:noFill/>
          <a:ln>
            <a:noFill/>
          </a:ln>
        </p:spPr>
      </p:pic>
      <p:pic>
        <p:nvPicPr>
          <p:cNvPr id="271" name="Google Shape;271;p14"/>
          <p:cNvPicPr preferRelativeResize="0"/>
          <p:nvPr/>
        </p:nvPicPr>
        <p:blipFill>
          <a:blip r:embed="rId4">
            <a:alphaModFix/>
          </a:blip>
          <a:stretch>
            <a:fillRect/>
          </a:stretch>
        </p:blipFill>
        <p:spPr>
          <a:xfrm>
            <a:off x="3251375" y="3738627"/>
            <a:ext cx="5166998" cy="28261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5"/>
          <p:cNvSpPr/>
          <p:nvPr/>
        </p:nvSpPr>
        <p:spPr>
          <a:xfrm>
            <a:off x="83127" y="3246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Comparison: Iterativ</a:t>
            </a:r>
            <a:r>
              <a:rPr lang="en-US" sz="3600" b="1">
                <a:solidFill>
                  <a:srgbClr val="C55A11"/>
                </a:solidFill>
                <a:latin typeface="Calibri"/>
                <a:ea typeface="Calibri"/>
                <a:cs typeface="Calibri"/>
                <a:sym typeface="Calibri"/>
              </a:rPr>
              <a:t>e</a:t>
            </a:r>
            <a:r>
              <a:rPr lang="en-US" sz="3600" b="1" i="0" u="none" strike="noStrike" cap="none">
                <a:solidFill>
                  <a:srgbClr val="C55A11"/>
                </a:solidFill>
                <a:latin typeface="Calibri"/>
                <a:ea typeface="Calibri"/>
                <a:cs typeface="Calibri"/>
                <a:sym typeface="Calibri"/>
              </a:rPr>
              <a:t> vs Incremental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0" i="0" u="none" strike="noStrike" cap="none">
              <a:solidFill>
                <a:schemeClr val="dk1"/>
              </a:solidFill>
              <a:latin typeface="Calibri"/>
              <a:ea typeface="Calibri"/>
              <a:cs typeface="Calibri"/>
              <a:sym typeface="Calibri"/>
            </a:endParaRPr>
          </a:p>
        </p:txBody>
      </p:sp>
      <p:sp>
        <p:nvSpPr>
          <p:cNvPr id="277" name="Google Shape;27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graphicFrame>
        <p:nvGraphicFramePr>
          <p:cNvPr id="278" name="Google Shape;278;p15"/>
          <p:cNvGraphicFramePr/>
          <p:nvPr/>
        </p:nvGraphicFramePr>
        <p:xfrm>
          <a:off x="612476" y="1267086"/>
          <a:ext cx="10110150" cy="1949450"/>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ITERATIVE MODEL</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INCREMENTAL MODEL</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Revisit and refine everything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 need to go back and change delivered things</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Focus on details of things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Focus on things not implemented yet</a:t>
                      </a:r>
                      <a:endParaRPr sz="1800" u="none" strike="noStrike" cap="none"/>
                    </a:p>
                  </a:txBody>
                  <a:tcPr marL="91450" marR="91450" marT="45725" marB="45725"/>
                </a:tc>
                <a:extLst>
                  <a:ext uri="{0D108BD9-81ED-4DB2-BD59-A6C34878D82A}">
                    <a16:rowId xmlns:a16="http://schemas.microsoft.com/office/drawing/2014/main" val="10002"/>
                  </a:ext>
                </a:extLst>
              </a:tr>
              <a:tr h="439950">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Leverage on learnings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Does not leverage on experience or knowledge</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279" name="Google Shape;279;p15"/>
          <p:cNvCxnSpPr/>
          <p:nvPr/>
        </p:nvCxnSpPr>
        <p:spPr>
          <a:xfrm>
            <a:off x="5658928" y="1267086"/>
            <a:ext cx="8700" cy="1949400"/>
          </a:xfrm>
          <a:prstGeom prst="straightConnector1">
            <a:avLst/>
          </a:prstGeom>
          <a:noFill/>
          <a:ln w="9525" cap="flat" cmpd="sng">
            <a:solidFill>
              <a:schemeClr val="accent5"/>
            </a:solidFill>
            <a:prstDash val="solid"/>
            <a:miter lim="800000"/>
            <a:headEnd type="none" w="sm" len="sm"/>
            <a:tailEnd type="none" w="sm" len="sm"/>
          </a:ln>
        </p:spPr>
      </p:cxnSp>
      <p:cxnSp>
        <p:nvCxnSpPr>
          <p:cNvPr id="280" name="Google Shape;280;p15"/>
          <p:cNvCxnSpPr/>
          <p:nvPr/>
        </p:nvCxnSpPr>
        <p:spPr>
          <a:xfrm>
            <a:off x="83127" y="10021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281" name="Google Shape;281;p15"/>
          <p:cNvPicPr preferRelativeResize="0"/>
          <p:nvPr/>
        </p:nvPicPr>
        <p:blipFill rotWithShape="1">
          <a:blip r:embed="rId3">
            <a:alphaModFix/>
          </a:blip>
          <a:srcRect b="1297"/>
          <a:stretch/>
        </p:blipFill>
        <p:spPr>
          <a:xfrm>
            <a:off x="3748087" y="3515929"/>
            <a:ext cx="4695825" cy="3027207"/>
          </a:xfrm>
          <a:prstGeom prst="rect">
            <a:avLst/>
          </a:prstGeom>
          <a:noFill/>
          <a:ln>
            <a:noFill/>
          </a:ln>
        </p:spPr>
      </p:pic>
      <p:pic>
        <p:nvPicPr>
          <p:cNvPr id="282" name="Google Shape;282;p15"/>
          <p:cNvPicPr preferRelativeResize="0"/>
          <p:nvPr/>
        </p:nvPicPr>
        <p:blipFill rotWithShape="1">
          <a:blip r:embed="rId4">
            <a:alphaModFix/>
          </a:blip>
          <a:srcRect/>
          <a:stretch/>
        </p:blipFill>
        <p:spPr>
          <a:xfrm>
            <a:off x="10540972" y="259075"/>
            <a:ext cx="1361475" cy="698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ed894591ea_0_16"/>
          <p:cNvSpPr/>
          <p:nvPr/>
        </p:nvSpPr>
        <p:spPr>
          <a:xfrm>
            <a:off x="83127" y="2484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accent6"/>
                </a:solidFill>
                <a:latin typeface="Calibri"/>
                <a:ea typeface="Calibri"/>
                <a:cs typeface="Calibri"/>
                <a:sym typeface="Calibri"/>
              </a:rPr>
              <a:t>Spiral</a:t>
            </a:r>
            <a:r>
              <a:rPr lang="en-US" sz="3600" b="1" i="0" u="none" strike="noStrike" cap="none">
                <a:solidFill>
                  <a:schemeClr val="accent6"/>
                </a:solidFill>
                <a:latin typeface="Calibri"/>
                <a:ea typeface="Calibri"/>
                <a:cs typeface="Calibri"/>
                <a:sym typeface="Calibri"/>
              </a:rPr>
              <a:t> </a:t>
            </a:r>
            <a:r>
              <a:rPr lang="en-US" sz="3600" b="1">
                <a:solidFill>
                  <a:schemeClr val="accent6"/>
                </a:solidFill>
                <a:latin typeface="Calibri"/>
                <a:ea typeface="Calibri"/>
                <a:cs typeface="Calibri"/>
                <a:sym typeface="Calibri"/>
              </a:rPr>
              <a:t>M</a:t>
            </a:r>
            <a:r>
              <a:rPr lang="en-US" sz="3600" b="1" i="0" u="none" strike="noStrike" cap="none">
                <a:solidFill>
                  <a:schemeClr val="accent6"/>
                </a:solidFill>
                <a:latin typeface="Calibri"/>
                <a:ea typeface="Calibri"/>
                <a:cs typeface="Calibri"/>
                <a:sym typeface="Calibri"/>
              </a:rPr>
              <a:t>odel</a:t>
            </a:r>
            <a:endParaRPr sz="3600" b="0" i="0" u="none" strike="noStrike" cap="none">
              <a:solidFill>
                <a:schemeClr val="accent6"/>
              </a:solidFill>
              <a:latin typeface="Calibri"/>
              <a:ea typeface="Calibri"/>
              <a:cs typeface="Calibri"/>
              <a:sym typeface="Calibri"/>
            </a:endParaRPr>
          </a:p>
        </p:txBody>
      </p:sp>
      <p:sp>
        <p:nvSpPr>
          <p:cNvPr id="288" name="Google Shape;288;g2ed894591ea_0_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cxnSp>
        <p:nvCxnSpPr>
          <p:cNvPr id="289" name="Google Shape;289;g2ed894591ea_0_16"/>
          <p:cNvCxnSpPr/>
          <p:nvPr/>
        </p:nvCxnSpPr>
        <p:spPr>
          <a:xfrm>
            <a:off x="83127" y="9259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290" name="Google Shape;290;g2ed894591ea_0_16"/>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291" name="Google Shape;291;g2ed894591ea_0_16"/>
          <p:cNvSpPr txBox="1"/>
          <p:nvPr/>
        </p:nvSpPr>
        <p:spPr>
          <a:xfrm>
            <a:off x="303400" y="1220600"/>
            <a:ext cx="5693700" cy="5135700"/>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Clr>
                <a:schemeClr val="accent6"/>
              </a:buClr>
              <a:buSzPts val="2700"/>
              <a:buFont typeface="Calibri"/>
              <a:buChar char="●"/>
            </a:pPr>
            <a:r>
              <a:rPr lang="en-US" sz="2700">
                <a:solidFill>
                  <a:schemeClr val="accent6"/>
                </a:solidFill>
                <a:latin typeface="Calibri"/>
                <a:ea typeface="Calibri"/>
                <a:cs typeface="Calibri"/>
                <a:sym typeface="Calibri"/>
              </a:rPr>
              <a:t>An evolutionary process model that couples the iterative nature of prototyping with the systematic aspects of the waterfall model.</a:t>
            </a:r>
            <a:endParaRPr sz="2700">
              <a:solidFill>
                <a:schemeClr val="accent6"/>
              </a:solidFill>
              <a:latin typeface="Calibri"/>
              <a:ea typeface="Calibri"/>
              <a:cs typeface="Calibri"/>
              <a:sym typeface="Calibri"/>
            </a:endParaRPr>
          </a:p>
          <a:p>
            <a:pPr marL="0" lvl="0" indent="0" algn="l" rtl="0">
              <a:spcBef>
                <a:spcPts val="0"/>
              </a:spcBef>
              <a:spcAft>
                <a:spcPts val="0"/>
              </a:spcAft>
              <a:buNone/>
            </a:pPr>
            <a:endParaRPr sz="2700">
              <a:solidFill>
                <a:schemeClr val="accent6"/>
              </a:solidFill>
              <a:latin typeface="Calibri"/>
              <a:ea typeface="Calibri"/>
              <a:cs typeface="Calibri"/>
              <a:sym typeface="Calibri"/>
            </a:endParaRPr>
          </a:p>
          <a:p>
            <a:pPr marL="457200" lvl="0" indent="-400050" algn="l" rtl="0">
              <a:spcBef>
                <a:spcPts val="0"/>
              </a:spcBef>
              <a:spcAft>
                <a:spcPts val="0"/>
              </a:spcAft>
              <a:buClr>
                <a:schemeClr val="accent6"/>
              </a:buClr>
              <a:buSzPts val="2700"/>
              <a:buFont typeface="Calibri"/>
              <a:buChar char="●"/>
            </a:pPr>
            <a:r>
              <a:rPr lang="en-US" sz="2700">
                <a:solidFill>
                  <a:schemeClr val="accent6"/>
                </a:solidFill>
                <a:latin typeface="Calibri"/>
                <a:ea typeface="Calibri"/>
                <a:cs typeface="Calibri"/>
                <a:sym typeface="Calibri"/>
              </a:rPr>
              <a:t>It uses prototyping as a risk reduction mechanism.</a:t>
            </a:r>
            <a:endParaRPr sz="2700">
              <a:solidFill>
                <a:schemeClr val="accent6"/>
              </a:solidFill>
              <a:latin typeface="Calibri"/>
              <a:ea typeface="Calibri"/>
              <a:cs typeface="Calibri"/>
              <a:sym typeface="Calibri"/>
            </a:endParaRPr>
          </a:p>
          <a:p>
            <a:pPr marL="0" lvl="0" indent="0" algn="l" rtl="0">
              <a:spcBef>
                <a:spcPts val="0"/>
              </a:spcBef>
              <a:spcAft>
                <a:spcPts val="0"/>
              </a:spcAft>
              <a:buNone/>
            </a:pPr>
            <a:endParaRPr sz="2700">
              <a:solidFill>
                <a:schemeClr val="accent6"/>
              </a:solidFill>
              <a:latin typeface="Calibri"/>
              <a:ea typeface="Calibri"/>
              <a:cs typeface="Calibri"/>
              <a:sym typeface="Calibri"/>
            </a:endParaRPr>
          </a:p>
          <a:p>
            <a:pPr marL="457200" lvl="0" indent="-400050" algn="l" rtl="0">
              <a:spcBef>
                <a:spcPts val="0"/>
              </a:spcBef>
              <a:spcAft>
                <a:spcPts val="0"/>
              </a:spcAft>
              <a:buClr>
                <a:schemeClr val="accent6"/>
              </a:buClr>
              <a:buSzPts val="2700"/>
              <a:buFont typeface="Calibri"/>
              <a:buChar char="●"/>
            </a:pPr>
            <a:r>
              <a:rPr lang="en-US" sz="2700">
                <a:solidFill>
                  <a:schemeClr val="accent6"/>
                </a:solidFill>
                <a:latin typeface="Calibri"/>
                <a:ea typeface="Calibri"/>
                <a:cs typeface="Calibri"/>
                <a:sym typeface="Calibri"/>
              </a:rPr>
              <a:t>Each loop of the spiral is called a phase of the software development process and the number of loops in the spiral can vary depending on the project.</a:t>
            </a:r>
            <a:endParaRPr sz="2700">
              <a:solidFill>
                <a:schemeClr val="accent6"/>
              </a:solidFill>
              <a:latin typeface="Calibri"/>
              <a:ea typeface="Calibri"/>
              <a:cs typeface="Calibri"/>
              <a:sym typeface="Calibri"/>
            </a:endParaRPr>
          </a:p>
        </p:txBody>
      </p:sp>
      <p:pic>
        <p:nvPicPr>
          <p:cNvPr id="292" name="Google Shape;292;g2ed894591ea_0_16"/>
          <p:cNvPicPr preferRelativeResize="0"/>
          <p:nvPr/>
        </p:nvPicPr>
        <p:blipFill>
          <a:blip r:embed="rId4">
            <a:alphaModFix/>
          </a:blip>
          <a:stretch>
            <a:fillRect/>
          </a:stretch>
        </p:blipFill>
        <p:spPr>
          <a:xfrm>
            <a:off x="6047900" y="1355024"/>
            <a:ext cx="5890101" cy="35735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ed894591ea_0_37"/>
          <p:cNvSpPr/>
          <p:nvPr/>
        </p:nvSpPr>
        <p:spPr>
          <a:xfrm>
            <a:off x="83127" y="2484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accent6"/>
                </a:solidFill>
                <a:latin typeface="Calibri"/>
                <a:ea typeface="Calibri"/>
                <a:cs typeface="Calibri"/>
                <a:sym typeface="Calibri"/>
              </a:rPr>
              <a:t>Spiral</a:t>
            </a:r>
            <a:r>
              <a:rPr lang="en-US" sz="3600" b="1" i="0" u="none" strike="noStrike" cap="none">
                <a:solidFill>
                  <a:schemeClr val="accent6"/>
                </a:solidFill>
                <a:latin typeface="Calibri"/>
                <a:ea typeface="Calibri"/>
                <a:cs typeface="Calibri"/>
                <a:sym typeface="Calibri"/>
              </a:rPr>
              <a:t> </a:t>
            </a:r>
            <a:r>
              <a:rPr lang="en-US" sz="3600" b="1">
                <a:solidFill>
                  <a:schemeClr val="accent6"/>
                </a:solidFill>
                <a:latin typeface="Calibri"/>
                <a:ea typeface="Calibri"/>
                <a:cs typeface="Calibri"/>
                <a:sym typeface="Calibri"/>
              </a:rPr>
              <a:t>M</a:t>
            </a:r>
            <a:r>
              <a:rPr lang="en-US" sz="3600" b="1" i="0" u="none" strike="noStrike" cap="none">
                <a:solidFill>
                  <a:schemeClr val="accent6"/>
                </a:solidFill>
                <a:latin typeface="Calibri"/>
                <a:ea typeface="Calibri"/>
                <a:cs typeface="Calibri"/>
                <a:sym typeface="Calibri"/>
              </a:rPr>
              <a:t>odel</a:t>
            </a:r>
            <a:endParaRPr sz="3600" b="0" i="0" u="none" strike="noStrike" cap="none">
              <a:solidFill>
                <a:schemeClr val="accent6"/>
              </a:solidFill>
              <a:latin typeface="Calibri"/>
              <a:ea typeface="Calibri"/>
              <a:cs typeface="Calibri"/>
              <a:sym typeface="Calibri"/>
            </a:endParaRPr>
          </a:p>
        </p:txBody>
      </p:sp>
      <p:sp>
        <p:nvSpPr>
          <p:cNvPr id="298" name="Google Shape;298;g2ed894591ea_0_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cxnSp>
        <p:nvCxnSpPr>
          <p:cNvPr id="299" name="Google Shape;299;g2ed894591ea_0_37"/>
          <p:cNvCxnSpPr/>
          <p:nvPr/>
        </p:nvCxnSpPr>
        <p:spPr>
          <a:xfrm>
            <a:off x="83127" y="9259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300" name="Google Shape;300;g2ed894591ea_0_37"/>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301" name="Google Shape;301;g2ed894591ea_0_37"/>
          <p:cNvSpPr txBox="1"/>
          <p:nvPr/>
        </p:nvSpPr>
        <p:spPr>
          <a:xfrm>
            <a:off x="303400" y="1220600"/>
            <a:ext cx="5693700" cy="51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302" name="Google Shape;302;g2ed894591ea_0_37"/>
          <p:cNvPicPr preferRelativeResize="0"/>
          <p:nvPr/>
        </p:nvPicPr>
        <p:blipFill>
          <a:blip r:embed="rId4">
            <a:alphaModFix/>
          </a:blip>
          <a:stretch>
            <a:fillRect/>
          </a:stretch>
        </p:blipFill>
        <p:spPr>
          <a:xfrm>
            <a:off x="6606700" y="1261900"/>
            <a:ext cx="5204300" cy="4802152"/>
          </a:xfrm>
          <a:prstGeom prst="rect">
            <a:avLst/>
          </a:prstGeom>
          <a:noFill/>
          <a:ln>
            <a:noFill/>
          </a:ln>
        </p:spPr>
      </p:pic>
      <p:sp>
        <p:nvSpPr>
          <p:cNvPr id="303" name="Google Shape;303;g2ed894591ea_0_37"/>
          <p:cNvSpPr txBox="1"/>
          <p:nvPr/>
        </p:nvSpPr>
        <p:spPr>
          <a:xfrm>
            <a:off x="345725" y="1140175"/>
            <a:ext cx="5651400" cy="4508400"/>
          </a:xfrm>
          <a:prstGeom prst="rect">
            <a:avLst/>
          </a:prstGeom>
          <a:noFill/>
          <a:ln>
            <a:noFill/>
          </a:ln>
        </p:spPr>
        <p:txBody>
          <a:bodyPr spcFirstLastPara="1" wrap="square" lIns="91425" tIns="91425" rIns="91425" bIns="91425" anchor="t" anchorCtr="0">
            <a:noAutofit/>
          </a:bodyPr>
          <a:lstStyle/>
          <a:p>
            <a:pPr marL="457200" lvl="0" indent="-400050" algn="l" rtl="0">
              <a:spcBef>
                <a:spcPts val="0"/>
              </a:spcBef>
              <a:spcAft>
                <a:spcPts val="0"/>
              </a:spcAft>
              <a:buClr>
                <a:schemeClr val="accent6"/>
              </a:buClr>
              <a:buSzPts val="2700"/>
              <a:buFont typeface="Calibri"/>
              <a:buChar char="●"/>
            </a:pPr>
            <a:r>
              <a:rPr lang="en-US" sz="2700">
                <a:solidFill>
                  <a:schemeClr val="accent6"/>
                </a:solidFill>
                <a:latin typeface="Calibri"/>
                <a:ea typeface="Calibri"/>
                <a:cs typeface="Calibri"/>
                <a:sym typeface="Calibri"/>
              </a:rPr>
              <a:t>The Radius of the spiral at any point represents the expenses (cost) of the project so far, and the angular dimension represents the progress made so far in the current phase.</a:t>
            </a:r>
            <a:endParaRPr sz="2700">
              <a:solidFill>
                <a:schemeClr val="accent6"/>
              </a:solidFill>
              <a:latin typeface="Calibri"/>
              <a:ea typeface="Calibri"/>
              <a:cs typeface="Calibri"/>
              <a:sym typeface="Calibri"/>
            </a:endParaRPr>
          </a:p>
          <a:p>
            <a:pPr marL="0" lvl="0" indent="0" algn="l" rtl="0">
              <a:spcBef>
                <a:spcPts val="0"/>
              </a:spcBef>
              <a:spcAft>
                <a:spcPts val="0"/>
              </a:spcAft>
              <a:buNone/>
            </a:pPr>
            <a:endParaRPr sz="2700">
              <a:solidFill>
                <a:schemeClr val="accent6"/>
              </a:solidFill>
              <a:latin typeface="Calibri"/>
              <a:ea typeface="Calibri"/>
              <a:cs typeface="Calibri"/>
              <a:sym typeface="Calibri"/>
            </a:endParaRPr>
          </a:p>
          <a:p>
            <a:pPr marL="457200" lvl="0" indent="-400050" algn="l" rtl="0">
              <a:spcBef>
                <a:spcPts val="0"/>
              </a:spcBef>
              <a:spcAft>
                <a:spcPts val="0"/>
              </a:spcAft>
              <a:buClr>
                <a:schemeClr val="accent6"/>
              </a:buClr>
              <a:buSzPts val="2700"/>
              <a:buFont typeface="Calibri"/>
              <a:buChar char="●"/>
            </a:pPr>
            <a:r>
              <a:rPr lang="en-US" sz="2700">
                <a:solidFill>
                  <a:schemeClr val="accent6"/>
                </a:solidFill>
                <a:latin typeface="Calibri"/>
                <a:ea typeface="Calibri"/>
                <a:cs typeface="Calibri"/>
                <a:sym typeface="Calibri"/>
              </a:rPr>
              <a:t>Also called Meta-Model because it subsumes all the other SDLC models. Egs:  a single loop spiral actually represents the Iterative Waterfall Model.</a:t>
            </a:r>
            <a:endParaRPr sz="2700">
              <a:solidFill>
                <a:schemeClr val="accent6"/>
              </a:solidFill>
              <a:latin typeface="Calibri"/>
              <a:ea typeface="Calibri"/>
              <a:cs typeface="Calibri"/>
              <a:sym typeface="Calibri"/>
            </a:endParaRPr>
          </a:p>
        </p:txBody>
      </p:sp>
      <p:sp>
        <p:nvSpPr>
          <p:cNvPr id="304" name="Google Shape;304;g2ed894591ea_0_37"/>
          <p:cNvSpPr txBox="1"/>
          <p:nvPr/>
        </p:nvSpPr>
        <p:spPr>
          <a:xfrm>
            <a:off x="421925" y="6262500"/>
            <a:ext cx="6836700" cy="2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chemeClr val="dk1"/>
                </a:solidFill>
                <a:latin typeface="Calibri"/>
                <a:ea typeface="Calibri"/>
                <a:cs typeface="Calibri"/>
                <a:sym typeface="Calibri"/>
              </a:rPr>
              <a:t>Source: </a:t>
            </a:r>
            <a:r>
              <a:rPr lang="en-US" sz="1500" u="sng">
                <a:solidFill>
                  <a:schemeClr val="hlink"/>
                </a:solidFill>
                <a:latin typeface="Calibri"/>
                <a:ea typeface="Calibri"/>
                <a:cs typeface="Calibri"/>
                <a:sym typeface="Calibri"/>
                <a:hlinkClick r:id="rId5"/>
              </a:rPr>
              <a:t>https://www.geeksforgeeks.org/software-engineering-spiral-model/</a:t>
            </a:r>
            <a:endParaRPr sz="1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2ed894591ea_0_28"/>
          <p:cNvSpPr/>
          <p:nvPr/>
        </p:nvSpPr>
        <p:spPr>
          <a:xfrm>
            <a:off x="83127" y="2484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accent6"/>
                </a:solidFill>
                <a:latin typeface="Calibri"/>
                <a:ea typeface="Calibri"/>
                <a:cs typeface="Calibri"/>
                <a:sym typeface="Calibri"/>
              </a:rPr>
              <a:t>Spiral</a:t>
            </a:r>
            <a:r>
              <a:rPr lang="en-US" sz="3600" b="1" i="0" u="none" strike="noStrike" cap="none">
                <a:solidFill>
                  <a:schemeClr val="accent6"/>
                </a:solidFill>
                <a:latin typeface="Calibri"/>
                <a:ea typeface="Calibri"/>
                <a:cs typeface="Calibri"/>
                <a:sym typeface="Calibri"/>
              </a:rPr>
              <a:t> </a:t>
            </a:r>
            <a:r>
              <a:rPr lang="en-US" sz="3600" b="1">
                <a:solidFill>
                  <a:schemeClr val="accent6"/>
                </a:solidFill>
                <a:latin typeface="Calibri"/>
                <a:ea typeface="Calibri"/>
                <a:cs typeface="Calibri"/>
                <a:sym typeface="Calibri"/>
              </a:rPr>
              <a:t>M</a:t>
            </a:r>
            <a:r>
              <a:rPr lang="en-US" sz="3600" b="1" i="0" u="none" strike="noStrike" cap="none">
                <a:solidFill>
                  <a:schemeClr val="accent6"/>
                </a:solidFill>
                <a:latin typeface="Calibri"/>
                <a:ea typeface="Calibri"/>
                <a:cs typeface="Calibri"/>
                <a:sym typeface="Calibri"/>
              </a:rPr>
              <a:t>odel</a:t>
            </a:r>
            <a:endParaRPr sz="3600" b="0" i="0" u="none" strike="noStrike" cap="none">
              <a:solidFill>
                <a:schemeClr val="accent6"/>
              </a:solidFill>
              <a:latin typeface="Calibri"/>
              <a:ea typeface="Calibri"/>
              <a:cs typeface="Calibri"/>
              <a:sym typeface="Calibri"/>
            </a:endParaRPr>
          </a:p>
        </p:txBody>
      </p:sp>
      <p:sp>
        <p:nvSpPr>
          <p:cNvPr id="310" name="Google Shape;310;g2ed894591ea_0_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cxnSp>
        <p:nvCxnSpPr>
          <p:cNvPr id="311" name="Google Shape;311;g2ed894591ea_0_28"/>
          <p:cNvCxnSpPr/>
          <p:nvPr/>
        </p:nvCxnSpPr>
        <p:spPr>
          <a:xfrm>
            <a:off x="83127" y="9259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312" name="Google Shape;312;g2ed894591ea_0_28"/>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313" name="Google Shape;313;g2ed894591ea_0_28"/>
          <p:cNvSpPr txBox="1"/>
          <p:nvPr/>
        </p:nvSpPr>
        <p:spPr>
          <a:xfrm>
            <a:off x="303400" y="1220600"/>
            <a:ext cx="4826100" cy="21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314" name="Google Shape;314;g2ed894591ea_0_28"/>
          <p:cNvSpPr txBox="1"/>
          <p:nvPr/>
        </p:nvSpPr>
        <p:spPr>
          <a:xfrm>
            <a:off x="481200" y="1292575"/>
            <a:ext cx="4826100" cy="21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accent6"/>
                </a:solidFill>
                <a:latin typeface="Calibri"/>
                <a:ea typeface="Calibri"/>
                <a:cs typeface="Calibri"/>
                <a:sym typeface="Calibri"/>
              </a:rPr>
              <a:t>USAGE: Complex and large projects, as it allows for a more flexible and adaptable approach. Well-suited to projects with uncertainty or high levels of risk.</a:t>
            </a:r>
            <a:endParaRPr sz="2500">
              <a:solidFill>
                <a:schemeClr val="accent6"/>
              </a:solidFill>
              <a:latin typeface="Calibri"/>
              <a:ea typeface="Calibri"/>
              <a:cs typeface="Calibri"/>
              <a:sym typeface="Calibri"/>
            </a:endParaRPr>
          </a:p>
        </p:txBody>
      </p:sp>
      <p:graphicFrame>
        <p:nvGraphicFramePr>
          <p:cNvPr id="315" name="Google Shape;315;g2ed894591ea_0_28"/>
          <p:cNvGraphicFramePr/>
          <p:nvPr/>
        </p:nvGraphicFramePr>
        <p:xfrm>
          <a:off x="536276" y="4315086"/>
          <a:ext cx="10110150" cy="1935055"/>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accent6"/>
                          </a:solidFill>
                        </a:rPr>
                        <a:t>Emphasis on risk handling and management</a:t>
                      </a:r>
                      <a:endParaRPr sz="1800" u="none" strike="noStrike" cap="none">
                        <a:solidFill>
                          <a:schemeClr val="accent6"/>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accent6"/>
                          </a:solidFill>
                        </a:rPr>
                        <a:t>Much more complex and expensive, compared to other SDLC models</a:t>
                      </a:r>
                      <a:endParaRPr sz="1800" u="none" strike="noStrike" cap="none">
                        <a:solidFill>
                          <a:schemeClr val="accent6"/>
                        </a:solidFill>
                      </a:endParaRPr>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chemeClr val="dk1"/>
                        </a:buClr>
                        <a:buSzPts val="1800"/>
                        <a:buFont typeface="Calibri"/>
                        <a:buNone/>
                      </a:pPr>
                      <a:r>
                        <a:rPr lang="en-US" sz="1800">
                          <a:solidFill>
                            <a:schemeClr val="accent6"/>
                          </a:solidFill>
                        </a:rPr>
                        <a:t>Combines both iterative and incremental approaches to provide optimal process flow</a:t>
                      </a:r>
                      <a:endParaRPr sz="1400" u="none" strike="noStrike" cap="none">
                        <a:solidFill>
                          <a:schemeClr val="accent6"/>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a:solidFill>
                            <a:schemeClr val="accent6"/>
                          </a:solidFill>
                        </a:rPr>
                        <a:t>As the number of phases is unknown at the start of the project, time estimation is very difficult.</a:t>
                      </a:r>
                      <a:endParaRPr sz="1800" u="none" strike="noStrike" cap="none">
                        <a:solidFill>
                          <a:schemeClr val="accent6"/>
                        </a:solidFill>
                      </a:endParaRPr>
                    </a:p>
                  </a:txBody>
                  <a:tcPr marL="91450" marR="91450" marT="45725" marB="45725"/>
                </a:tc>
                <a:extLst>
                  <a:ext uri="{0D108BD9-81ED-4DB2-BD59-A6C34878D82A}">
                    <a16:rowId xmlns:a16="http://schemas.microsoft.com/office/drawing/2014/main" val="10002"/>
                  </a:ext>
                </a:extLst>
              </a:tr>
            </a:tbl>
          </a:graphicData>
        </a:graphic>
      </p:graphicFrame>
      <p:cxnSp>
        <p:nvCxnSpPr>
          <p:cNvPr id="316" name="Google Shape;316;g2ed894591ea_0_28"/>
          <p:cNvCxnSpPr/>
          <p:nvPr/>
        </p:nvCxnSpPr>
        <p:spPr>
          <a:xfrm>
            <a:off x="5506528" y="4315086"/>
            <a:ext cx="8700" cy="1983900"/>
          </a:xfrm>
          <a:prstGeom prst="straightConnector1">
            <a:avLst/>
          </a:prstGeom>
          <a:noFill/>
          <a:ln w="9525" cap="flat" cmpd="sng">
            <a:solidFill>
              <a:schemeClr val="accent5"/>
            </a:solidFill>
            <a:prstDash val="solid"/>
            <a:miter lim="800000"/>
            <a:headEnd type="none" w="sm" len="sm"/>
            <a:tailEnd type="none" w="sm" len="sm"/>
          </a:ln>
        </p:spPr>
      </p:cxnSp>
      <p:pic>
        <p:nvPicPr>
          <p:cNvPr id="317" name="Google Shape;317;g2ed894591ea_0_28"/>
          <p:cNvPicPr preferRelativeResize="0"/>
          <p:nvPr/>
        </p:nvPicPr>
        <p:blipFill>
          <a:blip r:embed="rId4">
            <a:alphaModFix/>
          </a:blip>
          <a:stretch>
            <a:fillRect/>
          </a:stretch>
        </p:blipFill>
        <p:spPr>
          <a:xfrm>
            <a:off x="6565900" y="1198400"/>
            <a:ext cx="4321826" cy="2835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p:nvPr/>
        </p:nvSpPr>
        <p:spPr>
          <a:xfrm>
            <a:off x="1933385" y="2178241"/>
            <a:ext cx="5621100" cy="1185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Calibri"/>
                <a:ea typeface="Calibri"/>
                <a:cs typeface="Calibri"/>
                <a:sym typeface="Calibri"/>
              </a:rPr>
              <a:t>Software  Engineering</a:t>
            </a:r>
            <a:endParaRPr sz="1800" b="0" i="0" u="none" strike="noStrike" cap="none">
              <a:solidFill>
                <a:srgbClr val="0070C0"/>
              </a:solidFill>
              <a:latin typeface="Calibri"/>
              <a:ea typeface="Calibri"/>
              <a:cs typeface="Calibri"/>
              <a:sym typeface="Calibri"/>
            </a:endParaRPr>
          </a:p>
        </p:txBody>
      </p:sp>
      <p:sp>
        <p:nvSpPr>
          <p:cNvPr id="106" name="Google Shape;106;p2"/>
          <p:cNvSpPr/>
          <p:nvPr/>
        </p:nvSpPr>
        <p:spPr>
          <a:xfrm>
            <a:off x="1857171" y="2932750"/>
            <a:ext cx="7769100" cy="1185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1E4E79"/>
                </a:solidFill>
                <a:latin typeface="Calibri"/>
                <a:ea typeface="Calibri"/>
                <a:cs typeface="Calibri"/>
                <a:sym typeface="Calibri"/>
              </a:rPr>
              <a:t>Legacy SDLCs </a:t>
            </a:r>
            <a:r>
              <a:rPr lang="en-US" sz="3600" b="1">
                <a:solidFill>
                  <a:srgbClr val="1E4E79"/>
                </a:solidFill>
                <a:latin typeface="Calibri"/>
                <a:ea typeface="Calibri"/>
                <a:cs typeface="Calibri"/>
                <a:sym typeface="Calibri"/>
              </a:rPr>
              <a:t>—</a:t>
            </a:r>
            <a:r>
              <a:rPr lang="en-US" sz="3600" b="1" i="0" u="none" strike="noStrike" cap="none">
                <a:solidFill>
                  <a:srgbClr val="1E4E79"/>
                </a:solidFill>
                <a:latin typeface="Calibri"/>
                <a:ea typeface="Calibri"/>
                <a:cs typeface="Calibri"/>
                <a:sym typeface="Calibri"/>
              </a:rPr>
              <a:t> Waterfall, V, Prototype, Incremental &amp; Iterative Models</a:t>
            </a:r>
            <a:endParaRPr sz="3600" b="1" i="0" u="none" strike="noStrike" cap="none">
              <a:solidFill>
                <a:srgbClr val="1E4E79"/>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2"/>
          <p:cNvSpPr/>
          <p:nvPr/>
        </p:nvSpPr>
        <p:spPr>
          <a:xfrm>
            <a:off x="601680" y="5811240"/>
            <a:ext cx="5621100" cy="698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1800" b="0" i="0" u="none" strike="noStrike" cap="none">
              <a:solidFill>
                <a:schemeClr val="dk1"/>
              </a:solidFill>
              <a:latin typeface="Calibri"/>
              <a:ea typeface="Calibri"/>
              <a:cs typeface="Calibri"/>
              <a:sym typeface="Calibri"/>
            </a:endParaRPr>
          </a:p>
        </p:txBody>
      </p:sp>
      <p:sp>
        <p:nvSpPr>
          <p:cNvPr id="108" name="Google Shape;108;p2"/>
          <p:cNvSpPr/>
          <p:nvPr/>
        </p:nvSpPr>
        <p:spPr>
          <a:xfrm rot="5400000">
            <a:off x="766560" y="6144720"/>
            <a:ext cx="43800" cy="798600"/>
          </a:xfrm>
          <a:prstGeom prst="rect">
            <a:avLst/>
          </a:prstGeom>
          <a:solidFill>
            <a:srgbClr val="F4B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rot="10800000">
            <a:off x="389340" y="5491380"/>
            <a:ext cx="32700" cy="1065300"/>
          </a:xfrm>
          <a:prstGeom prst="rect">
            <a:avLst/>
          </a:prstGeom>
          <a:solidFill>
            <a:srgbClr val="F4B1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0" name="Google Shape;110;p2"/>
          <p:cNvCxnSpPr/>
          <p:nvPr/>
        </p:nvCxnSpPr>
        <p:spPr>
          <a:xfrm rot="10800000" flipH="1">
            <a:off x="1837080" y="2847241"/>
            <a:ext cx="5793900" cy="9300"/>
          </a:xfrm>
          <a:prstGeom prst="straightConnector1">
            <a:avLst/>
          </a:prstGeom>
          <a:noFill/>
          <a:ln w="38150" cap="flat" cmpd="sng">
            <a:solidFill>
              <a:srgbClr val="DFA267"/>
            </a:solidFill>
            <a:prstDash val="solid"/>
            <a:miter lim="8000"/>
            <a:headEnd type="none" w="sm" len="sm"/>
            <a:tailEnd type="none" w="sm" len="sm"/>
          </a:ln>
        </p:spPr>
      </p:cxnSp>
      <p:sp>
        <p:nvSpPr>
          <p:cNvPr id="111" name="Google Shape;11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12" name="Google Shape;112;p2"/>
          <p:cNvPicPr preferRelativeResize="0"/>
          <p:nvPr/>
        </p:nvPicPr>
        <p:blipFill rotWithShape="1">
          <a:blip r:embed="rId3">
            <a:alphaModFix/>
          </a:blip>
          <a:srcRect/>
          <a:stretch/>
        </p:blipFill>
        <p:spPr>
          <a:xfrm>
            <a:off x="10617172" y="259075"/>
            <a:ext cx="1361475" cy="698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ed894591ea_0_46"/>
          <p:cNvSpPr/>
          <p:nvPr/>
        </p:nvSpPr>
        <p:spPr>
          <a:xfrm>
            <a:off x="83127" y="2484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accent6"/>
                </a:solidFill>
                <a:latin typeface="Calibri"/>
                <a:ea typeface="Calibri"/>
                <a:cs typeface="Calibri"/>
                <a:sym typeface="Calibri"/>
              </a:rPr>
              <a:t>4Ps — Process, Product, Project &amp; People</a:t>
            </a:r>
            <a:endParaRPr sz="3600" b="1" i="0" u="none" strike="noStrike" cap="none">
              <a:solidFill>
                <a:schemeClr val="accent6"/>
              </a:solidFill>
              <a:latin typeface="Calibri"/>
              <a:ea typeface="Calibri"/>
              <a:cs typeface="Calibri"/>
              <a:sym typeface="Calibri"/>
            </a:endParaRPr>
          </a:p>
        </p:txBody>
      </p:sp>
      <p:sp>
        <p:nvSpPr>
          <p:cNvPr id="323" name="Google Shape;323;g2ed894591ea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cxnSp>
        <p:nvCxnSpPr>
          <p:cNvPr id="324" name="Google Shape;324;g2ed894591ea_0_46"/>
          <p:cNvCxnSpPr/>
          <p:nvPr/>
        </p:nvCxnSpPr>
        <p:spPr>
          <a:xfrm>
            <a:off x="83127" y="9259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325" name="Google Shape;325;g2ed894591ea_0_46"/>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326" name="Google Shape;326;g2ed894591ea_0_46"/>
          <p:cNvSpPr txBox="1"/>
          <p:nvPr/>
        </p:nvSpPr>
        <p:spPr>
          <a:xfrm>
            <a:off x="303400" y="1220600"/>
            <a:ext cx="5693700" cy="51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327" name="Google Shape;327;g2ed894591ea_0_46"/>
          <p:cNvSpPr txBox="1"/>
          <p:nvPr/>
        </p:nvSpPr>
        <p:spPr>
          <a:xfrm>
            <a:off x="341025" y="1182275"/>
            <a:ext cx="10989000" cy="45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accent6"/>
                </a:solidFill>
                <a:latin typeface="Calibri"/>
                <a:ea typeface="Calibri"/>
                <a:cs typeface="Calibri"/>
                <a:sym typeface="Calibri"/>
              </a:rPr>
              <a:t>The 4Ps framework has been applied to various domains, including marketing and software project planning and supply chain. </a:t>
            </a:r>
            <a:endParaRPr sz="2800">
              <a:solidFill>
                <a:schemeClr val="accent6"/>
              </a:solidFill>
              <a:latin typeface="Calibri"/>
              <a:ea typeface="Calibri"/>
              <a:cs typeface="Calibri"/>
              <a:sym typeface="Calibri"/>
            </a:endParaRPr>
          </a:p>
          <a:p>
            <a:pPr marL="0" lvl="0" indent="0" algn="l" rtl="0">
              <a:spcBef>
                <a:spcPts val="0"/>
              </a:spcBef>
              <a:spcAft>
                <a:spcPts val="0"/>
              </a:spcAft>
              <a:buNone/>
            </a:pP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&gt; </a:t>
            </a:r>
            <a:r>
              <a:rPr lang="en-US" sz="2800" b="1">
                <a:solidFill>
                  <a:schemeClr val="accent6"/>
                </a:solidFill>
                <a:latin typeface="Calibri"/>
                <a:ea typeface="Calibri"/>
                <a:cs typeface="Calibri"/>
                <a:sym typeface="Calibri"/>
              </a:rPr>
              <a:t>People</a:t>
            </a:r>
            <a:r>
              <a:rPr lang="en-US" sz="2800">
                <a:solidFill>
                  <a:schemeClr val="accent6"/>
                </a:solidFill>
                <a:latin typeface="Calibri"/>
                <a:ea typeface="Calibri"/>
                <a:cs typeface="Calibri"/>
                <a:sym typeface="Calibri"/>
              </a:rPr>
              <a:t>: The most important component of a product and its successful implementation is human resources.</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&gt; </a:t>
            </a:r>
            <a:r>
              <a:rPr lang="en-US" sz="2800" b="1">
                <a:solidFill>
                  <a:schemeClr val="accent6"/>
                </a:solidFill>
                <a:latin typeface="Calibri"/>
                <a:ea typeface="Calibri"/>
                <a:cs typeface="Calibri"/>
                <a:sym typeface="Calibri"/>
              </a:rPr>
              <a:t>Product</a:t>
            </a:r>
            <a:r>
              <a:rPr lang="en-US" sz="2800">
                <a:solidFill>
                  <a:schemeClr val="accent6"/>
                </a:solidFill>
                <a:latin typeface="Calibri"/>
                <a:ea typeface="Calibri"/>
                <a:cs typeface="Calibri"/>
                <a:sym typeface="Calibri"/>
              </a:rPr>
              <a:t>: The deliverable or the result of the project.</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&gt; </a:t>
            </a:r>
            <a:r>
              <a:rPr lang="en-US" sz="2800" b="1">
                <a:solidFill>
                  <a:schemeClr val="accent6"/>
                </a:solidFill>
                <a:latin typeface="Calibri"/>
                <a:ea typeface="Calibri"/>
                <a:cs typeface="Calibri"/>
                <a:sym typeface="Calibri"/>
              </a:rPr>
              <a:t>Process</a:t>
            </a:r>
            <a:r>
              <a:rPr lang="en-US" sz="2800">
                <a:solidFill>
                  <a:schemeClr val="accent6"/>
                </a:solidFill>
                <a:latin typeface="Calibri"/>
                <a:ea typeface="Calibri"/>
                <a:cs typeface="Calibri"/>
                <a:sym typeface="Calibri"/>
              </a:rPr>
              <a:t>: Clearly defined process with several phases</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regulates the development workflow.</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&gt; </a:t>
            </a:r>
            <a:r>
              <a:rPr lang="en-US" sz="2800" b="1">
                <a:solidFill>
                  <a:schemeClr val="accent6"/>
                </a:solidFill>
                <a:latin typeface="Calibri"/>
                <a:ea typeface="Calibri"/>
                <a:cs typeface="Calibri"/>
                <a:sym typeface="Calibri"/>
              </a:rPr>
              <a:t>Project</a:t>
            </a:r>
            <a:r>
              <a:rPr lang="en-US" sz="2800">
                <a:solidFill>
                  <a:schemeClr val="accent6"/>
                </a:solidFill>
                <a:latin typeface="Calibri"/>
                <a:ea typeface="Calibri"/>
                <a:cs typeface="Calibri"/>
                <a:sym typeface="Calibri"/>
              </a:rPr>
              <a:t>: Also considered as a blueprint of process.</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Project manager plays a critical role, responsible to </a:t>
            </a:r>
            <a:endParaRPr sz="2800">
              <a:solidFill>
                <a:schemeClr val="accent6"/>
              </a:solidFill>
              <a:latin typeface="Calibri"/>
              <a:ea typeface="Calibri"/>
              <a:cs typeface="Calibri"/>
              <a:sym typeface="Calibri"/>
            </a:endParaRPr>
          </a:p>
          <a:p>
            <a:pPr marL="0" lvl="0" indent="0" algn="l" rtl="0">
              <a:spcBef>
                <a:spcPts val="0"/>
              </a:spcBef>
              <a:spcAft>
                <a:spcPts val="0"/>
              </a:spcAft>
              <a:buNone/>
            </a:pPr>
            <a:r>
              <a:rPr lang="en-US" sz="2800">
                <a:solidFill>
                  <a:schemeClr val="accent6"/>
                </a:solidFill>
                <a:latin typeface="Calibri"/>
                <a:ea typeface="Calibri"/>
                <a:cs typeface="Calibri"/>
                <a:sym typeface="Calibri"/>
              </a:rPr>
              <a:t>guide the team members to achieve the targets.</a:t>
            </a:r>
            <a:endParaRPr sz="2800">
              <a:solidFill>
                <a:schemeClr val="accent6"/>
              </a:solidFill>
              <a:latin typeface="Calibri"/>
              <a:ea typeface="Calibri"/>
              <a:cs typeface="Calibri"/>
              <a:sym typeface="Calibri"/>
            </a:endParaRPr>
          </a:p>
          <a:p>
            <a:pPr marL="0" lvl="0" indent="0" algn="l" rtl="0">
              <a:spcBef>
                <a:spcPts val="0"/>
              </a:spcBef>
              <a:spcAft>
                <a:spcPts val="0"/>
              </a:spcAft>
              <a:buNone/>
            </a:pPr>
            <a:endParaRPr sz="2800">
              <a:solidFill>
                <a:schemeClr val="accent6"/>
              </a:solidFill>
              <a:latin typeface="Calibri"/>
              <a:ea typeface="Calibri"/>
              <a:cs typeface="Calibri"/>
              <a:sym typeface="Calibri"/>
            </a:endParaRPr>
          </a:p>
        </p:txBody>
      </p:sp>
      <p:pic>
        <p:nvPicPr>
          <p:cNvPr id="328" name="Google Shape;328;g2ed894591ea_0_46"/>
          <p:cNvPicPr preferRelativeResize="0"/>
          <p:nvPr/>
        </p:nvPicPr>
        <p:blipFill>
          <a:blip r:embed="rId4">
            <a:alphaModFix/>
          </a:blip>
          <a:stretch>
            <a:fillRect/>
          </a:stretch>
        </p:blipFill>
        <p:spPr>
          <a:xfrm>
            <a:off x="8468175" y="3054250"/>
            <a:ext cx="3510474" cy="3607635"/>
          </a:xfrm>
          <a:prstGeom prst="rect">
            <a:avLst/>
          </a:prstGeom>
          <a:noFill/>
          <a:ln>
            <a:noFill/>
          </a:ln>
        </p:spPr>
      </p:pic>
      <p:sp>
        <p:nvSpPr>
          <p:cNvPr id="329" name="Google Shape;329;g2ed894591ea_0_46"/>
          <p:cNvSpPr txBox="1"/>
          <p:nvPr/>
        </p:nvSpPr>
        <p:spPr>
          <a:xfrm>
            <a:off x="324075" y="6303200"/>
            <a:ext cx="6314700" cy="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a:solidFill>
                  <a:schemeClr val="dk1"/>
                </a:solidFill>
                <a:latin typeface="Calibri"/>
                <a:ea typeface="Calibri"/>
                <a:cs typeface="Calibri"/>
                <a:sym typeface="Calibri"/>
              </a:rPr>
              <a:t>Source: </a:t>
            </a:r>
            <a:r>
              <a:rPr lang="en-US" sz="1500" u="sng">
                <a:solidFill>
                  <a:schemeClr val="hlink"/>
                </a:solidFill>
                <a:latin typeface="Calibri"/>
                <a:ea typeface="Calibri"/>
                <a:cs typeface="Calibri"/>
                <a:sym typeface="Calibri"/>
                <a:hlinkClick r:id="rId5"/>
              </a:rPr>
              <a:t>https://www.geeksforgeeks.org/4-ps-in-software-project-planning/</a:t>
            </a:r>
            <a:endParaRPr sz="1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2ed894591ea_1_0"/>
          <p:cNvSpPr/>
          <p:nvPr/>
        </p:nvSpPr>
        <p:spPr>
          <a:xfrm>
            <a:off x="83127" y="248465"/>
            <a:ext cx="111225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a:solidFill>
                  <a:schemeClr val="accent6"/>
                </a:solidFill>
                <a:latin typeface="Calibri"/>
                <a:ea typeface="Calibri"/>
                <a:cs typeface="Calibri"/>
                <a:sym typeface="Calibri"/>
              </a:rPr>
              <a:t>Comparison — Flexibility vs. Risk</a:t>
            </a:r>
            <a:endParaRPr sz="3600" b="1" i="0" u="none" strike="noStrike" cap="none">
              <a:solidFill>
                <a:schemeClr val="accent6"/>
              </a:solidFill>
              <a:latin typeface="Calibri"/>
              <a:ea typeface="Calibri"/>
              <a:cs typeface="Calibri"/>
              <a:sym typeface="Calibri"/>
            </a:endParaRPr>
          </a:p>
        </p:txBody>
      </p:sp>
      <p:sp>
        <p:nvSpPr>
          <p:cNvPr id="335" name="Google Shape;335;g2ed894591ea_1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cxnSp>
        <p:nvCxnSpPr>
          <p:cNvPr id="336" name="Google Shape;336;g2ed894591ea_1_0"/>
          <p:cNvCxnSpPr/>
          <p:nvPr/>
        </p:nvCxnSpPr>
        <p:spPr>
          <a:xfrm>
            <a:off x="83127" y="925986"/>
            <a:ext cx="9250800" cy="0"/>
          </a:xfrm>
          <a:prstGeom prst="straightConnector1">
            <a:avLst/>
          </a:prstGeom>
          <a:noFill/>
          <a:ln w="38150" cap="flat" cmpd="sng">
            <a:solidFill>
              <a:srgbClr val="C55A11"/>
            </a:solidFill>
            <a:prstDash val="solid"/>
            <a:miter lim="8000"/>
            <a:headEnd type="none" w="sm" len="sm"/>
            <a:tailEnd type="none" w="sm" len="sm"/>
          </a:ln>
        </p:spPr>
      </p:cxnSp>
      <p:pic>
        <p:nvPicPr>
          <p:cNvPr id="337" name="Google Shape;337;g2ed894591ea_1_0"/>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338" name="Google Shape;338;g2ed894591ea_1_0"/>
          <p:cNvSpPr txBox="1"/>
          <p:nvPr/>
        </p:nvSpPr>
        <p:spPr>
          <a:xfrm>
            <a:off x="303400" y="1220600"/>
            <a:ext cx="5693700" cy="513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339" name="Google Shape;339;g2ed894591ea_1_0"/>
          <p:cNvSpPr txBox="1"/>
          <p:nvPr/>
        </p:nvSpPr>
        <p:spPr>
          <a:xfrm>
            <a:off x="341025" y="1182275"/>
            <a:ext cx="10989000" cy="45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accent6"/>
              </a:solidFill>
              <a:latin typeface="Calibri"/>
              <a:ea typeface="Calibri"/>
              <a:cs typeface="Calibri"/>
              <a:sym typeface="Calibri"/>
            </a:endParaRPr>
          </a:p>
        </p:txBody>
      </p:sp>
      <p:pic>
        <p:nvPicPr>
          <p:cNvPr id="340" name="Google Shape;340;g2ed894591ea_1_0"/>
          <p:cNvPicPr preferRelativeResize="0"/>
          <p:nvPr/>
        </p:nvPicPr>
        <p:blipFill>
          <a:blip r:embed="rId4">
            <a:alphaModFix/>
          </a:blip>
          <a:stretch>
            <a:fillRect/>
          </a:stretch>
        </p:blipFill>
        <p:spPr>
          <a:xfrm>
            <a:off x="1637875" y="1218243"/>
            <a:ext cx="7696052" cy="536120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cxnSp>
        <p:nvCxnSpPr>
          <p:cNvPr id="346" name="Google Shape;346;p16"/>
          <p:cNvCxnSpPr/>
          <p:nvPr/>
        </p:nvCxnSpPr>
        <p:spPr>
          <a:xfrm>
            <a:off x="5524368" y="3496908"/>
            <a:ext cx="4581300" cy="0"/>
          </a:xfrm>
          <a:prstGeom prst="straightConnector1">
            <a:avLst/>
          </a:prstGeom>
          <a:noFill/>
          <a:ln w="38100" cap="flat" cmpd="sng">
            <a:solidFill>
              <a:srgbClr val="C55A11"/>
            </a:solidFill>
            <a:prstDash val="solid"/>
            <a:miter lim="800000"/>
            <a:headEnd type="none" w="sm" len="sm"/>
            <a:tailEnd type="none" w="sm" len="sm"/>
          </a:ln>
        </p:spPr>
      </p:cxnSp>
      <p:grpSp>
        <p:nvGrpSpPr>
          <p:cNvPr id="347" name="Google Shape;347;p16"/>
          <p:cNvGrpSpPr/>
          <p:nvPr/>
        </p:nvGrpSpPr>
        <p:grpSpPr>
          <a:xfrm>
            <a:off x="280220" y="349466"/>
            <a:ext cx="11552032" cy="6218388"/>
            <a:chOff x="313844" y="349466"/>
            <a:chExt cx="11518407" cy="6218388"/>
          </a:xfrm>
        </p:grpSpPr>
        <p:sp>
          <p:nvSpPr>
            <p:cNvPr id="348" name="Google Shape;348;p16"/>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16"/>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16"/>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1" name="Google Shape;351;p16"/>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52" name="Google Shape;352;p16"/>
          <p:cNvSpPr/>
          <p:nvPr/>
        </p:nvSpPr>
        <p:spPr>
          <a:xfrm>
            <a:off x="5448168" y="2811518"/>
            <a:ext cx="4603800" cy="665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353" name="Google Shape;353;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pic>
        <p:nvPicPr>
          <p:cNvPr id="354" name="Google Shape;354;p16"/>
          <p:cNvPicPr preferRelativeResize="0"/>
          <p:nvPr/>
        </p:nvPicPr>
        <p:blipFill rotWithShape="1">
          <a:blip r:embed="rId3">
            <a:alphaModFix/>
          </a:blip>
          <a:srcRect/>
          <a:stretch/>
        </p:blipFill>
        <p:spPr>
          <a:xfrm rot="2">
            <a:off x="1961622" y="1064481"/>
            <a:ext cx="2389421" cy="44242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ed894591ea_0_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pic>
        <p:nvPicPr>
          <p:cNvPr id="119" name="Google Shape;119;g2ed894591ea_0_1"/>
          <p:cNvPicPr preferRelativeResize="0"/>
          <p:nvPr/>
        </p:nvPicPr>
        <p:blipFill>
          <a:blip r:embed="rId3">
            <a:alphaModFix/>
          </a:blip>
          <a:stretch>
            <a:fillRect/>
          </a:stretch>
        </p:blipFill>
        <p:spPr>
          <a:xfrm>
            <a:off x="902225" y="1252525"/>
            <a:ext cx="10096500" cy="4352925"/>
          </a:xfrm>
          <a:prstGeom prst="rect">
            <a:avLst/>
          </a:prstGeom>
          <a:noFill/>
          <a:ln>
            <a:noFill/>
          </a:ln>
        </p:spPr>
      </p:pic>
      <p:pic>
        <p:nvPicPr>
          <p:cNvPr id="120" name="Google Shape;120;g2ed894591ea_0_1"/>
          <p:cNvPicPr preferRelativeResize="0"/>
          <p:nvPr/>
        </p:nvPicPr>
        <p:blipFill rotWithShape="1">
          <a:blip r:embed="rId4">
            <a:alphaModFix/>
          </a:blip>
          <a:srcRect/>
          <a:stretch/>
        </p:blipFill>
        <p:spPr>
          <a:xfrm>
            <a:off x="10540972" y="259075"/>
            <a:ext cx="1361475" cy="698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p:nvPr/>
        </p:nvSpPr>
        <p:spPr>
          <a:xfrm>
            <a:off x="83128" y="2656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Waterfall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0" i="0" u="none" strike="noStrike" cap="none">
              <a:solidFill>
                <a:schemeClr val="dk1"/>
              </a:solidFill>
              <a:latin typeface="Calibri"/>
              <a:ea typeface="Calibri"/>
              <a:cs typeface="Calibri"/>
              <a:sym typeface="Calibri"/>
            </a:endParaRPr>
          </a:p>
        </p:txBody>
      </p:sp>
      <p:cxnSp>
        <p:nvCxnSpPr>
          <p:cNvPr id="126" name="Google Shape;126;p3"/>
          <p:cNvCxnSpPr/>
          <p:nvPr/>
        </p:nvCxnSpPr>
        <p:spPr>
          <a:xfrm>
            <a:off x="83128" y="10021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127" name="Google Shape;1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28" name="Google Shape;128;p3"/>
          <p:cNvPicPr preferRelativeResize="0"/>
          <p:nvPr/>
        </p:nvPicPr>
        <p:blipFill rotWithShape="1">
          <a:blip r:embed="rId3">
            <a:alphaModFix/>
          </a:blip>
          <a:srcRect/>
          <a:stretch/>
        </p:blipFill>
        <p:spPr>
          <a:xfrm>
            <a:off x="366750" y="1420750"/>
            <a:ext cx="9022743" cy="4859400"/>
          </a:xfrm>
          <a:prstGeom prst="rect">
            <a:avLst/>
          </a:prstGeom>
          <a:noFill/>
          <a:ln>
            <a:noFill/>
          </a:ln>
        </p:spPr>
      </p:pic>
      <p:pic>
        <p:nvPicPr>
          <p:cNvPr id="129" name="Google Shape;129;p3"/>
          <p:cNvPicPr preferRelativeResize="0"/>
          <p:nvPr/>
        </p:nvPicPr>
        <p:blipFill rotWithShape="1">
          <a:blip r:embed="rId4">
            <a:alphaModFix/>
          </a:blip>
          <a:srcRect/>
          <a:stretch/>
        </p:blipFill>
        <p:spPr>
          <a:xfrm>
            <a:off x="10540972" y="259075"/>
            <a:ext cx="1361475" cy="698024"/>
          </a:xfrm>
          <a:prstGeom prst="rect">
            <a:avLst/>
          </a:prstGeom>
          <a:noFill/>
          <a:ln>
            <a:noFill/>
          </a:ln>
        </p:spPr>
      </p:pic>
      <p:sp>
        <p:nvSpPr>
          <p:cNvPr id="130" name="Google Shape;130;p3"/>
          <p:cNvSpPr txBox="1"/>
          <p:nvPr/>
        </p:nvSpPr>
        <p:spPr>
          <a:xfrm>
            <a:off x="7481350" y="1192013"/>
            <a:ext cx="4287300" cy="29928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accent6"/>
              </a:buClr>
              <a:buSzPts val="1800"/>
              <a:buChar char="●"/>
            </a:pPr>
            <a:r>
              <a:rPr lang="en-US" sz="1800">
                <a:solidFill>
                  <a:schemeClr val="accent6"/>
                </a:solidFill>
                <a:highlight>
                  <a:srgbClr val="FFFFFF"/>
                </a:highlight>
              </a:rPr>
              <a:t>A classic model that was introduced in 1970 — it offers a linear approach where each phase strictly follows one another.</a:t>
            </a:r>
            <a:endParaRPr sz="1800">
              <a:solidFill>
                <a:schemeClr val="accent6"/>
              </a:solidFill>
              <a:highlight>
                <a:srgbClr val="FFFFFF"/>
              </a:highlight>
            </a:endParaRPr>
          </a:p>
          <a:p>
            <a:pPr marL="457200" lvl="0" indent="0" algn="l" rtl="0">
              <a:spcBef>
                <a:spcPts val="0"/>
              </a:spcBef>
              <a:spcAft>
                <a:spcPts val="0"/>
              </a:spcAft>
              <a:buNone/>
            </a:pPr>
            <a:r>
              <a:rPr lang="en-US" sz="1800">
                <a:solidFill>
                  <a:schemeClr val="accent6"/>
                </a:solidFill>
                <a:highlight>
                  <a:srgbClr val="FFFFFF"/>
                </a:highlight>
              </a:rPr>
              <a:t> </a:t>
            </a:r>
            <a:endParaRPr sz="1800">
              <a:solidFill>
                <a:schemeClr val="accent6"/>
              </a:solidFill>
              <a:highlight>
                <a:srgbClr val="FFFFFF"/>
              </a:highlight>
            </a:endParaRPr>
          </a:p>
          <a:p>
            <a:pPr marL="457200" lvl="0" indent="-342900" algn="l" rtl="0">
              <a:spcBef>
                <a:spcPts val="0"/>
              </a:spcBef>
              <a:spcAft>
                <a:spcPts val="0"/>
              </a:spcAft>
              <a:buClr>
                <a:schemeClr val="accent6"/>
              </a:buClr>
              <a:buSzPts val="1800"/>
              <a:buChar char="●"/>
            </a:pPr>
            <a:r>
              <a:rPr lang="en-US" sz="1800">
                <a:solidFill>
                  <a:schemeClr val="accent6"/>
                </a:solidFill>
                <a:highlight>
                  <a:srgbClr val="FFFFFF"/>
                </a:highlight>
              </a:rPr>
              <a:t>Simplest of all, but lacks flexibility. </a:t>
            </a:r>
            <a:endParaRPr sz="1800">
              <a:solidFill>
                <a:schemeClr val="accent6"/>
              </a:solidFill>
              <a:highlight>
                <a:srgbClr val="FFFFFF"/>
              </a:highlight>
            </a:endParaRPr>
          </a:p>
          <a:p>
            <a:pPr marL="457200" lvl="0" indent="0" algn="l" rtl="0">
              <a:spcBef>
                <a:spcPts val="0"/>
              </a:spcBef>
              <a:spcAft>
                <a:spcPts val="0"/>
              </a:spcAft>
              <a:buNone/>
            </a:pPr>
            <a:endParaRPr sz="1800">
              <a:solidFill>
                <a:schemeClr val="accent6"/>
              </a:solidFill>
              <a:highlight>
                <a:srgbClr val="FFFFFF"/>
              </a:highlight>
            </a:endParaRPr>
          </a:p>
          <a:p>
            <a:pPr marL="457200" lvl="0" indent="-342900" algn="l" rtl="0">
              <a:spcBef>
                <a:spcPts val="0"/>
              </a:spcBef>
              <a:spcAft>
                <a:spcPts val="0"/>
              </a:spcAft>
              <a:buClr>
                <a:schemeClr val="accent6"/>
              </a:buClr>
              <a:buSzPts val="1800"/>
              <a:buChar char="●"/>
            </a:pPr>
            <a:r>
              <a:rPr lang="en-US" sz="1800">
                <a:solidFill>
                  <a:schemeClr val="accent6"/>
                </a:solidFill>
                <a:highlight>
                  <a:srgbClr val="FFFFFF"/>
                </a:highlight>
              </a:rPr>
              <a:t>Once you move from one phase to the next, it’s challenging to go back and make changes. This rigidity makes it unsuitable for evolving projects. </a:t>
            </a:r>
            <a:endParaRPr sz="18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6927" y="96065"/>
            <a:ext cx="107688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Waterfall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 Advantages, Disadvantages &amp; Usage</a:t>
            </a:r>
            <a:endParaRPr sz="3600" b="0" i="0" u="none" strike="noStrike" cap="none">
              <a:solidFill>
                <a:schemeClr val="dk1"/>
              </a:solidFill>
              <a:latin typeface="Calibri"/>
              <a:ea typeface="Calibri"/>
              <a:cs typeface="Calibri"/>
              <a:sym typeface="Calibri"/>
            </a:endParaRPr>
          </a:p>
        </p:txBody>
      </p:sp>
      <p:cxnSp>
        <p:nvCxnSpPr>
          <p:cNvPr id="136" name="Google Shape;136;p4"/>
          <p:cNvCxnSpPr/>
          <p:nvPr/>
        </p:nvCxnSpPr>
        <p:spPr>
          <a:xfrm>
            <a:off x="83127" y="849786"/>
            <a:ext cx="10639500" cy="0"/>
          </a:xfrm>
          <a:prstGeom prst="straightConnector1">
            <a:avLst/>
          </a:prstGeom>
          <a:noFill/>
          <a:ln w="38150" cap="flat" cmpd="sng">
            <a:solidFill>
              <a:srgbClr val="C55A11"/>
            </a:solidFill>
            <a:prstDash val="solid"/>
            <a:miter lim="8000"/>
            <a:headEnd type="none" w="sm" len="sm"/>
            <a:tailEnd type="none" w="sm" len="sm"/>
          </a:ln>
        </p:spPr>
      </p:cxnSp>
      <p:sp>
        <p:nvSpPr>
          <p:cNvPr id="137" name="Google Shape;1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graphicFrame>
        <p:nvGraphicFramePr>
          <p:cNvPr id="138" name="Google Shape;138;p4"/>
          <p:cNvGraphicFramePr/>
          <p:nvPr/>
        </p:nvGraphicFramePr>
        <p:xfrm>
          <a:off x="460076" y="1114686"/>
          <a:ext cx="10110150" cy="2751725"/>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Simple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Assumes requirements are frozen</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Clear identified phases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Difficult to change &amp; sequential</a:t>
                      </a:r>
                      <a:endParaRPr sz="1800" u="none" strike="noStrike" cap="none"/>
                    </a:p>
                  </a:txBody>
                  <a:tcPr marL="91450" marR="91450" marT="45725" marB="45725"/>
                </a:tc>
                <a:extLst>
                  <a:ext uri="{0D108BD9-81ED-4DB2-BD59-A6C34878D82A}">
                    <a16:rowId xmlns:a16="http://schemas.microsoft.com/office/drawing/2014/main" val="10002"/>
                  </a:ext>
                </a:extLst>
              </a:tr>
              <a:tr h="4313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Easy to manage due to rigidity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Poor model for long projects</a:t>
                      </a:r>
                      <a:endParaRPr sz="1800" u="none" strike="noStrike" cap="none"/>
                    </a:p>
                  </a:txBody>
                  <a:tcPr marL="91450" marR="91450" marT="45725" marB="45725"/>
                </a:tc>
                <a:extLst>
                  <a:ext uri="{0D108BD9-81ED-4DB2-BD59-A6C34878D82A}">
                    <a16:rowId xmlns:a16="http://schemas.microsoft.com/office/drawing/2014/main" val="10003"/>
                  </a:ext>
                </a:extLst>
              </a:tr>
              <a:tr h="4140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Each phase – specific deliverables + reviews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Big Bang approach</a:t>
                      </a:r>
                      <a:endParaRPr sz="1800" u="none" strike="noStrike" cap="none"/>
                    </a:p>
                  </a:txBody>
                  <a:tcPr marL="91450" marR="91450" marT="45725" marB="45725"/>
                </a:tc>
                <a:extLst>
                  <a:ext uri="{0D108BD9-81ED-4DB2-BD59-A6C34878D82A}">
                    <a16:rowId xmlns:a16="http://schemas.microsoft.com/office/drawing/2014/main" val="10004"/>
                  </a:ext>
                </a:extLst>
              </a:tr>
              <a:tr h="3968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Easy to departmentalize and control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High risk + Uncertainty</a:t>
                      </a:r>
                      <a:endParaRPr sz="1800" u="none" strike="noStrike" cap="none"/>
                    </a:p>
                  </a:txBody>
                  <a:tcPr marL="91450" marR="91450" marT="45725" marB="45725"/>
                </a:tc>
                <a:extLst>
                  <a:ext uri="{0D108BD9-81ED-4DB2-BD59-A6C34878D82A}">
                    <a16:rowId xmlns:a16="http://schemas.microsoft.com/office/drawing/2014/main" val="10005"/>
                  </a:ext>
                </a:extLst>
              </a:tr>
            </a:tbl>
          </a:graphicData>
        </a:graphic>
      </p:graphicFrame>
      <p:cxnSp>
        <p:nvCxnSpPr>
          <p:cNvPr id="139" name="Google Shape;139;p4"/>
          <p:cNvCxnSpPr/>
          <p:nvPr/>
        </p:nvCxnSpPr>
        <p:spPr>
          <a:xfrm>
            <a:off x="5506528" y="1114686"/>
            <a:ext cx="8700" cy="2751600"/>
          </a:xfrm>
          <a:prstGeom prst="straightConnector1">
            <a:avLst/>
          </a:prstGeom>
          <a:noFill/>
          <a:ln w="9525" cap="flat" cmpd="sng">
            <a:solidFill>
              <a:schemeClr val="accent5"/>
            </a:solidFill>
            <a:prstDash val="solid"/>
            <a:miter lim="800000"/>
            <a:headEnd type="none" w="sm" len="sm"/>
            <a:tailEnd type="none" w="sm" len="sm"/>
          </a:ln>
        </p:spPr>
      </p:cxnSp>
      <p:sp>
        <p:nvSpPr>
          <p:cNvPr id="140" name="Google Shape;140;p4"/>
          <p:cNvSpPr txBox="1"/>
          <p:nvPr/>
        </p:nvSpPr>
        <p:spPr>
          <a:xfrm>
            <a:off x="3220525" y="4222625"/>
            <a:ext cx="61005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rPr>
              <a:t>Pure form</a:t>
            </a:r>
            <a:r>
              <a:rPr lang="en-US" sz="1800" b="0" i="0" u="none" strike="noStrike" cap="none">
                <a:solidFill>
                  <a:schemeClr val="dk1"/>
                </a:solidFill>
                <a:latin typeface="Calibri"/>
                <a:ea typeface="Calibri"/>
                <a:cs typeface="Calibri"/>
                <a:sym typeface="Calibri"/>
              </a:rPr>
              <a:t>: Short projects where requirements are well known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Product definition is stable &amp; technology is understood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sng"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Calibri"/>
                <a:ea typeface="Calibri"/>
                <a:cs typeface="Calibri"/>
                <a:sym typeface="Calibri"/>
              </a:rPr>
              <a:t>Variant form</a:t>
            </a:r>
            <a:r>
              <a:rPr lang="en-US" sz="1800" b="0" i="0" u="none" strike="noStrike" cap="none">
                <a:solidFill>
                  <a:schemeClr val="dk1"/>
                </a:solidFill>
                <a:latin typeface="Calibri"/>
                <a:ea typeface="Calibri"/>
                <a:cs typeface="Calibri"/>
                <a:sym typeface="Calibri"/>
              </a:rPr>
              <a:t>: High level in long projects. Also used in large globally developed projects with other lifecycle models</a:t>
            </a:r>
            <a:endParaRPr sz="1800" b="0" i="0" u="none" strike="noStrike" cap="none">
              <a:solidFill>
                <a:schemeClr val="dk1"/>
              </a:solidFill>
              <a:latin typeface="Calibri"/>
              <a:ea typeface="Calibri"/>
              <a:cs typeface="Calibri"/>
              <a:sym typeface="Calibri"/>
            </a:endParaRPr>
          </a:p>
        </p:txBody>
      </p:sp>
      <p:cxnSp>
        <p:nvCxnSpPr>
          <p:cNvPr id="141" name="Google Shape;141;p4"/>
          <p:cNvCxnSpPr/>
          <p:nvPr/>
        </p:nvCxnSpPr>
        <p:spPr>
          <a:xfrm rot="10800000" flipH="1">
            <a:off x="2039925" y="4535650"/>
            <a:ext cx="1214100" cy="552300"/>
          </a:xfrm>
          <a:prstGeom prst="straightConnector1">
            <a:avLst/>
          </a:prstGeom>
          <a:noFill/>
          <a:ln w="9525" cap="flat" cmpd="sng">
            <a:solidFill>
              <a:schemeClr val="dk1"/>
            </a:solidFill>
            <a:prstDash val="solid"/>
            <a:miter lim="800000"/>
            <a:headEnd type="none" w="sm" len="sm"/>
            <a:tailEnd type="triangle" w="med" len="med"/>
          </a:ln>
        </p:spPr>
      </p:cxnSp>
      <p:cxnSp>
        <p:nvCxnSpPr>
          <p:cNvPr id="142" name="Google Shape;142;p4"/>
          <p:cNvCxnSpPr>
            <a:endCxn id="140" idx="1"/>
          </p:cNvCxnSpPr>
          <p:nvPr/>
        </p:nvCxnSpPr>
        <p:spPr>
          <a:xfrm rot="10800000" flipH="1">
            <a:off x="2028025" y="5099975"/>
            <a:ext cx="1192500" cy="23700"/>
          </a:xfrm>
          <a:prstGeom prst="straightConnector1">
            <a:avLst/>
          </a:prstGeom>
          <a:noFill/>
          <a:ln w="9525" cap="flat" cmpd="sng">
            <a:solidFill>
              <a:schemeClr val="dk1"/>
            </a:solidFill>
            <a:prstDash val="solid"/>
            <a:miter lim="800000"/>
            <a:headEnd type="none" w="sm" len="sm"/>
            <a:tailEnd type="triangle" w="med" len="med"/>
          </a:ln>
        </p:spPr>
      </p:cxnSp>
      <p:cxnSp>
        <p:nvCxnSpPr>
          <p:cNvPr id="143" name="Google Shape;143;p4"/>
          <p:cNvCxnSpPr/>
          <p:nvPr/>
        </p:nvCxnSpPr>
        <p:spPr>
          <a:xfrm>
            <a:off x="2016125" y="5147475"/>
            <a:ext cx="1255200" cy="239400"/>
          </a:xfrm>
          <a:prstGeom prst="straightConnector1">
            <a:avLst/>
          </a:prstGeom>
          <a:noFill/>
          <a:ln w="9525" cap="flat" cmpd="sng">
            <a:solidFill>
              <a:schemeClr val="dk1"/>
            </a:solidFill>
            <a:prstDash val="solid"/>
            <a:miter lim="800000"/>
            <a:headEnd type="none" w="sm" len="sm"/>
            <a:tailEnd type="triangle" w="med" len="med"/>
          </a:ln>
        </p:spPr>
      </p:cxnSp>
      <p:pic>
        <p:nvPicPr>
          <p:cNvPr id="144" name="Google Shape;144;p4"/>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145" name="Google Shape;145;p4"/>
          <p:cNvSpPr txBox="1"/>
          <p:nvPr/>
        </p:nvSpPr>
        <p:spPr>
          <a:xfrm>
            <a:off x="801675" y="4980775"/>
            <a:ext cx="1143000" cy="45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chemeClr val="dk1"/>
                </a:solidFill>
                <a:latin typeface="Calibri"/>
                <a:ea typeface="Calibri"/>
                <a:cs typeface="Calibri"/>
                <a:sym typeface="Calibri"/>
              </a:rPr>
              <a:t>USAGE</a:t>
            </a:r>
            <a:endParaRPr sz="2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p:nvPr/>
        </p:nvSpPr>
        <p:spPr>
          <a:xfrm>
            <a:off x="83128" y="2656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Waterfall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a:t>
            </a:r>
            <a:r>
              <a:rPr lang="en-US" sz="3600" b="1">
                <a:solidFill>
                  <a:srgbClr val="C55A11"/>
                </a:solidFill>
                <a:latin typeface="Calibri"/>
                <a:ea typeface="Calibri"/>
                <a:cs typeface="Calibri"/>
                <a:sym typeface="Calibri"/>
              </a:rPr>
              <a:t>—</a:t>
            </a:r>
            <a:r>
              <a:rPr lang="en-US" sz="3600" b="1" i="0" u="none" strike="noStrike" cap="none">
                <a:solidFill>
                  <a:srgbClr val="C55A11"/>
                </a:solidFill>
                <a:latin typeface="Calibri"/>
                <a:ea typeface="Calibri"/>
                <a:cs typeface="Calibri"/>
                <a:sym typeface="Calibri"/>
              </a:rPr>
              <a:t> Comic</a:t>
            </a:r>
            <a:endParaRPr sz="3600" b="0" i="0" u="none" strike="noStrike" cap="none">
              <a:solidFill>
                <a:schemeClr val="dk1"/>
              </a:solidFill>
              <a:latin typeface="Calibri"/>
              <a:ea typeface="Calibri"/>
              <a:cs typeface="Calibri"/>
              <a:sym typeface="Calibri"/>
            </a:endParaRPr>
          </a:p>
        </p:txBody>
      </p:sp>
      <p:cxnSp>
        <p:nvCxnSpPr>
          <p:cNvPr id="151" name="Google Shape;151;p5"/>
          <p:cNvCxnSpPr/>
          <p:nvPr/>
        </p:nvCxnSpPr>
        <p:spPr>
          <a:xfrm>
            <a:off x="83128" y="10021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152" name="Google Shape;15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53" name="Google Shape;153;p5"/>
          <p:cNvPicPr preferRelativeResize="0"/>
          <p:nvPr/>
        </p:nvPicPr>
        <p:blipFill rotWithShape="1">
          <a:blip r:embed="rId3">
            <a:alphaModFix/>
          </a:blip>
          <a:srcRect/>
          <a:stretch/>
        </p:blipFill>
        <p:spPr>
          <a:xfrm>
            <a:off x="223837" y="1343286"/>
            <a:ext cx="10421963" cy="4731242"/>
          </a:xfrm>
          <a:prstGeom prst="rect">
            <a:avLst/>
          </a:prstGeom>
          <a:noFill/>
          <a:ln>
            <a:noFill/>
          </a:ln>
        </p:spPr>
      </p:pic>
      <p:pic>
        <p:nvPicPr>
          <p:cNvPr id="154" name="Google Shape;154;p5"/>
          <p:cNvPicPr preferRelativeResize="0"/>
          <p:nvPr/>
        </p:nvPicPr>
        <p:blipFill rotWithShape="1">
          <a:blip r:embed="rId4">
            <a:alphaModFix/>
          </a:blip>
          <a:srcRect/>
          <a:stretch/>
        </p:blipFill>
        <p:spPr>
          <a:xfrm>
            <a:off x="10540972" y="259075"/>
            <a:ext cx="1361475" cy="698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p:nvPr/>
        </p:nvSpPr>
        <p:spPr>
          <a:xfrm>
            <a:off x="83128" y="265683"/>
            <a:ext cx="82296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V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0" i="0" u="none" strike="noStrike" cap="none">
              <a:solidFill>
                <a:schemeClr val="dk1"/>
              </a:solidFill>
              <a:latin typeface="Calibri"/>
              <a:ea typeface="Calibri"/>
              <a:cs typeface="Calibri"/>
              <a:sym typeface="Calibri"/>
            </a:endParaRPr>
          </a:p>
        </p:txBody>
      </p:sp>
      <p:cxnSp>
        <p:nvCxnSpPr>
          <p:cNvPr id="160" name="Google Shape;160;p6"/>
          <p:cNvCxnSpPr/>
          <p:nvPr/>
        </p:nvCxnSpPr>
        <p:spPr>
          <a:xfrm>
            <a:off x="83128" y="1002186"/>
            <a:ext cx="8229600" cy="0"/>
          </a:xfrm>
          <a:prstGeom prst="straightConnector1">
            <a:avLst/>
          </a:prstGeom>
          <a:noFill/>
          <a:ln w="38150" cap="flat" cmpd="sng">
            <a:solidFill>
              <a:srgbClr val="C55A11"/>
            </a:solidFill>
            <a:prstDash val="solid"/>
            <a:miter lim="8000"/>
            <a:headEnd type="none" w="sm" len="sm"/>
            <a:tailEnd type="none" w="sm" len="sm"/>
          </a:ln>
        </p:spPr>
      </p:cxnSp>
      <p:sp>
        <p:nvSpPr>
          <p:cNvPr id="161" name="Google Shape;16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62" name="Google Shape;162;p6"/>
          <p:cNvPicPr preferRelativeResize="0"/>
          <p:nvPr/>
        </p:nvPicPr>
        <p:blipFill rotWithShape="1">
          <a:blip r:embed="rId3">
            <a:alphaModFix/>
          </a:blip>
          <a:srcRect/>
          <a:stretch/>
        </p:blipFill>
        <p:spPr>
          <a:xfrm>
            <a:off x="845128" y="1343286"/>
            <a:ext cx="9647610" cy="5225789"/>
          </a:xfrm>
          <a:prstGeom prst="rect">
            <a:avLst/>
          </a:prstGeom>
          <a:noFill/>
          <a:ln>
            <a:noFill/>
          </a:ln>
        </p:spPr>
      </p:pic>
      <p:pic>
        <p:nvPicPr>
          <p:cNvPr id="163" name="Google Shape;163;p6"/>
          <p:cNvPicPr preferRelativeResize="0"/>
          <p:nvPr/>
        </p:nvPicPr>
        <p:blipFill rotWithShape="1">
          <a:blip r:embed="rId4">
            <a:alphaModFix/>
          </a:blip>
          <a:srcRect/>
          <a:stretch/>
        </p:blipFill>
        <p:spPr>
          <a:xfrm>
            <a:off x="10540972" y="259075"/>
            <a:ext cx="1361475" cy="698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p:nvPr/>
        </p:nvSpPr>
        <p:spPr>
          <a:xfrm>
            <a:off x="83127" y="172265"/>
            <a:ext cx="107688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V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 – Advantages, Disadvantages &amp; Usage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C55A1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cxnSp>
        <p:nvCxnSpPr>
          <p:cNvPr id="169" name="Google Shape;169;p7"/>
          <p:cNvCxnSpPr/>
          <p:nvPr/>
        </p:nvCxnSpPr>
        <p:spPr>
          <a:xfrm>
            <a:off x="83127" y="849786"/>
            <a:ext cx="10639500" cy="0"/>
          </a:xfrm>
          <a:prstGeom prst="straightConnector1">
            <a:avLst/>
          </a:prstGeom>
          <a:noFill/>
          <a:ln w="38150" cap="flat" cmpd="sng">
            <a:solidFill>
              <a:srgbClr val="C55A11"/>
            </a:solidFill>
            <a:prstDash val="solid"/>
            <a:miter lim="8000"/>
            <a:headEnd type="none" w="sm" len="sm"/>
            <a:tailEnd type="none" w="sm" len="sm"/>
          </a:ln>
        </p:spPr>
      </p:cxnSp>
      <p:sp>
        <p:nvSpPr>
          <p:cNvPr id="170" name="Google Shape;17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graphicFrame>
        <p:nvGraphicFramePr>
          <p:cNvPr id="171" name="Google Shape;171;p7"/>
          <p:cNvGraphicFramePr/>
          <p:nvPr/>
        </p:nvGraphicFramePr>
        <p:xfrm>
          <a:off x="612476" y="3324486"/>
          <a:ext cx="10110150" cy="2624050"/>
        </p:xfrm>
        <a:graphic>
          <a:graphicData uri="http://schemas.openxmlformats.org/drawingml/2006/table">
            <a:tbl>
              <a:tblPr firstRow="1" bandRow="1">
                <a:noFill/>
                <a:tableStyleId>{03FC9FC7-8BA3-4646-BDB5-E438D56DC42F}</a:tableStyleId>
              </a:tblPr>
              <a:tblGrid>
                <a:gridCol w="5055075">
                  <a:extLst>
                    <a:ext uri="{9D8B030D-6E8A-4147-A177-3AD203B41FA5}">
                      <a16:colId xmlns:a16="http://schemas.microsoft.com/office/drawing/2014/main" val="20000"/>
                    </a:ext>
                  </a:extLst>
                </a:gridCol>
                <a:gridCol w="5055075">
                  <a:extLst>
                    <a:ext uri="{9D8B030D-6E8A-4147-A177-3AD203B41FA5}">
                      <a16:colId xmlns:a16="http://schemas.microsoft.com/office/drawing/2014/main" val="20001"/>
                    </a:ext>
                  </a:extLst>
                </a:gridCol>
              </a:tblGrid>
              <a:tr h="6548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ADVANTAGES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DISADVANTAGES</a:t>
                      </a:r>
                      <a:endParaRPr sz="1800" u="none" strike="noStrike" cap="none"/>
                    </a:p>
                  </a:txBody>
                  <a:tcPr marL="91450" marR="91450" marT="45725" marB="45725" anchor="ctr"/>
                </a:tc>
                <a:extLst>
                  <a:ext uri="{0D108BD9-81ED-4DB2-BD59-A6C34878D82A}">
                    <a16:rowId xmlns:a16="http://schemas.microsoft.com/office/drawing/2014/main" val="10000"/>
                  </a:ext>
                </a:extLst>
              </a:tr>
              <a:tr h="4146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Similar to Waterfall model</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Similar to Waterfall model</a:t>
                      </a:r>
                      <a:endParaRPr sz="1800" u="none" strike="noStrike" cap="none"/>
                    </a:p>
                  </a:txBody>
                  <a:tcPr marL="91450" marR="91450" marT="45725" marB="45725"/>
                </a:tc>
                <a:extLst>
                  <a:ext uri="{0D108BD9-81ED-4DB2-BD59-A6C34878D82A}">
                    <a16:rowId xmlns:a16="http://schemas.microsoft.com/office/drawing/2014/main" val="10001"/>
                  </a:ext>
                </a:extLst>
              </a:tr>
              <a:tr h="4399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Test development activities like test design and static testing can happen before coding and the formal testing lifecycle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Software is developed during the implementation phase, so no early prototypes of the software are produced.</a:t>
                      </a:r>
                      <a:endParaRPr sz="1800" u="none" strike="noStrike" cap="none"/>
                    </a:p>
                  </a:txBody>
                  <a:tcPr marL="91450" marR="91450" marT="45725" marB="45725"/>
                </a:tc>
                <a:extLst>
                  <a:ext uri="{0D108BD9-81ED-4DB2-BD59-A6C34878D82A}">
                    <a16:rowId xmlns:a16="http://schemas.microsoft.com/office/drawing/2014/main" val="10002"/>
                  </a:ext>
                </a:extLst>
              </a:tr>
              <a:tr h="4313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Higher probability of success + Increased effectiveness of usage of resources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Change through the process, necessitates changes in test documentation too.</a:t>
                      </a:r>
                      <a:endParaRPr sz="1800" u="none" strike="noStrike" cap="none"/>
                    </a:p>
                  </a:txBody>
                  <a:tcPr marL="91450" marR="91450" marT="45725" marB="45725"/>
                </a:tc>
                <a:extLst>
                  <a:ext uri="{0D108BD9-81ED-4DB2-BD59-A6C34878D82A}">
                    <a16:rowId xmlns:a16="http://schemas.microsoft.com/office/drawing/2014/main" val="10003"/>
                  </a:ext>
                </a:extLst>
              </a:tr>
            </a:tbl>
          </a:graphicData>
        </a:graphic>
      </p:graphicFrame>
      <p:cxnSp>
        <p:nvCxnSpPr>
          <p:cNvPr id="172" name="Google Shape;172;p7"/>
          <p:cNvCxnSpPr/>
          <p:nvPr/>
        </p:nvCxnSpPr>
        <p:spPr>
          <a:xfrm>
            <a:off x="5658928" y="3324486"/>
            <a:ext cx="8700" cy="2349600"/>
          </a:xfrm>
          <a:prstGeom prst="straightConnector1">
            <a:avLst/>
          </a:prstGeom>
          <a:noFill/>
          <a:ln w="9525" cap="flat" cmpd="sng">
            <a:solidFill>
              <a:schemeClr val="accent5"/>
            </a:solidFill>
            <a:prstDash val="solid"/>
            <a:miter lim="800000"/>
            <a:headEnd type="none" w="sm" len="sm"/>
            <a:tailEnd type="none" w="sm" len="sm"/>
          </a:ln>
        </p:spPr>
      </p:cxnSp>
      <p:sp>
        <p:nvSpPr>
          <p:cNvPr id="173" name="Google Shape;173;p7"/>
          <p:cNvSpPr txBox="1"/>
          <p:nvPr/>
        </p:nvSpPr>
        <p:spPr>
          <a:xfrm>
            <a:off x="517586" y="6228272"/>
            <a:ext cx="1915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USAGE:</a:t>
            </a:r>
            <a:endParaRPr sz="1800" b="1" i="0" u="none" strike="noStrike" cap="none">
              <a:solidFill>
                <a:schemeClr val="dk1"/>
              </a:solidFill>
              <a:latin typeface="Calibri"/>
              <a:ea typeface="Calibri"/>
              <a:cs typeface="Calibri"/>
              <a:sym typeface="Calibri"/>
            </a:endParaRPr>
          </a:p>
        </p:txBody>
      </p:sp>
      <p:sp>
        <p:nvSpPr>
          <p:cNvPr id="174" name="Google Shape;174;p7"/>
          <p:cNvSpPr txBox="1"/>
          <p:nvPr/>
        </p:nvSpPr>
        <p:spPr>
          <a:xfrm>
            <a:off x="1358258" y="6228272"/>
            <a:ext cx="3722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Similar to Waterfall model</a:t>
            </a:r>
            <a:endParaRPr sz="1800" b="0" i="0" u="none" strike="noStrike" cap="none">
              <a:solidFill>
                <a:schemeClr val="dk1"/>
              </a:solidFill>
              <a:latin typeface="Calibri"/>
              <a:ea typeface="Calibri"/>
              <a:cs typeface="Calibri"/>
              <a:sym typeface="Calibri"/>
            </a:endParaRPr>
          </a:p>
        </p:txBody>
      </p:sp>
      <p:pic>
        <p:nvPicPr>
          <p:cNvPr id="175" name="Google Shape;175;p7"/>
          <p:cNvPicPr preferRelativeResize="0"/>
          <p:nvPr/>
        </p:nvPicPr>
        <p:blipFill rotWithShape="1">
          <a:blip r:embed="rId3">
            <a:alphaModFix/>
          </a:blip>
          <a:srcRect/>
          <a:stretch/>
        </p:blipFill>
        <p:spPr>
          <a:xfrm>
            <a:off x="10540972" y="259075"/>
            <a:ext cx="1361475" cy="698024"/>
          </a:xfrm>
          <a:prstGeom prst="rect">
            <a:avLst/>
          </a:prstGeom>
          <a:noFill/>
          <a:ln>
            <a:noFill/>
          </a:ln>
        </p:spPr>
      </p:pic>
      <p:sp>
        <p:nvSpPr>
          <p:cNvPr id="176" name="Google Shape;176;p7"/>
          <p:cNvSpPr txBox="1"/>
          <p:nvPr/>
        </p:nvSpPr>
        <p:spPr>
          <a:xfrm>
            <a:off x="454450" y="980650"/>
            <a:ext cx="10589700" cy="19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a:solidFill>
                  <a:schemeClr val="accent6"/>
                </a:solidFill>
                <a:latin typeface="Calibri"/>
                <a:ea typeface="Calibri"/>
                <a:cs typeface="Calibri"/>
                <a:sym typeface="Calibri"/>
              </a:rPr>
              <a:t>A sequential software development model (Verification &amp; Validation model). It extends the principles of the Waterfall model and incorporates the testing phase for each development stage. This model is best used where the requirements are stable, the project is short, and everyone understands how the technology is used.</a:t>
            </a:r>
            <a:endParaRPr sz="2600">
              <a:solidFill>
                <a:schemeClr val="accent6"/>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p:nvPr/>
        </p:nvSpPr>
        <p:spPr>
          <a:xfrm>
            <a:off x="83128" y="35757"/>
            <a:ext cx="10889700" cy="45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Prototype </a:t>
            </a:r>
            <a:r>
              <a:rPr lang="en-US" sz="3600" b="1">
                <a:solidFill>
                  <a:srgbClr val="C55A11"/>
                </a:solidFill>
                <a:latin typeface="Calibri"/>
                <a:ea typeface="Calibri"/>
                <a:cs typeface="Calibri"/>
                <a:sym typeface="Calibri"/>
              </a:rPr>
              <a:t>M</a:t>
            </a:r>
            <a:r>
              <a:rPr lang="en-US" sz="3600" b="1" i="0" u="none" strike="noStrike" cap="none">
                <a:solidFill>
                  <a:srgbClr val="C55A11"/>
                </a:solidFill>
                <a:latin typeface="Calibri"/>
                <a:ea typeface="Calibri"/>
                <a:cs typeface="Calibri"/>
                <a:sym typeface="Calibri"/>
              </a:rPr>
              <a:t>odel</a:t>
            </a:r>
            <a:endParaRPr sz="3600" b="1" i="0" u="none" strike="noStrike" cap="none">
              <a:solidFill>
                <a:srgbClr val="C55A11"/>
              </a:solidFill>
              <a:latin typeface="Calibri"/>
              <a:ea typeface="Calibri"/>
              <a:cs typeface="Calibri"/>
              <a:sym typeface="Calibri"/>
            </a:endParaRPr>
          </a:p>
        </p:txBody>
      </p:sp>
      <p:cxnSp>
        <p:nvCxnSpPr>
          <p:cNvPr id="182" name="Google Shape;182;p8"/>
          <p:cNvCxnSpPr/>
          <p:nvPr/>
        </p:nvCxnSpPr>
        <p:spPr>
          <a:xfrm>
            <a:off x="83128" y="697386"/>
            <a:ext cx="9293700" cy="0"/>
          </a:xfrm>
          <a:prstGeom prst="straightConnector1">
            <a:avLst/>
          </a:prstGeom>
          <a:noFill/>
          <a:ln w="38150" cap="flat" cmpd="sng">
            <a:solidFill>
              <a:srgbClr val="C55A11"/>
            </a:solidFill>
            <a:prstDash val="solid"/>
            <a:miter lim="8000"/>
            <a:headEnd type="none" w="sm" len="sm"/>
            <a:tailEnd type="none" w="sm" len="sm"/>
          </a:ln>
        </p:spPr>
      </p:cxnSp>
      <p:sp>
        <p:nvSpPr>
          <p:cNvPr id="183" name="Google Shape;18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84" name="Google Shape;184;p8"/>
          <p:cNvSpPr txBox="1"/>
          <p:nvPr/>
        </p:nvSpPr>
        <p:spPr>
          <a:xfrm>
            <a:off x="508950" y="3903425"/>
            <a:ext cx="10732800" cy="22473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Prototyping should be a relatively a cheap process </a:t>
            </a:r>
            <a:r>
              <a:rPr lang="en-US" sz="2000">
                <a:solidFill>
                  <a:schemeClr val="dk1"/>
                </a:solidFill>
                <a:latin typeface="Calibri"/>
                <a:ea typeface="Calibri"/>
                <a:cs typeface="Calibri"/>
                <a:sym typeface="Calibri"/>
              </a:rPr>
              <a:t>— </a:t>
            </a:r>
            <a:r>
              <a:rPr lang="en-US" sz="2000">
                <a:solidFill>
                  <a:schemeClr val="accent6"/>
                </a:solidFill>
                <a:latin typeface="Calibri"/>
                <a:ea typeface="Calibri"/>
                <a:cs typeface="Calibri"/>
                <a:sym typeface="Calibri"/>
              </a:rPr>
              <a:t>The prototype model requires that before carrying out the development of actual software, a working prototype of the system should be built.</a:t>
            </a:r>
            <a:endParaRPr sz="2000" b="0" i="0" u="none" strike="noStrike" cap="none">
              <a:solidFill>
                <a:schemeClr val="accent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Instead of freezing the requirements before a design or coding can proceed, a complete system prototype (with no or very less details) is built and to understand the requirements</a:t>
            </a:r>
            <a:endParaRPr sz="20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Types are : </a:t>
            </a:r>
            <a:r>
              <a:rPr lang="en-US" sz="2000" b="1" i="0" u="none" strike="noStrike" cap="none">
                <a:solidFill>
                  <a:schemeClr val="dk1"/>
                </a:solidFill>
                <a:latin typeface="Calibri"/>
                <a:ea typeface="Calibri"/>
                <a:cs typeface="Calibri"/>
                <a:sym typeface="Calibri"/>
              </a:rPr>
              <a:t>Throw-away and evolutionary prototypes</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pic>
        <p:nvPicPr>
          <p:cNvPr id="185" name="Google Shape;185;p8"/>
          <p:cNvPicPr preferRelativeResize="0"/>
          <p:nvPr/>
        </p:nvPicPr>
        <p:blipFill rotWithShape="1">
          <a:blip r:embed="rId3">
            <a:alphaModFix/>
          </a:blip>
          <a:srcRect/>
          <a:stretch/>
        </p:blipFill>
        <p:spPr>
          <a:xfrm>
            <a:off x="10540972" y="259075"/>
            <a:ext cx="1361475" cy="698024"/>
          </a:xfrm>
          <a:prstGeom prst="rect">
            <a:avLst/>
          </a:prstGeom>
          <a:noFill/>
          <a:ln>
            <a:noFill/>
          </a:ln>
        </p:spPr>
      </p:pic>
      <p:pic>
        <p:nvPicPr>
          <p:cNvPr id="186" name="Google Shape;186;p8"/>
          <p:cNvPicPr preferRelativeResize="0"/>
          <p:nvPr/>
        </p:nvPicPr>
        <p:blipFill rotWithShape="1">
          <a:blip r:embed="rId4">
            <a:alphaModFix/>
          </a:blip>
          <a:srcRect/>
          <a:stretch/>
        </p:blipFill>
        <p:spPr>
          <a:xfrm>
            <a:off x="1813550" y="1049055"/>
            <a:ext cx="7727050" cy="2502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1204</Words>
  <Application>Microsoft Office PowerPoint</Application>
  <PresentationFormat>Widescreen</PresentationFormat>
  <Paragraphs>178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Sapna</cp:lastModifiedBy>
  <cp:revision>1</cp:revision>
  <dcterms:created xsi:type="dcterms:W3CDTF">2020-06-17T06:02:30Z</dcterms:created>
  <dcterms:modified xsi:type="dcterms:W3CDTF">2024-08-09T04:41:49Z</dcterms:modified>
</cp:coreProperties>
</file>