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hDgH7P5SlUKCDk5C/0yKx+O7iz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664C44-B45B-4528-A0D1-14AF367A901F}">
  <a:tblStyle styleId="{AA664C44-B45B-4528-A0D1-14AF367A901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39d331ab53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239d331ab53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239d331ab53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2.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2.jpg"/><Relationship Id="rId4" Type="http://schemas.openxmlformats.org/officeDocument/2006/relationships/image" Target="../media/image25.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hyperlink" Target="https://www.mckinsey.com/business-functions/operations/our-insights/lean-management-or-agile-the-right-answer-may-be-bot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4781916" y="2195624"/>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Software Engineering</a:t>
            </a:r>
            <a:endParaRPr b="1" i="0" sz="3600" u="none" cap="none" strike="noStrike">
              <a:solidFill>
                <a:srgbClr val="C55A11"/>
              </a:solidFill>
              <a:latin typeface="Calibri"/>
              <a:ea typeface="Calibri"/>
              <a:cs typeface="Calibri"/>
              <a:sym typeface="Calibri"/>
            </a:endParaRPr>
          </a:p>
        </p:txBody>
      </p:sp>
      <p:sp>
        <p:nvSpPr>
          <p:cNvPr id="89" name="Google Shape;89;p1"/>
          <p:cNvSpPr/>
          <p:nvPr/>
        </p:nvSpPr>
        <p:spPr>
          <a:xfrm>
            <a:off x="4781916" y="4736908"/>
            <a:ext cx="74973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grpSp>
        <p:nvGrpSpPr>
          <p:cNvPr id="90" name="Google Shape;90;p1"/>
          <p:cNvGrpSpPr/>
          <p:nvPr/>
        </p:nvGrpSpPr>
        <p:grpSpPr>
          <a:xfrm>
            <a:off x="313844" y="5489699"/>
            <a:ext cx="1066895" cy="1078155"/>
            <a:chOff x="313844" y="5489699"/>
            <a:chExt cx="1066895" cy="1078155"/>
          </a:xfrm>
        </p:grpSpPr>
        <p:sp>
          <p:nvSpPr>
            <p:cNvPr id="91" name="Google Shape;91;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93" name="Google Shape;93;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grpSp>
        <p:nvGrpSpPr>
          <p:cNvPr id="94" name="Google Shape;94;p1"/>
          <p:cNvGrpSpPr/>
          <p:nvPr/>
        </p:nvGrpSpPr>
        <p:grpSpPr>
          <a:xfrm rot="10800000">
            <a:off x="10855702" y="266068"/>
            <a:ext cx="1066895" cy="1078155"/>
            <a:chOff x="313844" y="5489699"/>
            <a:chExt cx="1066895" cy="1078155"/>
          </a:xfrm>
        </p:grpSpPr>
        <p:sp>
          <p:nvSpPr>
            <p:cNvPr id="95" name="Google Shape;95;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7" name="Google Shape;9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8" name="Google Shape;98;p1"/>
          <p:cNvSpPr txBox="1"/>
          <p:nvPr/>
        </p:nvSpPr>
        <p:spPr>
          <a:xfrm>
            <a:off x="4781916" y="2782579"/>
            <a:ext cx="741008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E75B5"/>
                </a:solidFill>
                <a:latin typeface="Calibri"/>
                <a:ea typeface="Calibri"/>
                <a:cs typeface="Calibri"/>
                <a:sym typeface="Calibri"/>
              </a:rPr>
              <a:t>Introduction to Software Engineering</a:t>
            </a:r>
            <a:endParaRPr b="1" i="0" sz="3600" u="none" cap="none" strike="noStrike">
              <a:solidFill>
                <a:srgbClr val="2E75B5"/>
              </a:solidFill>
              <a:latin typeface="Calibri"/>
              <a:ea typeface="Calibri"/>
              <a:cs typeface="Calibri"/>
              <a:sym typeface="Calibri"/>
            </a:endParaRPr>
          </a:p>
        </p:txBody>
      </p:sp>
      <p:pic>
        <p:nvPicPr>
          <p:cNvPr id="99" name="Google Shape;99;p1"/>
          <p:cNvPicPr preferRelativeResize="0"/>
          <p:nvPr/>
        </p:nvPicPr>
        <p:blipFill rotWithShape="1">
          <a:blip r:embed="rId3">
            <a:alphaModFix/>
          </a:blip>
          <a:srcRect b="0" l="0" r="0" t="0"/>
          <a:stretch/>
        </p:blipFill>
        <p:spPr>
          <a:xfrm>
            <a:off x="1630700" y="818138"/>
            <a:ext cx="2619113" cy="4849503"/>
          </a:xfrm>
          <a:prstGeom prst="rect">
            <a:avLst/>
          </a:prstGeom>
          <a:noFill/>
          <a:ln>
            <a:noFill/>
          </a:ln>
        </p:spPr>
      </p:pic>
      <p:sp>
        <p:nvSpPr>
          <p:cNvPr id="100" name="Google Shape;100;p1"/>
          <p:cNvSpPr txBox="1"/>
          <p:nvPr/>
        </p:nvSpPr>
        <p:spPr>
          <a:xfrm>
            <a:off x="2084248" y="6260060"/>
            <a:ext cx="8023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Acknowledgement: Authors of the prescribed textbooks and materials sourced online.</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p:nvPr/>
        </p:nvSpPr>
        <p:spPr>
          <a:xfrm>
            <a:off x="6104750" y="3968500"/>
            <a:ext cx="5797800" cy="2293500"/>
          </a:xfrm>
          <a:prstGeom prst="rect">
            <a:avLst/>
          </a:prstGeom>
          <a:solidFill>
            <a:srgbClr val="DDEAF6"/>
          </a:solidFill>
          <a:ln>
            <a:noFill/>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0"/>
          <p:cNvSpPr/>
          <p:nvPr/>
        </p:nvSpPr>
        <p:spPr>
          <a:xfrm>
            <a:off x="33525" y="3968500"/>
            <a:ext cx="5958900" cy="2293500"/>
          </a:xfrm>
          <a:prstGeom prst="rect">
            <a:avLst/>
          </a:prstGeom>
          <a:solidFill>
            <a:srgbClr val="FFF2CC"/>
          </a:solidFill>
          <a:ln>
            <a:noFill/>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0"/>
          <p:cNvSpPr/>
          <p:nvPr/>
        </p:nvSpPr>
        <p:spPr>
          <a:xfrm>
            <a:off x="33525" y="1682500"/>
            <a:ext cx="11868900" cy="2203800"/>
          </a:xfrm>
          <a:prstGeom prst="rect">
            <a:avLst/>
          </a:prstGeom>
          <a:solidFill>
            <a:srgbClr val="D9EAD3"/>
          </a:solidFill>
          <a:ln>
            <a:noFill/>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0"/>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Scrum Roles </a:t>
            </a:r>
            <a:endParaRPr b="0" i="0" sz="3600" u="none" cap="none" strike="noStrike">
              <a:solidFill>
                <a:schemeClr val="dk1"/>
              </a:solidFill>
              <a:latin typeface="Calibri"/>
              <a:ea typeface="Calibri"/>
              <a:cs typeface="Calibri"/>
              <a:sym typeface="Calibri"/>
            </a:endParaRPr>
          </a:p>
        </p:txBody>
      </p:sp>
      <p:cxnSp>
        <p:nvCxnSpPr>
          <p:cNvPr id="225" name="Google Shape;225;p10"/>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26" name="Google Shape;2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7" name="Google Shape;227;p10"/>
          <p:cNvSpPr txBox="1"/>
          <p:nvPr/>
        </p:nvSpPr>
        <p:spPr>
          <a:xfrm>
            <a:off x="83128" y="1237891"/>
            <a:ext cx="7356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Organization is split into small, cross functional and self organizing teams.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SCRUM TEAMS</a:t>
            </a:r>
            <a:endParaRPr b="1" i="0" sz="1800" u="none" cap="none" strike="noStrike">
              <a:solidFill>
                <a:schemeClr val="dk1"/>
              </a:solidFill>
              <a:latin typeface="Calibri"/>
              <a:ea typeface="Calibri"/>
              <a:cs typeface="Calibri"/>
              <a:sym typeface="Calibri"/>
            </a:endParaRPr>
          </a:p>
        </p:txBody>
      </p:sp>
      <p:pic>
        <p:nvPicPr>
          <p:cNvPr id="228" name="Google Shape;228;p10"/>
          <p:cNvPicPr preferRelativeResize="0"/>
          <p:nvPr/>
        </p:nvPicPr>
        <p:blipFill rotWithShape="1">
          <a:blip r:embed="rId3">
            <a:alphaModFix/>
          </a:blip>
          <a:srcRect b="0" l="0" r="0" t="0"/>
          <a:stretch/>
        </p:blipFill>
        <p:spPr>
          <a:xfrm>
            <a:off x="253940" y="2161221"/>
            <a:ext cx="3333750" cy="1390650"/>
          </a:xfrm>
          <a:prstGeom prst="rect">
            <a:avLst/>
          </a:prstGeom>
          <a:noFill/>
          <a:ln>
            <a:noFill/>
          </a:ln>
        </p:spPr>
      </p:pic>
      <p:sp>
        <p:nvSpPr>
          <p:cNvPr id="229" name="Google Shape;229;p10"/>
          <p:cNvSpPr txBox="1"/>
          <p:nvPr/>
        </p:nvSpPr>
        <p:spPr>
          <a:xfrm>
            <a:off x="4546121" y="2161221"/>
            <a:ext cx="5236200" cy="923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Cross functional and self organizing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Consists of contributors to deliverable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Responsible for delivering shippable increments</a:t>
            </a:r>
            <a:endParaRPr b="0" i="0" sz="1800" u="none" cap="none" strike="noStrike">
              <a:solidFill>
                <a:schemeClr val="dk1"/>
              </a:solidFill>
              <a:latin typeface="Calibri"/>
              <a:ea typeface="Calibri"/>
              <a:cs typeface="Calibri"/>
              <a:sym typeface="Calibri"/>
            </a:endParaRPr>
          </a:p>
        </p:txBody>
      </p:sp>
      <p:sp>
        <p:nvSpPr>
          <p:cNvPr id="230" name="Google Shape;230;p10"/>
          <p:cNvSpPr txBox="1"/>
          <p:nvPr/>
        </p:nvSpPr>
        <p:spPr>
          <a:xfrm>
            <a:off x="163902" y="3886200"/>
            <a:ext cx="188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SCRUM MASTER</a:t>
            </a:r>
            <a:endParaRPr b="1" i="0" sz="1800" u="none" cap="none" strike="noStrike">
              <a:solidFill>
                <a:schemeClr val="dk1"/>
              </a:solidFill>
              <a:latin typeface="Calibri"/>
              <a:ea typeface="Calibri"/>
              <a:cs typeface="Calibri"/>
              <a:sym typeface="Calibri"/>
            </a:endParaRPr>
          </a:p>
        </p:txBody>
      </p:sp>
      <p:pic>
        <p:nvPicPr>
          <p:cNvPr id="231" name="Google Shape;231;p10"/>
          <p:cNvPicPr preferRelativeResize="0"/>
          <p:nvPr/>
        </p:nvPicPr>
        <p:blipFill rotWithShape="1">
          <a:blip r:embed="rId4">
            <a:alphaModFix/>
          </a:blip>
          <a:srcRect b="0" l="0" r="0" t="0"/>
          <a:stretch/>
        </p:blipFill>
        <p:spPr>
          <a:xfrm>
            <a:off x="253940" y="4255532"/>
            <a:ext cx="1076325" cy="1247775"/>
          </a:xfrm>
          <a:prstGeom prst="rect">
            <a:avLst/>
          </a:prstGeom>
          <a:noFill/>
          <a:ln>
            <a:noFill/>
          </a:ln>
        </p:spPr>
      </p:pic>
      <p:sp>
        <p:nvSpPr>
          <p:cNvPr id="232" name="Google Shape;232;p10"/>
          <p:cNvSpPr txBox="1"/>
          <p:nvPr/>
        </p:nvSpPr>
        <p:spPr>
          <a:xfrm>
            <a:off x="2053086" y="4421484"/>
            <a:ext cx="3692100" cy="1477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Is a facilitator (Not a manager!)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Removes impediments &amp; facilitates meetings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Ensures team sticks to scrum theory and practices</a:t>
            </a:r>
            <a:endParaRPr b="0" i="0" sz="1800" u="none" cap="none" strike="noStrike">
              <a:solidFill>
                <a:schemeClr val="dk1"/>
              </a:solidFill>
              <a:latin typeface="Calibri"/>
              <a:ea typeface="Calibri"/>
              <a:cs typeface="Calibri"/>
              <a:sym typeface="Calibri"/>
            </a:endParaRPr>
          </a:p>
        </p:txBody>
      </p:sp>
      <p:pic>
        <p:nvPicPr>
          <p:cNvPr id="233" name="Google Shape;233;p10"/>
          <p:cNvPicPr preferRelativeResize="0"/>
          <p:nvPr/>
        </p:nvPicPr>
        <p:blipFill rotWithShape="1">
          <a:blip r:embed="rId5">
            <a:alphaModFix/>
          </a:blip>
          <a:srcRect b="0" l="0" r="0" t="0"/>
          <a:stretch/>
        </p:blipFill>
        <p:spPr>
          <a:xfrm>
            <a:off x="6468012" y="4421484"/>
            <a:ext cx="1219200" cy="1390650"/>
          </a:xfrm>
          <a:prstGeom prst="rect">
            <a:avLst/>
          </a:prstGeom>
          <a:noFill/>
          <a:ln>
            <a:noFill/>
          </a:ln>
        </p:spPr>
      </p:pic>
      <p:sp>
        <p:nvSpPr>
          <p:cNvPr id="234" name="Google Shape;234;p10"/>
          <p:cNvSpPr txBox="1"/>
          <p:nvPr/>
        </p:nvSpPr>
        <p:spPr>
          <a:xfrm>
            <a:off x="6104757" y="3886200"/>
            <a:ext cx="2118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PROJECT OWNER</a:t>
            </a:r>
            <a:endParaRPr b="1" i="0" sz="1800" u="none" cap="none" strike="noStrike">
              <a:solidFill>
                <a:schemeClr val="dk1"/>
              </a:solidFill>
              <a:latin typeface="Calibri"/>
              <a:ea typeface="Calibri"/>
              <a:cs typeface="Calibri"/>
              <a:sym typeface="Calibri"/>
            </a:endParaRPr>
          </a:p>
        </p:txBody>
      </p:sp>
      <p:sp>
        <p:nvSpPr>
          <p:cNvPr id="235" name="Google Shape;235;p10"/>
          <p:cNvSpPr txBox="1"/>
          <p:nvPr/>
        </p:nvSpPr>
        <p:spPr>
          <a:xfrm>
            <a:off x="8468264" y="4314775"/>
            <a:ext cx="3027900" cy="923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Voice of stakeholder/team</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Creates or manages product backlog</a:t>
            </a:r>
            <a:endParaRPr b="0" i="0" sz="1800" u="none" cap="none" strike="noStrike">
              <a:solidFill>
                <a:schemeClr val="dk1"/>
              </a:solidFill>
              <a:latin typeface="Calibri"/>
              <a:ea typeface="Calibri"/>
              <a:cs typeface="Calibri"/>
              <a:sym typeface="Calibri"/>
            </a:endParaRPr>
          </a:p>
        </p:txBody>
      </p:sp>
      <p:pic>
        <p:nvPicPr>
          <p:cNvPr id="236" name="Google Shape;236;p10"/>
          <p:cNvPicPr preferRelativeResize="0"/>
          <p:nvPr/>
        </p:nvPicPr>
        <p:blipFill rotWithShape="1">
          <a:blip r:embed="rId6">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1"/>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Scrum Artifacts </a:t>
            </a:r>
            <a:endParaRPr b="0" i="0" sz="3600" u="none" cap="none" strike="noStrike">
              <a:solidFill>
                <a:schemeClr val="dk1"/>
              </a:solidFill>
              <a:latin typeface="Calibri"/>
              <a:ea typeface="Calibri"/>
              <a:cs typeface="Calibri"/>
              <a:sym typeface="Calibri"/>
            </a:endParaRPr>
          </a:p>
        </p:txBody>
      </p:sp>
      <p:cxnSp>
        <p:nvCxnSpPr>
          <p:cNvPr id="242" name="Google Shape;242;p11"/>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43" name="Google Shape;24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4" name="Google Shape;244;p11"/>
          <p:cNvPicPr preferRelativeResize="0"/>
          <p:nvPr/>
        </p:nvPicPr>
        <p:blipFill rotWithShape="1">
          <a:blip r:embed="rId3">
            <a:alphaModFix/>
          </a:blip>
          <a:srcRect b="0" l="0" r="0" t="0"/>
          <a:stretch/>
        </p:blipFill>
        <p:spPr>
          <a:xfrm>
            <a:off x="312455" y="2250497"/>
            <a:ext cx="5372697" cy="2539198"/>
          </a:xfrm>
          <a:prstGeom prst="rect">
            <a:avLst/>
          </a:prstGeom>
          <a:noFill/>
          <a:ln>
            <a:noFill/>
          </a:ln>
        </p:spPr>
      </p:pic>
      <p:cxnSp>
        <p:nvCxnSpPr>
          <p:cNvPr id="245" name="Google Shape;245;p11"/>
          <p:cNvCxnSpPr/>
          <p:nvPr/>
        </p:nvCxnSpPr>
        <p:spPr>
          <a:xfrm>
            <a:off x="724619" y="3800711"/>
            <a:ext cx="17400" cy="629700"/>
          </a:xfrm>
          <a:prstGeom prst="straightConnector1">
            <a:avLst/>
          </a:prstGeom>
          <a:noFill/>
          <a:ln cap="flat" cmpd="sng" w="9525">
            <a:solidFill>
              <a:schemeClr val="dk1"/>
            </a:solidFill>
            <a:prstDash val="solid"/>
            <a:miter lim="800000"/>
            <a:headEnd len="sm" w="sm" type="none"/>
            <a:tailEnd len="med" w="med" type="triangle"/>
          </a:ln>
        </p:spPr>
      </p:cxnSp>
      <p:sp>
        <p:nvSpPr>
          <p:cNvPr id="246" name="Google Shape;246;p11"/>
          <p:cNvSpPr txBox="1"/>
          <p:nvPr/>
        </p:nvSpPr>
        <p:spPr>
          <a:xfrm>
            <a:off x="312455" y="4430439"/>
            <a:ext cx="1093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Calibri"/>
                <a:ea typeface="Calibri"/>
                <a:cs typeface="Calibri"/>
                <a:sym typeface="Calibri"/>
              </a:rPr>
              <a:t>Product Backlog</a:t>
            </a:r>
            <a:endParaRPr b="1" i="0" sz="1800" u="none" cap="none" strike="noStrike">
              <a:solidFill>
                <a:srgbClr val="C00000"/>
              </a:solidFill>
              <a:latin typeface="Calibri"/>
              <a:ea typeface="Calibri"/>
              <a:cs typeface="Calibri"/>
              <a:sym typeface="Calibri"/>
            </a:endParaRPr>
          </a:p>
        </p:txBody>
      </p:sp>
      <p:sp>
        <p:nvSpPr>
          <p:cNvPr id="247" name="Google Shape;247;p11"/>
          <p:cNvSpPr txBox="1"/>
          <p:nvPr/>
        </p:nvSpPr>
        <p:spPr>
          <a:xfrm>
            <a:off x="6211019" y="1384540"/>
            <a:ext cx="56418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Product Backlog?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project/product is described as a list of features called Product Backlog.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does Product Backlog include?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New features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Changes to existing features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Bug fixes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Infrastructure setups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8" name="Google Shape;248;p11"/>
          <p:cNvSpPr/>
          <p:nvPr/>
        </p:nvSpPr>
        <p:spPr>
          <a:xfrm>
            <a:off x="6297283" y="4523861"/>
            <a:ext cx="5555400" cy="794400"/>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Features are described in terms of user stories</a:t>
            </a:r>
            <a:endParaRPr b="0" i="0" sz="1800" u="none" cap="none" strike="noStrike">
              <a:solidFill>
                <a:srgbClr val="000000"/>
              </a:solidFill>
              <a:latin typeface="Calibri"/>
              <a:ea typeface="Calibri"/>
              <a:cs typeface="Calibri"/>
              <a:sym typeface="Calibri"/>
            </a:endParaRPr>
          </a:p>
        </p:txBody>
      </p:sp>
      <p:sp>
        <p:nvSpPr>
          <p:cNvPr id="249" name="Google Shape;249;p11"/>
          <p:cNvSpPr/>
          <p:nvPr/>
        </p:nvSpPr>
        <p:spPr>
          <a:xfrm>
            <a:off x="6297282" y="4531481"/>
            <a:ext cx="5555400" cy="794400"/>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features/stories in the backlog planned for a sprint is the </a:t>
            </a:r>
            <a:r>
              <a:rPr b="1" i="0" lang="en-US" sz="1800" u="none" cap="none" strike="noStrike">
                <a:solidFill>
                  <a:srgbClr val="000000"/>
                </a:solidFill>
                <a:latin typeface="Calibri"/>
                <a:ea typeface="Calibri"/>
                <a:cs typeface="Calibri"/>
                <a:sym typeface="Calibri"/>
              </a:rPr>
              <a:t>sprint backlog</a:t>
            </a:r>
            <a:endParaRPr b="0" i="0" sz="1400" u="none" cap="none" strike="noStrike">
              <a:solidFill>
                <a:srgbClr val="000000"/>
              </a:solidFill>
              <a:latin typeface="Arial"/>
              <a:ea typeface="Arial"/>
              <a:cs typeface="Arial"/>
              <a:sym typeface="Arial"/>
            </a:endParaRPr>
          </a:p>
        </p:txBody>
      </p:sp>
      <p:sp>
        <p:nvSpPr>
          <p:cNvPr id="250" name="Google Shape;250;p11"/>
          <p:cNvSpPr/>
          <p:nvPr/>
        </p:nvSpPr>
        <p:spPr>
          <a:xfrm rot="5400000">
            <a:off x="4615223" y="4477258"/>
            <a:ext cx="376500" cy="11991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p11"/>
          <p:cNvSpPr txBox="1"/>
          <p:nvPr/>
        </p:nvSpPr>
        <p:spPr>
          <a:xfrm>
            <a:off x="3861995" y="5325805"/>
            <a:ext cx="2073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Results in </a:t>
            </a:r>
            <a:r>
              <a:rPr b="1" i="1" lang="en-US" sz="1800" u="none" cap="none" strike="noStrike">
                <a:solidFill>
                  <a:schemeClr val="dk1"/>
                </a:solidFill>
                <a:latin typeface="Calibri"/>
                <a:ea typeface="Calibri"/>
                <a:cs typeface="Calibri"/>
                <a:sym typeface="Calibri"/>
              </a:rPr>
              <a:t>Roadmap</a:t>
            </a:r>
            <a:endParaRPr b="1" i="1" sz="1800" u="none" cap="none" strike="noStrike">
              <a:solidFill>
                <a:schemeClr val="dk1"/>
              </a:solidFill>
              <a:latin typeface="Calibri"/>
              <a:ea typeface="Calibri"/>
              <a:cs typeface="Calibri"/>
              <a:sym typeface="Calibri"/>
            </a:endParaRPr>
          </a:p>
        </p:txBody>
      </p:sp>
      <p:sp>
        <p:nvSpPr>
          <p:cNvPr id="252" name="Google Shape;252;p11"/>
          <p:cNvSpPr/>
          <p:nvPr/>
        </p:nvSpPr>
        <p:spPr>
          <a:xfrm>
            <a:off x="6297282" y="4539101"/>
            <a:ext cx="5555400" cy="794400"/>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The stories are ranked by importance by estimating the amount of work needed to be done by </a:t>
            </a:r>
            <a:r>
              <a:rPr b="1" i="0" lang="en-US" sz="1800" u="none" cap="none" strike="noStrike">
                <a:solidFill>
                  <a:srgbClr val="000000"/>
                </a:solidFill>
                <a:latin typeface="Calibri"/>
                <a:ea typeface="Calibri"/>
                <a:cs typeface="Calibri"/>
                <a:sym typeface="Calibri"/>
              </a:rPr>
              <a:t>Scrum team</a:t>
            </a:r>
            <a:endParaRPr b="1" i="0" sz="1800" u="none" cap="none" strike="noStrike">
              <a:solidFill>
                <a:srgbClr val="000000"/>
              </a:solidFill>
              <a:latin typeface="Calibri"/>
              <a:ea typeface="Calibri"/>
              <a:cs typeface="Calibri"/>
              <a:sym typeface="Calibri"/>
            </a:endParaRPr>
          </a:p>
        </p:txBody>
      </p:sp>
      <p:pic>
        <p:nvPicPr>
          <p:cNvPr id="253" name="Google Shape;253;p11"/>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2"/>
          <p:cNvSpPr/>
          <p:nvPr/>
        </p:nvSpPr>
        <p:spPr>
          <a:xfrm>
            <a:off x="83128" y="2656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Scrum Events</a:t>
            </a:r>
            <a:endParaRPr b="0" i="0" sz="3600" u="none" cap="none" strike="noStrike">
              <a:solidFill>
                <a:schemeClr val="dk1"/>
              </a:solidFill>
              <a:latin typeface="Calibri"/>
              <a:ea typeface="Calibri"/>
              <a:cs typeface="Calibri"/>
              <a:sym typeface="Calibri"/>
            </a:endParaRPr>
          </a:p>
        </p:txBody>
      </p:sp>
      <p:cxnSp>
        <p:nvCxnSpPr>
          <p:cNvPr id="259" name="Google Shape;259;p12"/>
          <p:cNvCxnSpPr/>
          <p:nvPr/>
        </p:nvCxnSpPr>
        <p:spPr>
          <a:xfrm>
            <a:off x="83128" y="10021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60" name="Google Shape;2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1" name="Google Shape;261;p12"/>
          <p:cNvSpPr txBox="1"/>
          <p:nvPr/>
        </p:nvSpPr>
        <p:spPr>
          <a:xfrm>
            <a:off x="189781" y="1526875"/>
            <a:ext cx="6305910" cy="4801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SPRINT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Short fixed iterations (usually 2 – 4 weeks)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Potentially shippable code demonstrated after each iteration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(time boxing)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SPRINT PLANNING MEETING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Used to determine which of the product backlog items will be worked on &amp; delivered in the next iteration</a:t>
            </a:r>
            <a:endParaRPr b="0" i="0" sz="1800" u="none" cap="none" strike="noStrike">
              <a:solidFill>
                <a:schemeClr val="dk1"/>
              </a:solidFill>
              <a:latin typeface="Calibri"/>
              <a:ea typeface="Calibri"/>
              <a:cs typeface="Calibri"/>
              <a:sym typeface="Calibri"/>
            </a:endParaRPr>
          </a:p>
        </p:txBody>
      </p:sp>
      <p:pic>
        <p:nvPicPr>
          <p:cNvPr id="262" name="Google Shape;262;p12"/>
          <p:cNvPicPr preferRelativeResize="0"/>
          <p:nvPr/>
        </p:nvPicPr>
        <p:blipFill rotWithShape="1">
          <a:blip r:embed="rId3">
            <a:alphaModFix/>
          </a:blip>
          <a:srcRect b="0" l="0" r="0" t="0"/>
          <a:stretch/>
        </p:blipFill>
        <p:spPr>
          <a:xfrm>
            <a:off x="6315113" y="2776987"/>
            <a:ext cx="5400675" cy="990600"/>
          </a:xfrm>
          <a:prstGeom prst="rect">
            <a:avLst/>
          </a:prstGeom>
          <a:noFill/>
          <a:ln>
            <a:noFill/>
          </a:ln>
        </p:spPr>
      </p:pic>
      <p:pic>
        <p:nvPicPr>
          <p:cNvPr id="263" name="Google Shape;263;p12"/>
          <p:cNvPicPr preferRelativeResize="0"/>
          <p:nvPr/>
        </p:nvPicPr>
        <p:blipFill rotWithShape="1">
          <a:blip r:embed="rId4">
            <a:alphaModFix/>
          </a:blip>
          <a:srcRect b="0" l="0" r="0" t="4956"/>
          <a:stretch/>
        </p:blipFill>
        <p:spPr>
          <a:xfrm>
            <a:off x="280807" y="3226279"/>
            <a:ext cx="5781675" cy="1720072"/>
          </a:xfrm>
          <a:prstGeom prst="rect">
            <a:avLst/>
          </a:prstGeom>
          <a:noFill/>
          <a:ln>
            <a:noFill/>
          </a:ln>
        </p:spPr>
      </p:pic>
      <p:sp>
        <p:nvSpPr>
          <p:cNvPr id="264" name="Google Shape;264;p12"/>
          <p:cNvSpPr/>
          <p:nvPr/>
        </p:nvSpPr>
        <p:spPr>
          <a:xfrm>
            <a:off x="4649638" y="3709358"/>
            <a:ext cx="1414732" cy="87989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5" name="Google Shape;265;p12"/>
          <p:cNvSpPr txBox="1"/>
          <p:nvPr/>
        </p:nvSpPr>
        <p:spPr>
          <a:xfrm>
            <a:off x="6296126" y="3986850"/>
            <a:ext cx="57816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1" lang="en-US" sz="1800" u="none" cap="none" strike="noStrike">
                <a:solidFill>
                  <a:schemeClr val="dk1"/>
                </a:solidFill>
                <a:latin typeface="Calibri"/>
                <a:ea typeface="Calibri"/>
                <a:cs typeface="Calibri"/>
                <a:sym typeface="Calibri"/>
              </a:rPr>
              <a:t>The total effort each iteration can accommodate leads to number of user story per iteration</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1"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One release may contain multiple iterations</a:t>
            </a:r>
            <a:endParaRPr b="0" i="0" sz="1400" u="none" cap="none" strike="noStrike">
              <a:solidFill>
                <a:srgbClr val="000000"/>
              </a:solidFill>
              <a:latin typeface="Arial"/>
              <a:ea typeface="Arial"/>
              <a:cs typeface="Arial"/>
              <a:sym typeface="Arial"/>
            </a:endParaRPr>
          </a:p>
        </p:txBody>
      </p:sp>
      <p:pic>
        <p:nvPicPr>
          <p:cNvPr id="266" name="Google Shape;266;p12"/>
          <p:cNvPicPr preferRelativeResize="0"/>
          <p:nvPr/>
        </p:nvPicPr>
        <p:blipFill rotWithShape="1">
          <a:blip r:embed="rId5">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p:nvPr/>
        </p:nvSpPr>
        <p:spPr>
          <a:xfrm>
            <a:off x="83128" y="2656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Scrum Events </a:t>
            </a:r>
            <a:endParaRPr b="0" i="0" sz="3600" u="none" cap="none" strike="noStrike">
              <a:solidFill>
                <a:schemeClr val="dk1"/>
              </a:solidFill>
              <a:latin typeface="Calibri"/>
              <a:ea typeface="Calibri"/>
              <a:cs typeface="Calibri"/>
              <a:sym typeface="Calibri"/>
            </a:endParaRPr>
          </a:p>
        </p:txBody>
      </p:sp>
      <p:cxnSp>
        <p:nvCxnSpPr>
          <p:cNvPr id="272" name="Google Shape;272;p13"/>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73" name="Google Shape;2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4" name="Google Shape;274;p13"/>
          <p:cNvSpPr txBox="1"/>
          <p:nvPr/>
        </p:nvSpPr>
        <p:spPr>
          <a:xfrm>
            <a:off x="207034" y="1246517"/>
            <a:ext cx="71514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Daily scrum meeting (also called stand up meeting). Things discussed in these meetings: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What did you do yesterday?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What will you do today?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Any obstacles?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Updating the sprint backlog on Scrum board/Burndown chart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75" name="Google Shape;275;p13"/>
          <p:cNvPicPr preferRelativeResize="0"/>
          <p:nvPr/>
        </p:nvPicPr>
        <p:blipFill rotWithShape="1">
          <a:blip r:embed="rId3">
            <a:alphaModFix/>
          </a:blip>
          <a:srcRect b="0" l="0" r="0" t="0"/>
          <a:stretch/>
        </p:blipFill>
        <p:spPr>
          <a:xfrm>
            <a:off x="83128" y="3522652"/>
            <a:ext cx="4143375" cy="2133600"/>
          </a:xfrm>
          <a:prstGeom prst="rect">
            <a:avLst/>
          </a:prstGeom>
          <a:noFill/>
          <a:ln>
            <a:noFill/>
          </a:ln>
        </p:spPr>
      </p:pic>
      <p:pic>
        <p:nvPicPr>
          <p:cNvPr id="276" name="Google Shape;276;p13"/>
          <p:cNvPicPr preferRelativeResize="0"/>
          <p:nvPr/>
        </p:nvPicPr>
        <p:blipFill rotWithShape="1">
          <a:blip r:embed="rId4">
            <a:alphaModFix/>
          </a:blip>
          <a:srcRect b="0" l="0" r="0" t="0"/>
          <a:stretch/>
        </p:blipFill>
        <p:spPr>
          <a:xfrm>
            <a:off x="4350409" y="3522652"/>
            <a:ext cx="4619625" cy="2381250"/>
          </a:xfrm>
          <a:prstGeom prst="rect">
            <a:avLst/>
          </a:prstGeom>
          <a:noFill/>
          <a:ln>
            <a:noFill/>
          </a:ln>
        </p:spPr>
      </p:pic>
      <p:pic>
        <p:nvPicPr>
          <p:cNvPr id="277" name="Google Shape;277;p13"/>
          <p:cNvPicPr preferRelativeResize="0"/>
          <p:nvPr/>
        </p:nvPicPr>
        <p:blipFill rotWithShape="1">
          <a:blip r:embed="rId5">
            <a:alphaModFix/>
          </a:blip>
          <a:srcRect b="0" l="0" r="0" t="0"/>
          <a:stretch/>
        </p:blipFill>
        <p:spPr>
          <a:xfrm>
            <a:off x="9096375" y="3522652"/>
            <a:ext cx="3095625" cy="2143125"/>
          </a:xfrm>
          <a:prstGeom prst="rect">
            <a:avLst/>
          </a:prstGeom>
          <a:noFill/>
          <a:ln>
            <a:noFill/>
          </a:ln>
        </p:spPr>
      </p:pic>
      <p:sp>
        <p:nvSpPr>
          <p:cNvPr id="278" name="Google Shape;278;p13"/>
          <p:cNvSpPr/>
          <p:nvPr/>
        </p:nvSpPr>
        <p:spPr>
          <a:xfrm>
            <a:off x="7358332" y="1910892"/>
            <a:ext cx="4533584" cy="931653"/>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End of sprint deliverable – Shippable product</a:t>
            </a:r>
            <a:endParaRPr b="1" i="0" sz="1800" u="none" cap="none" strike="noStrike">
              <a:solidFill>
                <a:srgbClr val="000000"/>
              </a:solidFill>
              <a:latin typeface="Calibri"/>
              <a:ea typeface="Calibri"/>
              <a:cs typeface="Calibri"/>
              <a:sym typeface="Calibri"/>
            </a:endParaRPr>
          </a:p>
        </p:txBody>
      </p:sp>
      <p:pic>
        <p:nvPicPr>
          <p:cNvPr id="279" name="Google Shape;279;p13"/>
          <p:cNvPicPr preferRelativeResize="0"/>
          <p:nvPr/>
        </p:nvPicPr>
        <p:blipFill rotWithShape="1">
          <a:blip r:embed="rId6">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
                                        <p:tgtEl>
                                          <p:spTgt spid="2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Sprint Pre Planning</a:t>
            </a:r>
            <a:endParaRPr b="0" i="0" sz="3600" u="none" cap="none" strike="noStrike">
              <a:solidFill>
                <a:schemeClr val="dk1"/>
              </a:solidFill>
              <a:latin typeface="Calibri"/>
              <a:ea typeface="Calibri"/>
              <a:cs typeface="Calibri"/>
              <a:sym typeface="Calibri"/>
            </a:endParaRPr>
          </a:p>
        </p:txBody>
      </p:sp>
      <p:cxnSp>
        <p:nvCxnSpPr>
          <p:cNvPr id="285" name="Google Shape;285;p14"/>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86" name="Google Shape;28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7" name="Google Shape;287;p14"/>
          <p:cNvSpPr txBox="1"/>
          <p:nvPr/>
        </p:nvSpPr>
        <p:spPr>
          <a:xfrm>
            <a:off x="163902" y="1203385"/>
            <a:ext cx="8781600" cy="535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Pre Planning meeting?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 Pre-Planning meeting enables the business and stakeholders to focus on prioritization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and preparation of requirements far advance before the sprint planning session.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Why is Pre Planning meeting necessary?</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Every sprint will need to have one prioritized list of requirements (set by business represented by the product owner) so there can be a focus on, and deliver the most valuable and needed requirements in a very short time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It is quite challenging to prepare the backlog for any upcoming sprint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Product Owner needs to talk and align requirements of multiple stakeholders which is not easy as every stakeholder has their own priorities that influence the plans of other stakeholders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There can be one or a couple of more of these Pre Planning sessions.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What are the outcomes of the Pre Planning meeting?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Scope for the next sprint agreed.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The readiness of requirements is indicated to the product owner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Rough estimation in story-points.</a:t>
            </a:r>
            <a:endParaRPr b="0" i="0" sz="1400" u="none" cap="none" strike="noStrike">
              <a:solidFill>
                <a:srgbClr val="000000"/>
              </a:solidFill>
              <a:latin typeface="Arial"/>
              <a:ea typeface="Arial"/>
              <a:cs typeface="Arial"/>
              <a:sym typeface="Arial"/>
            </a:endParaRPr>
          </a:p>
        </p:txBody>
      </p:sp>
      <p:pic>
        <p:nvPicPr>
          <p:cNvPr id="288" name="Google Shape;288;p14"/>
          <p:cNvPicPr preferRelativeResize="0"/>
          <p:nvPr/>
        </p:nvPicPr>
        <p:blipFill rotWithShape="1">
          <a:blip r:embed="rId3">
            <a:alphaModFix/>
          </a:blip>
          <a:srcRect b="2885" l="0" r="0" t="0"/>
          <a:stretch/>
        </p:blipFill>
        <p:spPr>
          <a:xfrm>
            <a:off x="6949227" y="4616825"/>
            <a:ext cx="4707614" cy="1638926"/>
          </a:xfrm>
          <a:prstGeom prst="rect">
            <a:avLst/>
          </a:prstGeom>
          <a:noFill/>
          <a:ln>
            <a:noFill/>
          </a:ln>
        </p:spPr>
      </p:pic>
      <p:pic>
        <p:nvPicPr>
          <p:cNvPr id="289" name="Google Shape;289;p14"/>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pic>
        <p:nvPicPr>
          <p:cNvPr id="290" name="Google Shape;290;p14"/>
          <p:cNvPicPr preferRelativeResize="0"/>
          <p:nvPr/>
        </p:nvPicPr>
        <p:blipFill rotWithShape="1">
          <a:blip r:embed="rId5">
            <a:alphaModFix/>
          </a:blip>
          <a:srcRect b="0" l="0" r="13755" t="0"/>
          <a:stretch/>
        </p:blipFill>
        <p:spPr>
          <a:xfrm>
            <a:off x="8458200" y="1243600"/>
            <a:ext cx="3429000" cy="2237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Sprint Planning</a:t>
            </a:r>
            <a:endParaRPr b="0" i="0" sz="3600" u="none" cap="none" strike="noStrike">
              <a:solidFill>
                <a:schemeClr val="dk1"/>
              </a:solidFill>
              <a:latin typeface="Calibri"/>
              <a:ea typeface="Calibri"/>
              <a:cs typeface="Calibri"/>
              <a:sym typeface="Calibri"/>
            </a:endParaRPr>
          </a:p>
        </p:txBody>
      </p:sp>
      <p:cxnSp>
        <p:nvCxnSpPr>
          <p:cNvPr id="296" name="Google Shape;296;p15"/>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97" name="Google Shape;29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98" name="Google Shape;298;p15"/>
          <p:cNvPicPr preferRelativeResize="0"/>
          <p:nvPr/>
        </p:nvPicPr>
        <p:blipFill rotWithShape="1">
          <a:blip r:embed="rId3">
            <a:alphaModFix/>
          </a:blip>
          <a:srcRect b="0" l="0" r="0" t="0"/>
          <a:stretch/>
        </p:blipFill>
        <p:spPr>
          <a:xfrm>
            <a:off x="6858076" y="1360209"/>
            <a:ext cx="5219700" cy="2124075"/>
          </a:xfrm>
          <a:prstGeom prst="rect">
            <a:avLst/>
          </a:prstGeom>
          <a:noFill/>
          <a:ln>
            <a:noFill/>
          </a:ln>
        </p:spPr>
      </p:pic>
      <p:sp>
        <p:nvSpPr>
          <p:cNvPr id="299" name="Google Shape;299;p15"/>
          <p:cNvSpPr txBox="1"/>
          <p:nvPr/>
        </p:nvSpPr>
        <p:spPr>
          <a:xfrm>
            <a:off x="83128" y="1466491"/>
            <a:ext cx="6912895"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Sprint Planning?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Event that kick starts the Sprint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Agenda – define the scope of delivery and how to accomplish that work</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Sets a common goal for the team during the sprint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Who attends the Sprint Planning?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
        <p:nvSpPr>
          <p:cNvPr id="300" name="Google Shape;300;p15"/>
          <p:cNvSpPr/>
          <p:nvPr/>
        </p:nvSpPr>
        <p:spPr>
          <a:xfrm>
            <a:off x="232913" y="3613706"/>
            <a:ext cx="1285336" cy="587358"/>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Product Owner</a:t>
            </a:r>
            <a:endParaRPr b="0" i="0" sz="1800" u="none" cap="none" strike="noStrike">
              <a:solidFill>
                <a:srgbClr val="000000"/>
              </a:solidFill>
              <a:latin typeface="Calibri"/>
              <a:ea typeface="Calibri"/>
              <a:cs typeface="Calibri"/>
              <a:sym typeface="Calibri"/>
            </a:endParaRPr>
          </a:p>
        </p:txBody>
      </p:sp>
      <p:sp>
        <p:nvSpPr>
          <p:cNvPr id="301" name="Google Shape;301;p15"/>
          <p:cNvSpPr/>
          <p:nvPr/>
        </p:nvSpPr>
        <p:spPr>
          <a:xfrm>
            <a:off x="1846053" y="3640347"/>
            <a:ext cx="2277373" cy="1449238"/>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Prioritize the backlog items</a:t>
            </a:r>
            <a:endParaRPr b="0" i="0" sz="14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Propose the Sprint goal</a:t>
            </a:r>
            <a:endParaRPr b="0" i="0" sz="1800" u="none" cap="none" strike="noStrike">
              <a:solidFill>
                <a:srgbClr val="000000"/>
              </a:solidFill>
              <a:latin typeface="Calibri"/>
              <a:ea typeface="Calibri"/>
              <a:cs typeface="Calibri"/>
              <a:sym typeface="Calibri"/>
            </a:endParaRPr>
          </a:p>
        </p:txBody>
      </p:sp>
      <p:sp>
        <p:nvSpPr>
          <p:cNvPr id="302" name="Google Shape;302;p15"/>
          <p:cNvSpPr/>
          <p:nvPr/>
        </p:nvSpPr>
        <p:spPr>
          <a:xfrm>
            <a:off x="206958" y="3613706"/>
            <a:ext cx="1475193" cy="587358"/>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Development Team</a:t>
            </a:r>
            <a:endParaRPr b="0" i="0" sz="1800" u="none" cap="none" strike="noStrike">
              <a:solidFill>
                <a:srgbClr val="000000"/>
              </a:solidFill>
              <a:latin typeface="Calibri"/>
              <a:ea typeface="Calibri"/>
              <a:cs typeface="Calibri"/>
              <a:sym typeface="Calibri"/>
            </a:endParaRPr>
          </a:p>
        </p:txBody>
      </p:sp>
      <p:sp>
        <p:nvSpPr>
          <p:cNvPr id="303" name="Google Shape;303;p15"/>
          <p:cNvSpPr/>
          <p:nvPr/>
        </p:nvSpPr>
        <p:spPr>
          <a:xfrm>
            <a:off x="206957" y="3640347"/>
            <a:ext cx="1475194" cy="587358"/>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Scrum Master</a:t>
            </a:r>
            <a:endParaRPr b="0" i="0" sz="1800" u="none" cap="none" strike="noStrike">
              <a:solidFill>
                <a:srgbClr val="000000"/>
              </a:solidFill>
              <a:latin typeface="Calibri"/>
              <a:ea typeface="Calibri"/>
              <a:cs typeface="Calibri"/>
              <a:sym typeface="Calibri"/>
            </a:endParaRPr>
          </a:p>
        </p:txBody>
      </p:sp>
      <p:sp>
        <p:nvSpPr>
          <p:cNvPr id="304" name="Google Shape;304;p15"/>
          <p:cNvSpPr/>
          <p:nvPr/>
        </p:nvSpPr>
        <p:spPr>
          <a:xfrm>
            <a:off x="1846054" y="3640347"/>
            <a:ext cx="2277373" cy="1449238"/>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Determine how many backlog items can be completed </a:t>
            </a:r>
            <a:endParaRPr b="0" i="0" sz="1800" u="none" cap="none" strike="noStrike">
              <a:solidFill>
                <a:srgbClr val="000000"/>
              </a:solidFill>
              <a:latin typeface="Calibri"/>
              <a:ea typeface="Calibri"/>
              <a:cs typeface="Calibri"/>
              <a:sym typeface="Calibri"/>
            </a:endParaRPr>
          </a:p>
          <a:p>
            <a:pPr indent="-285750" lvl="0" marL="285750" marR="0" rtl="0" algn="ctr">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How they will do it</a:t>
            </a:r>
            <a:endParaRPr b="0" i="0" sz="1800" u="none" cap="none" strike="noStrike">
              <a:solidFill>
                <a:srgbClr val="000000"/>
              </a:solidFill>
              <a:latin typeface="Calibri"/>
              <a:ea typeface="Calibri"/>
              <a:cs typeface="Calibri"/>
              <a:sym typeface="Calibri"/>
            </a:endParaRPr>
          </a:p>
        </p:txBody>
      </p:sp>
      <p:sp>
        <p:nvSpPr>
          <p:cNvPr id="305" name="Google Shape;305;p15"/>
          <p:cNvSpPr/>
          <p:nvPr/>
        </p:nvSpPr>
        <p:spPr>
          <a:xfrm>
            <a:off x="1828799" y="3613706"/>
            <a:ext cx="2355012" cy="1613140"/>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Facilitate the Sprint planning meeting</a:t>
            </a:r>
            <a:endParaRPr b="0" i="0" sz="14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Ensures agreement on the Sprint goal and product backlog items</a:t>
            </a:r>
            <a:endParaRPr b="0" i="0" sz="1400" u="none" cap="none" strike="noStrike">
              <a:solidFill>
                <a:srgbClr val="000000"/>
              </a:solidFill>
              <a:latin typeface="Arial"/>
              <a:ea typeface="Arial"/>
              <a:cs typeface="Arial"/>
              <a:sym typeface="Arial"/>
            </a:endParaRPr>
          </a:p>
        </p:txBody>
      </p:sp>
      <p:sp>
        <p:nvSpPr>
          <p:cNvPr id="306" name="Google Shape;306;p15"/>
          <p:cNvSpPr txBox="1"/>
          <p:nvPr/>
        </p:nvSpPr>
        <p:spPr>
          <a:xfrm>
            <a:off x="5658928" y="3675940"/>
            <a:ext cx="25361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Inputs to Sprint Planning</a:t>
            </a:r>
            <a:endParaRPr b="1" i="0" sz="1800" u="none" cap="none" strike="noStrike">
              <a:solidFill>
                <a:schemeClr val="dk1"/>
              </a:solidFill>
              <a:latin typeface="Calibri"/>
              <a:ea typeface="Calibri"/>
              <a:cs typeface="Calibri"/>
              <a:sym typeface="Calibri"/>
            </a:endParaRPr>
          </a:p>
        </p:txBody>
      </p:sp>
      <p:sp>
        <p:nvSpPr>
          <p:cNvPr id="307" name="Google Shape;307;p15"/>
          <p:cNvSpPr txBox="1"/>
          <p:nvPr/>
        </p:nvSpPr>
        <p:spPr>
          <a:xfrm>
            <a:off x="8885207" y="3676321"/>
            <a:ext cx="31149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Activities of Sprint Planning</a:t>
            </a:r>
            <a:endParaRPr b="1" i="0" sz="1800" u="none" cap="none" strike="noStrike">
              <a:solidFill>
                <a:schemeClr val="dk1"/>
              </a:solidFill>
              <a:latin typeface="Calibri"/>
              <a:ea typeface="Calibri"/>
              <a:cs typeface="Calibri"/>
              <a:sym typeface="Calibri"/>
            </a:endParaRPr>
          </a:p>
        </p:txBody>
      </p:sp>
      <p:sp>
        <p:nvSpPr>
          <p:cNvPr id="308" name="Google Shape;308;p15"/>
          <p:cNvSpPr/>
          <p:nvPr/>
        </p:nvSpPr>
        <p:spPr>
          <a:xfrm>
            <a:off x="5745192" y="4071287"/>
            <a:ext cx="2449902" cy="587358"/>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Product backlog</a:t>
            </a:r>
            <a:endParaRPr b="0" i="0" sz="1800" u="none" cap="none" strike="noStrike">
              <a:solidFill>
                <a:srgbClr val="000000"/>
              </a:solidFill>
              <a:latin typeface="Calibri"/>
              <a:ea typeface="Calibri"/>
              <a:cs typeface="Calibri"/>
              <a:sym typeface="Calibri"/>
            </a:endParaRPr>
          </a:p>
        </p:txBody>
      </p:sp>
      <p:sp>
        <p:nvSpPr>
          <p:cNvPr id="309" name="Google Shape;309;p15"/>
          <p:cNvSpPr/>
          <p:nvPr/>
        </p:nvSpPr>
        <p:spPr>
          <a:xfrm>
            <a:off x="5745192" y="4795906"/>
            <a:ext cx="2449902" cy="587358"/>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Sprint team capacity</a:t>
            </a:r>
            <a:endParaRPr b="0" i="0" sz="1800" u="none" cap="none" strike="noStrike">
              <a:solidFill>
                <a:srgbClr val="000000"/>
              </a:solidFill>
              <a:latin typeface="Calibri"/>
              <a:ea typeface="Calibri"/>
              <a:cs typeface="Calibri"/>
              <a:sym typeface="Calibri"/>
            </a:endParaRPr>
          </a:p>
        </p:txBody>
      </p:sp>
      <p:sp>
        <p:nvSpPr>
          <p:cNvPr id="310" name="Google Shape;310;p15"/>
          <p:cNvSpPr/>
          <p:nvPr/>
        </p:nvSpPr>
        <p:spPr>
          <a:xfrm>
            <a:off x="5745192" y="5520525"/>
            <a:ext cx="2449902" cy="587358"/>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Past performance of Dev team</a:t>
            </a:r>
            <a:endParaRPr b="0" i="0" sz="1800" u="none" cap="none" strike="noStrike">
              <a:solidFill>
                <a:srgbClr val="000000"/>
              </a:solidFill>
              <a:latin typeface="Calibri"/>
              <a:ea typeface="Calibri"/>
              <a:cs typeface="Calibri"/>
              <a:sym typeface="Calibri"/>
            </a:endParaRPr>
          </a:p>
        </p:txBody>
      </p:sp>
      <p:sp>
        <p:nvSpPr>
          <p:cNvPr id="311" name="Google Shape;311;p15"/>
          <p:cNvSpPr/>
          <p:nvPr/>
        </p:nvSpPr>
        <p:spPr>
          <a:xfrm>
            <a:off x="9023230" y="5520525"/>
            <a:ext cx="2449902" cy="587358"/>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Plan for capacity</a:t>
            </a:r>
            <a:endParaRPr b="0" i="0" sz="1800" u="none" cap="none" strike="noStrike">
              <a:solidFill>
                <a:srgbClr val="000000"/>
              </a:solidFill>
              <a:latin typeface="Calibri"/>
              <a:ea typeface="Calibri"/>
              <a:cs typeface="Calibri"/>
              <a:sym typeface="Calibri"/>
            </a:endParaRPr>
          </a:p>
        </p:txBody>
      </p:sp>
      <p:sp>
        <p:nvSpPr>
          <p:cNvPr id="312" name="Google Shape;312;p15"/>
          <p:cNvSpPr/>
          <p:nvPr/>
        </p:nvSpPr>
        <p:spPr>
          <a:xfrm>
            <a:off x="9023230" y="4793103"/>
            <a:ext cx="2449902" cy="587358"/>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Choose user stories</a:t>
            </a:r>
            <a:endParaRPr b="0" i="0" sz="1800" u="none" cap="none" strike="noStrike">
              <a:solidFill>
                <a:srgbClr val="000000"/>
              </a:solidFill>
              <a:latin typeface="Calibri"/>
              <a:ea typeface="Calibri"/>
              <a:cs typeface="Calibri"/>
              <a:sym typeface="Calibri"/>
            </a:endParaRPr>
          </a:p>
        </p:txBody>
      </p:sp>
      <p:sp>
        <p:nvSpPr>
          <p:cNvPr id="313" name="Google Shape;313;p15"/>
          <p:cNvSpPr/>
          <p:nvPr/>
        </p:nvSpPr>
        <p:spPr>
          <a:xfrm>
            <a:off x="9023230" y="4066212"/>
            <a:ext cx="2449902" cy="587358"/>
          </a:xfrm>
          <a:prstGeom prst="rect">
            <a:avLst/>
          </a:prstGeom>
          <a:solidFill>
            <a:srgbClr val="FBE4D4"/>
          </a:solidFill>
          <a:ln cap="flat" cmpd="sng" w="12700">
            <a:solidFill>
              <a:srgbClr val="FBE4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Identify Sprint goal</a:t>
            </a:r>
            <a:endParaRPr b="0" i="0" sz="1800" u="none" cap="none" strike="noStrike">
              <a:solidFill>
                <a:srgbClr val="000000"/>
              </a:solidFill>
              <a:latin typeface="Calibri"/>
              <a:ea typeface="Calibri"/>
              <a:cs typeface="Calibri"/>
              <a:sym typeface="Calibri"/>
            </a:endParaRPr>
          </a:p>
        </p:txBody>
      </p:sp>
      <p:pic>
        <p:nvPicPr>
          <p:cNvPr id="314" name="Google Shape;314;p15"/>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1"/>
                                        </p:tgtEl>
                                        <p:attrNameLst>
                                          <p:attrName>style.visibility</p:attrName>
                                        </p:attrNameLst>
                                      </p:cBhvr>
                                      <p:to>
                                        <p:strVal val="visible"/>
                                      </p:to>
                                    </p:set>
                                    <p:anim calcmode="lin" valueType="num">
                                      <p:cBhvr additive="base">
                                        <p:cTn dur="500"/>
                                        <p:tgtEl>
                                          <p:spTgt spid="3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500"/>
                                        <p:tgtEl>
                                          <p:spTgt spid="3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500"/>
                                        <p:tgtEl>
                                          <p:spTgt spid="3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05"/>
                                        </p:tgtEl>
                                        <p:attrNameLst>
                                          <p:attrName>style.visibility</p:attrName>
                                        </p:attrNameLst>
                                      </p:cBhvr>
                                      <p:to>
                                        <p:strVal val="visible"/>
                                      </p:to>
                                    </p:set>
                                    <p:anim calcmode="lin" valueType="num">
                                      <p:cBhvr additive="base">
                                        <p:cTn dur="500"/>
                                        <p:tgtEl>
                                          <p:spTgt spid="3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6"/>
          <p:cNvSpPr/>
          <p:nvPr/>
        </p:nvSpPr>
        <p:spPr>
          <a:xfrm>
            <a:off x="83128" y="2656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Sprint Review</a:t>
            </a:r>
            <a:endParaRPr b="0" i="0" sz="3600" u="none" cap="none" strike="noStrike">
              <a:solidFill>
                <a:schemeClr val="dk1"/>
              </a:solidFill>
              <a:latin typeface="Calibri"/>
              <a:ea typeface="Calibri"/>
              <a:cs typeface="Calibri"/>
              <a:sym typeface="Calibri"/>
            </a:endParaRPr>
          </a:p>
        </p:txBody>
      </p:sp>
      <p:cxnSp>
        <p:nvCxnSpPr>
          <p:cNvPr id="320" name="Google Shape;320;p16"/>
          <p:cNvCxnSpPr/>
          <p:nvPr/>
        </p:nvCxnSpPr>
        <p:spPr>
          <a:xfrm>
            <a:off x="83128" y="10021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321" name="Google Shape;32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22" name="Google Shape;322;p16"/>
          <p:cNvPicPr preferRelativeResize="0"/>
          <p:nvPr/>
        </p:nvPicPr>
        <p:blipFill rotWithShape="1">
          <a:blip r:embed="rId3">
            <a:alphaModFix/>
          </a:blip>
          <a:srcRect b="0" l="0" r="0" t="2564"/>
          <a:stretch/>
        </p:blipFill>
        <p:spPr>
          <a:xfrm>
            <a:off x="7648844" y="1561381"/>
            <a:ext cx="4295775" cy="2496530"/>
          </a:xfrm>
          <a:prstGeom prst="rect">
            <a:avLst/>
          </a:prstGeom>
          <a:noFill/>
          <a:ln>
            <a:noFill/>
          </a:ln>
        </p:spPr>
      </p:pic>
      <p:sp>
        <p:nvSpPr>
          <p:cNvPr id="323" name="Google Shape;323;p16"/>
          <p:cNvSpPr/>
          <p:nvPr/>
        </p:nvSpPr>
        <p:spPr>
          <a:xfrm>
            <a:off x="7648844" y="1561381"/>
            <a:ext cx="652471" cy="27270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24" name="Google Shape;324;p16"/>
          <p:cNvPicPr preferRelativeResize="0"/>
          <p:nvPr/>
        </p:nvPicPr>
        <p:blipFill rotWithShape="1">
          <a:blip r:embed="rId4">
            <a:alphaModFix/>
          </a:blip>
          <a:srcRect b="0" l="0" r="0" t="0"/>
          <a:stretch/>
        </p:blipFill>
        <p:spPr>
          <a:xfrm>
            <a:off x="7886700" y="4327525"/>
            <a:ext cx="4191000" cy="2028825"/>
          </a:xfrm>
          <a:prstGeom prst="rect">
            <a:avLst/>
          </a:prstGeom>
          <a:noFill/>
          <a:ln>
            <a:noFill/>
          </a:ln>
        </p:spPr>
      </p:pic>
      <p:sp>
        <p:nvSpPr>
          <p:cNvPr id="325" name="Google Shape;325;p16"/>
          <p:cNvSpPr txBox="1"/>
          <p:nvPr/>
        </p:nvSpPr>
        <p:spPr>
          <a:xfrm>
            <a:off x="163902" y="1475117"/>
            <a:ext cx="7275900" cy="5079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Sprint Review meeting?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It is used to demonstrate story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done during Sprint Review meeting?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Product owner does the following: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Evaluates against preset criteria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Gets feedback from clients and stakeholders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Ensures the delivered increment meets the business need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Helps support re-prioritizing of the product backlog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Optimize the release plan if needed</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Sprint Retrospective?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It is the final team meeting in the Sprint to determine what went well, what didn't go well, and how the team can improve in the next Sprint. Attended by the team and the Scrum Master.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It is used for optimizing the process after every iteration.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26" name="Google Shape;326;p16"/>
          <p:cNvPicPr preferRelativeResize="0"/>
          <p:nvPr/>
        </p:nvPicPr>
        <p:blipFill rotWithShape="1">
          <a:blip r:embed="rId5">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7"/>
          <p:cNvSpPr/>
          <p:nvPr/>
        </p:nvSpPr>
        <p:spPr>
          <a:xfrm>
            <a:off x="83128" y="2656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Scrum Summary</a:t>
            </a:r>
            <a:endParaRPr b="0" i="0" sz="3600" u="none" cap="none" strike="noStrike">
              <a:solidFill>
                <a:schemeClr val="dk1"/>
              </a:solidFill>
              <a:latin typeface="Calibri"/>
              <a:ea typeface="Calibri"/>
              <a:cs typeface="Calibri"/>
              <a:sym typeface="Calibri"/>
            </a:endParaRPr>
          </a:p>
        </p:txBody>
      </p:sp>
      <p:cxnSp>
        <p:nvCxnSpPr>
          <p:cNvPr id="332" name="Google Shape;332;p17"/>
          <p:cNvCxnSpPr/>
          <p:nvPr/>
        </p:nvCxnSpPr>
        <p:spPr>
          <a:xfrm>
            <a:off x="83128" y="10021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333" name="Google Shape;33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4" name="Google Shape;334;p17"/>
          <p:cNvPicPr preferRelativeResize="0"/>
          <p:nvPr/>
        </p:nvPicPr>
        <p:blipFill rotWithShape="1">
          <a:blip r:embed="rId3">
            <a:alphaModFix/>
          </a:blip>
          <a:srcRect b="0" l="0" r="0" t="0"/>
          <a:stretch/>
        </p:blipFill>
        <p:spPr>
          <a:xfrm>
            <a:off x="975350" y="1319814"/>
            <a:ext cx="9557652" cy="4176813"/>
          </a:xfrm>
          <a:prstGeom prst="rect">
            <a:avLst/>
          </a:prstGeom>
          <a:noFill/>
          <a:ln>
            <a:noFill/>
          </a:ln>
        </p:spPr>
      </p:pic>
      <p:pic>
        <p:nvPicPr>
          <p:cNvPr id="335" name="Google Shape;335;p17"/>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
        <p:nvSpPr>
          <p:cNvPr id="336" name="Google Shape;336;p17"/>
          <p:cNvSpPr/>
          <p:nvPr/>
        </p:nvSpPr>
        <p:spPr>
          <a:xfrm>
            <a:off x="237487" y="5890469"/>
            <a:ext cx="108810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So instead of a </a:t>
            </a:r>
            <a:r>
              <a:rPr b="1" i="0" lang="en-US" sz="2000" u="none" cap="none" strike="noStrike">
                <a:solidFill>
                  <a:srgbClr val="000000"/>
                </a:solidFill>
                <a:latin typeface="Arial"/>
                <a:ea typeface="Arial"/>
                <a:cs typeface="Arial"/>
                <a:sym typeface="Arial"/>
              </a:rPr>
              <a:t>large group </a:t>
            </a:r>
            <a:r>
              <a:rPr b="0" i="0" lang="en-US" sz="2000" u="none" cap="none" strike="noStrike">
                <a:solidFill>
                  <a:srgbClr val="000000"/>
                </a:solidFill>
                <a:latin typeface="Arial"/>
                <a:ea typeface="Arial"/>
                <a:cs typeface="Arial"/>
                <a:sym typeface="Arial"/>
              </a:rPr>
              <a:t>spending </a:t>
            </a:r>
            <a:r>
              <a:rPr b="1" i="0" lang="en-US" sz="2000" u="none" cap="none" strike="noStrike">
                <a:solidFill>
                  <a:srgbClr val="000000"/>
                </a:solidFill>
                <a:latin typeface="Arial"/>
                <a:ea typeface="Arial"/>
                <a:cs typeface="Arial"/>
                <a:sym typeface="Arial"/>
              </a:rPr>
              <a:t>a long time </a:t>
            </a:r>
            <a:r>
              <a:rPr b="0" i="0" lang="en-US" sz="2000" u="none" cap="none" strike="noStrike">
                <a:solidFill>
                  <a:srgbClr val="000000"/>
                </a:solidFill>
                <a:latin typeface="Arial"/>
                <a:ea typeface="Arial"/>
                <a:cs typeface="Arial"/>
                <a:sym typeface="Arial"/>
              </a:rPr>
              <a:t>building a </a:t>
            </a:r>
            <a:r>
              <a:rPr b="1" i="0" lang="en-US" sz="2000" u="none" cap="none" strike="noStrike">
                <a:solidFill>
                  <a:srgbClr val="000000"/>
                </a:solidFill>
                <a:latin typeface="Arial"/>
                <a:ea typeface="Arial"/>
                <a:cs typeface="Arial"/>
                <a:sym typeface="Arial"/>
              </a:rPr>
              <a:t>big thing</a:t>
            </a:r>
            <a:r>
              <a:rPr b="0" i="0" lang="en-US" sz="2000" u="none" cap="none" strike="noStrike">
                <a:solidFill>
                  <a:srgbClr val="000000"/>
                </a:solidFill>
                <a:latin typeface="Arial"/>
                <a:ea typeface="Arial"/>
                <a:cs typeface="Arial"/>
                <a:sym typeface="Arial"/>
              </a:rPr>
              <a:t>, we have a </a:t>
            </a:r>
            <a:r>
              <a:rPr b="1" i="0" lang="en-US" sz="2000" u="none" cap="none" strike="noStrike">
                <a:solidFill>
                  <a:srgbClr val="C00000"/>
                </a:solidFill>
                <a:latin typeface="Arial"/>
                <a:ea typeface="Arial"/>
                <a:cs typeface="Arial"/>
                <a:sym typeface="Arial"/>
              </a:rPr>
              <a:t>small team </a:t>
            </a:r>
            <a:r>
              <a:rPr b="0" i="0" lang="en-US" sz="2000" u="none" cap="none" strike="noStrike">
                <a:solidFill>
                  <a:srgbClr val="000000"/>
                </a:solidFill>
                <a:latin typeface="Arial"/>
                <a:ea typeface="Arial"/>
                <a:cs typeface="Arial"/>
                <a:sym typeface="Arial"/>
              </a:rPr>
              <a:t>spending a </a:t>
            </a:r>
            <a:r>
              <a:rPr b="1" i="0" lang="en-US" sz="2000" u="none" cap="none" strike="noStrike">
                <a:solidFill>
                  <a:srgbClr val="C00000"/>
                </a:solidFill>
                <a:latin typeface="Arial"/>
                <a:ea typeface="Arial"/>
                <a:cs typeface="Arial"/>
                <a:sym typeface="Arial"/>
              </a:rPr>
              <a:t>short time </a:t>
            </a:r>
            <a:r>
              <a:rPr b="0" i="0" lang="en-US" sz="2000" u="none" cap="none" strike="noStrike">
                <a:solidFill>
                  <a:srgbClr val="000000"/>
                </a:solidFill>
                <a:latin typeface="Arial"/>
                <a:ea typeface="Arial"/>
                <a:cs typeface="Arial"/>
                <a:sym typeface="Arial"/>
              </a:rPr>
              <a:t>building a </a:t>
            </a:r>
            <a:r>
              <a:rPr b="1" i="0" lang="en-US" sz="2000" u="none" cap="none" strike="noStrike">
                <a:solidFill>
                  <a:srgbClr val="C00000"/>
                </a:solidFill>
                <a:latin typeface="Arial"/>
                <a:ea typeface="Arial"/>
                <a:cs typeface="Arial"/>
                <a:sym typeface="Arial"/>
              </a:rPr>
              <a:t>small thing</a:t>
            </a:r>
            <a:r>
              <a:rPr b="0" i="0" lang="en-US" sz="2000" u="none" cap="none" strike="noStrike">
                <a:solidFill>
                  <a:srgbClr val="000000"/>
                </a:solidFill>
                <a:latin typeface="Arial"/>
                <a:ea typeface="Arial"/>
                <a:cs typeface="Arial"/>
                <a:sym typeface="Arial"/>
              </a:rPr>
              <a:t> but integrating regularly to see the whole</a:t>
            </a:r>
            <a:endParaRPr b="1" i="0" sz="2000" u="none" cap="none" strike="noStrike">
              <a:solidFill>
                <a:srgbClr val="F6B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8"/>
          <p:cNvSpPr/>
          <p:nvPr/>
        </p:nvSpPr>
        <p:spPr>
          <a:xfrm>
            <a:off x="83128" y="570483"/>
            <a:ext cx="90609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Scrum In-Class Exercise</a:t>
            </a:r>
            <a:endParaRPr b="0" i="0" sz="3600" u="none" cap="none" strike="noStrike">
              <a:solidFill>
                <a:schemeClr val="dk1"/>
              </a:solidFill>
              <a:latin typeface="Calibri"/>
              <a:ea typeface="Calibri"/>
              <a:cs typeface="Calibri"/>
              <a:sym typeface="Calibri"/>
            </a:endParaRPr>
          </a:p>
        </p:txBody>
      </p:sp>
      <p:cxnSp>
        <p:nvCxnSpPr>
          <p:cNvPr id="342" name="Google Shape;342;p18"/>
          <p:cNvCxnSpPr/>
          <p:nvPr/>
        </p:nvCxnSpPr>
        <p:spPr>
          <a:xfrm>
            <a:off x="83127" y="1230786"/>
            <a:ext cx="8905597" cy="0"/>
          </a:xfrm>
          <a:prstGeom prst="straightConnector1">
            <a:avLst/>
          </a:prstGeom>
          <a:noFill/>
          <a:ln cap="flat" cmpd="sng" w="38150">
            <a:solidFill>
              <a:srgbClr val="C55A11"/>
            </a:solidFill>
            <a:prstDash val="solid"/>
            <a:miter lim="8000"/>
            <a:headEnd len="sm" w="sm" type="none"/>
            <a:tailEnd len="sm" w="sm" type="none"/>
          </a:ln>
        </p:spPr>
      </p:cxnSp>
      <p:sp>
        <p:nvSpPr>
          <p:cNvPr id="343" name="Google Shape;3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4" name="Google Shape;344;p18"/>
          <p:cNvSpPr txBox="1"/>
          <p:nvPr/>
        </p:nvSpPr>
        <p:spPr>
          <a:xfrm>
            <a:off x="207034" y="1475117"/>
            <a:ext cx="878169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How is Scrum aligned to the Agile Manifesto?</a:t>
            </a:r>
            <a:endParaRPr b="0" i="0" sz="2400" u="none" cap="none" strike="noStrike">
              <a:solidFill>
                <a:schemeClr val="dk1"/>
              </a:solidFill>
              <a:latin typeface="Calibri"/>
              <a:ea typeface="Calibri"/>
              <a:cs typeface="Calibri"/>
              <a:sym typeface="Calibri"/>
            </a:endParaRPr>
          </a:p>
        </p:txBody>
      </p:sp>
      <p:pic>
        <p:nvPicPr>
          <p:cNvPr descr="Light Bulb Drawing — How To Draw A Light Bulb Step By Step" id="345" name="Google Shape;345;p18"/>
          <p:cNvPicPr preferRelativeResize="0"/>
          <p:nvPr/>
        </p:nvPicPr>
        <p:blipFill rotWithShape="1">
          <a:blip r:embed="rId3">
            <a:alphaModFix/>
          </a:blip>
          <a:srcRect b="11944" l="0" r="0" t="0"/>
          <a:stretch/>
        </p:blipFill>
        <p:spPr>
          <a:xfrm>
            <a:off x="5943900" y="1360210"/>
            <a:ext cx="569044" cy="701503"/>
          </a:xfrm>
          <a:prstGeom prst="rect">
            <a:avLst/>
          </a:prstGeom>
          <a:noFill/>
          <a:ln>
            <a:noFill/>
          </a:ln>
        </p:spPr>
      </p:pic>
      <p:pic>
        <p:nvPicPr>
          <p:cNvPr id="346" name="Google Shape;346;p18"/>
          <p:cNvPicPr preferRelativeResize="0"/>
          <p:nvPr/>
        </p:nvPicPr>
        <p:blipFill rotWithShape="1">
          <a:blip r:embed="rId4">
            <a:alphaModFix/>
          </a:blip>
          <a:srcRect b="0" l="0" r="0" t="0"/>
          <a:stretch/>
        </p:blipFill>
        <p:spPr>
          <a:xfrm>
            <a:off x="272720" y="2061713"/>
            <a:ext cx="10338228" cy="4011283"/>
          </a:xfrm>
          <a:prstGeom prst="rect">
            <a:avLst/>
          </a:prstGeom>
          <a:noFill/>
          <a:ln>
            <a:noFill/>
          </a:ln>
        </p:spPr>
      </p:pic>
      <p:pic>
        <p:nvPicPr>
          <p:cNvPr id="347" name="Google Shape;347;p18"/>
          <p:cNvPicPr preferRelativeResize="0"/>
          <p:nvPr/>
        </p:nvPicPr>
        <p:blipFill rotWithShape="1">
          <a:blip r:embed="rId5">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500"/>
                                        <p:tgtEl>
                                          <p:spTgt spid="3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p:nvPr/>
        </p:nvSpPr>
        <p:spPr>
          <a:xfrm>
            <a:off x="83128" y="494283"/>
            <a:ext cx="90609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Wordplay!</a:t>
            </a:r>
            <a:endParaRPr b="0" i="0" sz="3600" u="none" cap="none" strike="noStrike">
              <a:solidFill>
                <a:schemeClr val="dk1"/>
              </a:solidFill>
              <a:latin typeface="Calibri"/>
              <a:ea typeface="Calibri"/>
              <a:cs typeface="Calibri"/>
              <a:sym typeface="Calibri"/>
            </a:endParaRPr>
          </a:p>
        </p:txBody>
      </p:sp>
      <p:cxnSp>
        <p:nvCxnSpPr>
          <p:cNvPr id="353" name="Google Shape;353;p19"/>
          <p:cNvCxnSpPr/>
          <p:nvPr/>
        </p:nvCxnSpPr>
        <p:spPr>
          <a:xfrm>
            <a:off x="83127" y="1230786"/>
            <a:ext cx="8905597" cy="0"/>
          </a:xfrm>
          <a:prstGeom prst="straightConnector1">
            <a:avLst/>
          </a:prstGeom>
          <a:noFill/>
          <a:ln cap="flat" cmpd="sng" w="38150">
            <a:solidFill>
              <a:srgbClr val="C55A11"/>
            </a:solidFill>
            <a:prstDash val="solid"/>
            <a:miter lim="8000"/>
            <a:headEnd len="sm" w="sm" type="none"/>
            <a:tailEnd len="sm" w="sm" type="none"/>
          </a:ln>
        </p:spPr>
      </p:cxnSp>
      <p:sp>
        <p:nvSpPr>
          <p:cNvPr id="354" name="Google Shape;35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55" name="Google Shape;355;p19"/>
          <p:cNvPicPr preferRelativeResize="0"/>
          <p:nvPr/>
        </p:nvPicPr>
        <p:blipFill rotWithShape="1">
          <a:blip r:embed="rId3">
            <a:alphaModFix/>
          </a:blip>
          <a:srcRect b="0" l="0" r="0" t="0"/>
          <a:stretch/>
        </p:blipFill>
        <p:spPr>
          <a:xfrm>
            <a:off x="85725" y="1444181"/>
            <a:ext cx="11456903" cy="4782745"/>
          </a:xfrm>
          <a:prstGeom prst="rect">
            <a:avLst/>
          </a:prstGeom>
          <a:noFill/>
          <a:ln>
            <a:noFill/>
          </a:ln>
        </p:spPr>
      </p:pic>
      <p:pic>
        <p:nvPicPr>
          <p:cNvPr id="356" name="Google Shape;356;p19"/>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p:nvPr/>
        </p:nvSpPr>
        <p:spPr>
          <a:xfrm>
            <a:off x="1933385" y="2330641"/>
            <a:ext cx="5621040" cy="1185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Calibri"/>
                <a:ea typeface="Calibri"/>
                <a:cs typeface="Calibri"/>
                <a:sym typeface="Calibri"/>
              </a:rPr>
              <a:t>Software  Engineering</a:t>
            </a:r>
            <a:endParaRPr b="0" i="0" sz="1800" u="none" cap="none" strike="noStrike">
              <a:solidFill>
                <a:srgbClr val="0070C0"/>
              </a:solidFill>
              <a:latin typeface="Calibri"/>
              <a:ea typeface="Calibri"/>
              <a:cs typeface="Calibri"/>
              <a:sym typeface="Calibri"/>
            </a:endParaRPr>
          </a:p>
        </p:txBody>
      </p:sp>
      <p:sp>
        <p:nvSpPr>
          <p:cNvPr id="106" name="Google Shape;106;p2"/>
          <p:cNvSpPr/>
          <p:nvPr/>
        </p:nvSpPr>
        <p:spPr>
          <a:xfrm>
            <a:off x="1933385" y="2932740"/>
            <a:ext cx="5621400" cy="1185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1E4E79"/>
                </a:solidFill>
                <a:latin typeface="Calibri"/>
                <a:ea typeface="Calibri"/>
                <a:cs typeface="Calibri"/>
                <a:sym typeface="Calibri"/>
              </a:rPr>
              <a:t>Agile Philosophy</a:t>
            </a:r>
            <a:endParaRPr b="0" i="0" sz="1800" u="none" cap="none" strike="noStrike">
              <a:solidFill>
                <a:schemeClr val="dk1"/>
              </a:solidFill>
              <a:latin typeface="Calibri"/>
              <a:ea typeface="Calibri"/>
              <a:cs typeface="Calibri"/>
              <a:sym typeface="Calibri"/>
            </a:endParaRPr>
          </a:p>
        </p:txBody>
      </p:sp>
      <p:sp>
        <p:nvSpPr>
          <p:cNvPr id="107" name="Google Shape;107;p2"/>
          <p:cNvSpPr/>
          <p:nvPr/>
        </p:nvSpPr>
        <p:spPr>
          <a:xfrm>
            <a:off x="449280" y="5887440"/>
            <a:ext cx="5621100" cy="698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Department of Computer Science and Engineering</a:t>
            </a:r>
            <a:endParaRPr b="0" i="0" sz="1800" u="none" cap="none" strike="noStrike">
              <a:solidFill>
                <a:schemeClr val="dk1"/>
              </a:solidFill>
              <a:latin typeface="Calibri"/>
              <a:ea typeface="Calibri"/>
              <a:cs typeface="Calibri"/>
              <a:sym typeface="Calibri"/>
            </a:endParaRPr>
          </a:p>
        </p:txBody>
      </p:sp>
      <p:sp>
        <p:nvSpPr>
          <p:cNvPr id="108" name="Google Shape;108;p2"/>
          <p:cNvSpPr/>
          <p:nvPr/>
        </p:nvSpPr>
        <p:spPr>
          <a:xfrm rot="5400000">
            <a:off x="614160" y="6144720"/>
            <a:ext cx="43800" cy="798600"/>
          </a:xfrm>
          <a:prstGeom prst="rect">
            <a:avLst/>
          </a:prstGeom>
          <a:solidFill>
            <a:srgbClr val="F4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rot="10800000">
            <a:off x="236940" y="5491380"/>
            <a:ext cx="32700" cy="1065300"/>
          </a:xfrm>
          <a:prstGeom prst="rect">
            <a:avLst/>
          </a:prstGeom>
          <a:solidFill>
            <a:srgbClr val="F4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2"/>
          <p:cNvCxnSpPr/>
          <p:nvPr/>
        </p:nvCxnSpPr>
        <p:spPr>
          <a:xfrm flipH="1" rot="10800000">
            <a:off x="1760880" y="2923381"/>
            <a:ext cx="5793905" cy="9360"/>
          </a:xfrm>
          <a:prstGeom prst="straightConnector1">
            <a:avLst/>
          </a:prstGeom>
          <a:noFill/>
          <a:ln cap="flat" cmpd="sng" w="38150">
            <a:solidFill>
              <a:srgbClr val="DFA267"/>
            </a:solidFill>
            <a:prstDash val="solid"/>
            <a:miter lim="8000"/>
            <a:headEnd len="sm" w="sm" type="none"/>
            <a:tailEnd len="sm" w="sm" type="none"/>
          </a:ln>
        </p:spPr>
      </p:cxnSp>
      <p:sp>
        <p:nvSpPr>
          <p:cNvPr id="111" name="Google Shape;11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2" name="Google Shape;112;p2"/>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0"/>
          <p:cNvSpPr/>
          <p:nvPr/>
        </p:nvSpPr>
        <p:spPr>
          <a:xfrm>
            <a:off x="83127" y="341883"/>
            <a:ext cx="107949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Extreme Agile Programming (XP)</a:t>
            </a:r>
            <a:endParaRPr b="0" i="0" sz="3600" u="none" cap="none" strike="noStrike">
              <a:solidFill>
                <a:schemeClr val="dk1"/>
              </a:solidFill>
              <a:latin typeface="Calibri"/>
              <a:ea typeface="Calibri"/>
              <a:cs typeface="Calibri"/>
              <a:sym typeface="Calibri"/>
            </a:endParaRPr>
          </a:p>
        </p:txBody>
      </p:sp>
      <p:cxnSp>
        <p:nvCxnSpPr>
          <p:cNvPr id="362" name="Google Shape;362;p20"/>
          <p:cNvCxnSpPr/>
          <p:nvPr/>
        </p:nvCxnSpPr>
        <p:spPr>
          <a:xfrm>
            <a:off x="83127" y="1078386"/>
            <a:ext cx="10717200" cy="0"/>
          </a:xfrm>
          <a:prstGeom prst="straightConnector1">
            <a:avLst/>
          </a:prstGeom>
          <a:noFill/>
          <a:ln cap="flat" cmpd="sng" w="38150">
            <a:solidFill>
              <a:srgbClr val="C55A11"/>
            </a:solidFill>
            <a:prstDash val="solid"/>
            <a:miter lim="8000"/>
            <a:headEnd len="sm" w="sm" type="none"/>
            <a:tailEnd len="sm" w="sm" type="none"/>
          </a:ln>
        </p:spPr>
      </p:cxnSp>
      <p:sp>
        <p:nvSpPr>
          <p:cNvPr id="363" name="Google Shape;36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4" name="Google Shape;364;p20"/>
          <p:cNvSpPr txBox="1"/>
          <p:nvPr/>
        </p:nvSpPr>
        <p:spPr>
          <a:xfrm>
            <a:off x="181155" y="1492370"/>
            <a:ext cx="8289985"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XP?</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development team estimates, plans, and delivers the highest priority user stories in the form of working, tested software on an iteration by iteration basis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Delivery of working software at very frequent intervals, typically every 1-2 weeks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Continuous feedback and test-driven development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How is XP different when compared to Scrum?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365" name="Google Shape;365;p20"/>
          <p:cNvGraphicFramePr/>
          <p:nvPr/>
        </p:nvGraphicFramePr>
        <p:xfrm>
          <a:off x="262147" y="3597596"/>
          <a:ext cx="3000000" cy="3000000"/>
        </p:xfrm>
        <a:graphic>
          <a:graphicData uri="http://schemas.openxmlformats.org/drawingml/2006/table">
            <a:tbl>
              <a:tblPr bandRow="1" firstRow="1">
                <a:noFill/>
                <a:tableStyleId>{AA664C44-B45B-4528-A0D1-14AF367A901F}</a:tableStyleId>
              </a:tblPr>
              <a:tblGrid>
                <a:gridCol w="4064000"/>
                <a:gridCol w="4064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SCRUM</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XP</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Framework for management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of project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Specifies engineering practices like pair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programming, test driven development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Requirement change granularity is once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Requirement change granularity is anytime</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Features not developed in strict order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Features developed in strict order</a:t>
                      </a:r>
                      <a:endParaRPr sz="1800" u="none" cap="none" strike="noStrike"/>
                    </a:p>
                  </a:txBody>
                  <a:tcPr marT="45725" marB="45725" marR="91450" marL="91450"/>
                </a:tc>
              </a:tr>
            </a:tbl>
          </a:graphicData>
        </a:graphic>
      </p:graphicFrame>
      <p:sp>
        <p:nvSpPr>
          <p:cNvPr id="366" name="Google Shape;366;p20"/>
          <p:cNvSpPr txBox="1"/>
          <p:nvPr/>
        </p:nvSpPr>
        <p:spPr>
          <a:xfrm>
            <a:off x="262147" y="5891842"/>
            <a:ext cx="751025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Usage: </a:t>
            </a:r>
            <a:r>
              <a:rPr b="0" i="0" lang="en-US" sz="1800" u="none" cap="none" strike="noStrike">
                <a:solidFill>
                  <a:schemeClr val="dk1"/>
                </a:solidFill>
                <a:latin typeface="Calibri"/>
                <a:ea typeface="Calibri"/>
                <a:cs typeface="Calibri"/>
                <a:sym typeface="Calibri"/>
              </a:rPr>
              <a:t>Requirements are unsure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System is not too big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Customer is onsite</a:t>
            </a:r>
            <a:endParaRPr b="0" i="0" sz="1800" u="none" cap="none" strike="noStrike">
              <a:solidFill>
                <a:schemeClr val="dk1"/>
              </a:solidFill>
              <a:latin typeface="Calibri"/>
              <a:ea typeface="Calibri"/>
              <a:cs typeface="Calibri"/>
              <a:sym typeface="Calibri"/>
            </a:endParaRPr>
          </a:p>
        </p:txBody>
      </p:sp>
      <p:pic>
        <p:nvPicPr>
          <p:cNvPr id="367" name="Google Shape;367;p2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pic>
        <p:nvPicPr>
          <p:cNvPr id="368" name="Google Shape;368;p20"/>
          <p:cNvPicPr preferRelativeResize="0"/>
          <p:nvPr/>
        </p:nvPicPr>
        <p:blipFill>
          <a:blip r:embed="rId4">
            <a:alphaModFix/>
          </a:blip>
          <a:stretch>
            <a:fillRect/>
          </a:stretch>
        </p:blipFill>
        <p:spPr>
          <a:xfrm>
            <a:off x="8610590" y="2355074"/>
            <a:ext cx="3416060" cy="244288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p:nvPr/>
        </p:nvSpPr>
        <p:spPr>
          <a:xfrm>
            <a:off x="83127" y="341883"/>
            <a:ext cx="107949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Extreme Agile Programming (XP)</a:t>
            </a:r>
            <a:endParaRPr b="0" i="0" sz="3600" u="none" cap="none" strike="noStrike">
              <a:solidFill>
                <a:schemeClr val="dk1"/>
              </a:solidFill>
              <a:latin typeface="Calibri"/>
              <a:ea typeface="Calibri"/>
              <a:cs typeface="Calibri"/>
              <a:sym typeface="Calibri"/>
            </a:endParaRPr>
          </a:p>
        </p:txBody>
      </p:sp>
      <p:cxnSp>
        <p:nvCxnSpPr>
          <p:cNvPr id="374" name="Google Shape;374;p21"/>
          <p:cNvCxnSpPr/>
          <p:nvPr/>
        </p:nvCxnSpPr>
        <p:spPr>
          <a:xfrm>
            <a:off x="83128" y="1002186"/>
            <a:ext cx="10794900" cy="0"/>
          </a:xfrm>
          <a:prstGeom prst="straightConnector1">
            <a:avLst/>
          </a:prstGeom>
          <a:noFill/>
          <a:ln cap="flat" cmpd="sng" w="38150">
            <a:solidFill>
              <a:srgbClr val="C55A11"/>
            </a:solidFill>
            <a:prstDash val="solid"/>
            <a:miter lim="8000"/>
            <a:headEnd len="sm" w="sm" type="none"/>
            <a:tailEnd len="sm" w="sm" type="none"/>
          </a:ln>
        </p:spPr>
      </p:cxnSp>
      <p:sp>
        <p:nvSpPr>
          <p:cNvPr id="375" name="Google Shape;37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76" name="Google Shape;376;p21"/>
          <p:cNvPicPr preferRelativeResize="0"/>
          <p:nvPr/>
        </p:nvPicPr>
        <p:blipFill rotWithShape="1">
          <a:blip r:embed="rId3">
            <a:alphaModFix/>
          </a:blip>
          <a:srcRect b="0" l="0" r="0" t="0"/>
          <a:stretch/>
        </p:blipFill>
        <p:spPr>
          <a:xfrm>
            <a:off x="2064327" y="1198494"/>
            <a:ext cx="7935846" cy="5514295"/>
          </a:xfrm>
          <a:prstGeom prst="rect">
            <a:avLst/>
          </a:prstGeom>
          <a:noFill/>
          <a:ln>
            <a:noFill/>
          </a:ln>
        </p:spPr>
      </p:pic>
      <p:pic>
        <p:nvPicPr>
          <p:cNvPr id="377" name="Google Shape;377;p21"/>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2"/>
          <p:cNvSpPr/>
          <p:nvPr/>
        </p:nvSpPr>
        <p:spPr>
          <a:xfrm>
            <a:off x="83127" y="189483"/>
            <a:ext cx="107949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Lean Agile</a:t>
            </a:r>
            <a:endParaRPr b="0" i="0" sz="3600" u="none" cap="none" strike="noStrike">
              <a:solidFill>
                <a:schemeClr val="dk1"/>
              </a:solidFill>
              <a:latin typeface="Calibri"/>
              <a:ea typeface="Calibri"/>
              <a:cs typeface="Calibri"/>
              <a:sym typeface="Calibri"/>
            </a:endParaRPr>
          </a:p>
        </p:txBody>
      </p:sp>
      <p:cxnSp>
        <p:nvCxnSpPr>
          <p:cNvPr id="383" name="Google Shape;383;p22"/>
          <p:cNvCxnSpPr/>
          <p:nvPr/>
        </p:nvCxnSpPr>
        <p:spPr>
          <a:xfrm>
            <a:off x="83127" y="849786"/>
            <a:ext cx="6654000" cy="0"/>
          </a:xfrm>
          <a:prstGeom prst="straightConnector1">
            <a:avLst/>
          </a:prstGeom>
          <a:noFill/>
          <a:ln cap="flat" cmpd="sng" w="38150">
            <a:solidFill>
              <a:srgbClr val="C55A11"/>
            </a:solidFill>
            <a:prstDash val="solid"/>
            <a:miter lim="8000"/>
            <a:headEnd len="sm" w="sm" type="none"/>
            <a:tailEnd len="sm" w="sm" type="none"/>
          </a:ln>
        </p:spPr>
      </p:cxnSp>
      <p:sp>
        <p:nvSpPr>
          <p:cNvPr id="384" name="Google Shape;38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5" name="Google Shape;385;p22"/>
          <p:cNvSpPr/>
          <p:nvPr/>
        </p:nvSpPr>
        <p:spPr>
          <a:xfrm>
            <a:off x="83126" y="1360210"/>
            <a:ext cx="1093280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Agile and Lean are two popular approaches that help teams deliver faster, more sustainable results and thus value to customers</a:t>
            </a:r>
            <a:endParaRPr b="0" i="0" sz="1800" u="none" cap="none" strike="noStrike">
              <a:solidFill>
                <a:schemeClr val="dk1"/>
              </a:solidFill>
              <a:latin typeface="Calibri"/>
              <a:ea typeface="Calibri"/>
              <a:cs typeface="Calibri"/>
              <a:sym typeface="Calibri"/>
            </a:endParaRPr>
          </a:p>
        </p:txBody>
      </p:sp>
      <p:sp>
        <p:nvSpPr>
          <p:cNvPr id="386" name="Google Shape;386;p22"/>
          <p:cNvSpPr/>
          <p:nvPr/>
        </p:nvSpPr>
        <p:spPr>
          <a:xfrm>
            <a:off x="207034" y="2113472"/>
            <a:ext cx="5037826" cy="3994030"/>
          </a:xfrm>
          <a:prstGeom prst="rect">
            <a:avLst/>
          </a:prstGeom>
          <a:solidFill>
            <a:srgbClr val="D8E2F3"/>
          </a:solidFill>
          <a:ln cap="flat" cmpd="sng" w="12700">
            <a:solidFill>
              <a:srgbClr val="D8E2F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AGILE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Aim for iterative development that delivers early prototype of a new product or service or a subset of features out into customers' hands as quickly as possible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Small batches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Iterative and continuous course correction and delivering of components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Focused on course corrections during development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Focus is to develop a product which addresses the customer needs and expectations</a:t>
            </a:r>
            <a:endParaRPr b="0" i="0" sz="1400" u="none" cap="none" strike="noStrike">
              <a:solidFill>
                <a:srgbClr val="000000"/>
              </a:solidFill>
              <a:latin typeface="Arial"/>
              <a:ea typeface="Arial"/>
              <a:cs typeface="Arial"/>
              <a:sym typeface="Arial"/>
            </a:endParaRPr>
          </a:p>
        </p:txBody>
      </p:sp>
      <p:sp>
        <p:nvSpPr>
          <p:cNvPr id="387" name="Google Shape;387;p22"/>
          <p:cNvSpPr/>
          <p:nvPr/>
        </p:nvSpPr>
        <p:spPr>
          <a:xfrm>
            <a:off x="5414514" y="2113472"/>
            <a:ext cx="5037826" cy="3994030"/>
          </a:xfrm>
          <a:prstGeom prst="rect">
            <a:avLst/>
          </a:prstGeom>
          <a:solidFill>
            <a:srgbClr val="D8E2F3"/>
          </a:solidFill>
          <a:ln cap="flat" cmpd="sng" w="12700">
            <a:solidFill>
              <a:srgbClr val="D8E2F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LEAN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Seek to identify and eliminate activity that is not valued by the customer or end user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Eliminating waste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Continuous inspection to adapt and improve. (typically called Kaizen)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Looks to boost performance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Focus is to provide a product which addresses the customer needs and expectations in the most efficient fashion</a:t>
            </a:r>
            <a:endParaRPr b="0" i="0" sz="1400" u="none" cap="none" strike="noStrike">
              <a:solidFill>
                <a:srgbClr val="000000"/>
              </a:solidFill>
              <a:latin typeface="Arial"/>
              <a:ea typeface="Arial"/>
              <a:cs typeface="Arial"/>
              <a:sym typeface="Arial"/>
            </a:endParaRPr>
          </a:p>
        </p:txBody>
      </p:sp>
      <p:pic>
        <p:nvPicPr>
          <p:cNvPr id="388" name="Google Shape;388;p22"/>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3"/>
          <p:cNvSpPr/>
          <p:nvPr/>
        </p:nvSpPr>
        <p:spPr>
          <a:xfrm>
            <a:off x="83127" y="341883"/>
            <a:ext cx="107949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Lean Agile Practices/Principles </a:t>
            </a:r>
            <a:endParaRPr b="0" i="0" sz="3600" u="none" cap="none" strike="noStrike">
              <a:solidFill>
                <a:schemeClr val="dk1"/>
              </a:solidFill>
              <a:latin typeface="Calibri"/>
              <a:ea typeface="Calibri"/>
              <a:cs typeface="Calibri"/>
              <a:sym typeface="Calibri"/>
            </a:endParaRPr>
          </a:p>
        </p:txBody>
      </p:sp>
      <p:cxnSp>
        <p:nvCxnSpPr>
          <p:cNvPr id="394" name="Google Shape;394;p23"/>
          <p:cNvCxnSpPr/>
          <p:nvPr/>
        </p:nvCxnSpPr>
        <p:spPr>
          <a:xfrm>
            <a:off x="235528" y="1078386"/>
            <a:ext cx="8527500" cy="0"/>
          </a:xfrm>
          <a:prstGeom prst="straightConnector1">
            <a:avLst/>
          </a:prstGeom>
          <a:noFill/>
          <a:ln cap="flat" cmpd="sng" w="38150">
            <a:solidFill>
              <a:srgbClr val="C55A11"/>
            </a:solidFill>
            <a:prstDash val="solid"/>
            <a:miter lim="8000"/>
            <a:headEnd len="sm" w="sm" type="none"/>
            <a:tailEnd len="sm" w="sm" type="none"/>
          </a:ln>
        </p:spPr>
      </p:cxnSp>
      <p:sp>
        <p:nvSpPr>
          <p:cNvPr id="395" name="Google Shape;39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6" name="Google Shape;396;p23"/>
          <p:cNvSpPr txBox="1"/>
          <p:nvPr/>
        </p:nvSpPr>
        <p:spPr>
          <a:xfrm>
            <a:off x="181155" y="1492370"/>
            <a:ext cx="82899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7" name="Google Shape;397;p23"/>
          <p:cNvSpPr/>
          <p:nvPr/>
        </p:nvSpPr>
        <p:spPr>
          <a:xfrm>
            <a:off x="181155" y="1492370"/>
            <a:ext cx="2251494" cy="1017917"/>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Eliminate waste</a:t>
            </a:r>
            <a:endParaRPr b="0" i="0" sz="1800" u="none" cap="none" strike="noStrike">
              <a:solidFill>
                <a:srgbClr val="000000"/>
              </a:solidFill>
              <a:latin typeface="Calibri"/>
              <a:ea typeface="Calibri"/>
              <a:cs typeface="Calibri"/>
              <a:sym typeface="Calibri"/>
            </a:endParaRPr>
          </a:p>
        </p:txBody>
      </p:sp>
      <p:sp>
        <p:nvSpPr>
          <p:cNvPr id="398" name="Google Shape;398;p23"/>
          <p:cNvSpPr/>
          <p:nvPr/>
        </p:nvSpPr>
        <p:spPr>
          <a:xfrm>
            <a:off x="181155" y="3228524"/>
            <a:ext cx="2251494" cy="1017917"/>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Deliver as fast as possible </a:t>
            </a:r>
            <a:endParaRPr b="0" i="0" sz="1800" u="none" cap="none" strike="noStrike">
              <a:solidFill>
                <a:srgbClr val="000000"/>
              </a:solidFill>
              <a:latin typeface="Calibri"/>
              <a:ea typeface="Calibri"/>
              <a:cs typeface="Calibri"/>
              <a:sym typeface="Calibri"/>
            </a:endParaRPr>
          </a:p>
        </p:txBody>
      </p:sp>
      <p:sp>
        <p:nvSpPr>
          <p:cNvPr id="399" name="Google Shape;399;p23"/>
          <p:cNvSpPr/>
          <p:nvPr/>
        </p:nvSpPr>
        <p:spPr>
          <a:xfrm>
            <a:off x="9752161" y="3231400"/>
            <a:ext cx="2251494" cy="1017917"/>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Build integrity in as processes</a:t>
            </a:r>
            <a:endParaRPr b="0" i="0" sz="1400" u="none" cap="none" strike="noStrike">
              <a:solidFill>
                <a:srgbClr val="000000"/>
              </a:solidFill>
              <a:latin typeface="Arial"/>
              <a:ea typeface="Arial"/>
              <a:cs typeface="Arial"/>
              <a:sym typeface="Arial"/>
            </a:endParaRPr>
          </a:p>
        </p:txBody>
      </p:sp>
      <p:sp>
        <p:nvSpPr>
          <p:cNvPr id="400" name="Google Shape;400;p23"/>
          <p:cNvSpPr/>
          <p:nvPr/>
        </p:nvSpPr>
        <p:spPr>
          <a:xfrm>
            <a:off x="4966658" y="3231400"/>
            <a:ext cx="2251494" cy="1017917"/>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Empower the team to follow a controlled low overhead plan</a:t>
            </a:r>
            <a:endParaRPr b="0" i="0" sz="1400" u="none" cap="none" strike="noStrike">
              <a:solidFill>
                <a:srgbClr val="000000"/>
              </a:solidFill>
              <a:latin typeface="Arial"/>
              <a:ea typeface="Arial"/>
              <a:cs typeface="Arial"/>
              <a:sym typeface="Arial"/>
            </a:endParaRPr>
          </a:p>
        </p:txBody>
      </p:sp>
      <p:sp>
        <p:nvSpPr>
          <p:cNvPr id="401" name="Google Shape;401;p23"/>
          <p:cNvSpPr/>
          <p:nvPr/>
        </p:nvSpPr>
        <p:spPr>
          <a:xfrm>
            <a:off x="4966658" y="1440611"/>
            <a:ext cx="2251494" cy="1017917"/>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Amplify learning using active feedback</a:t>
            </a:r>
            <a:endParaRPr b="0" i="0" sz="1800" u="none" cap="none" strike="noStrike">
              <a:solidFill>
                <a:srgbClr val="000000"/>
              </a:solidFill>
              <a:latin typeface="Calibri"/>
              <a:ea typeface="Calibri"/>
              <a:cs typeface="Calibri"/>
              <a:sym typeface="Calibri"/>
            </a:endParaRPr>
          </a:p>
        </p:txBody>
      </p:sp>
      <p:sp>
        <p:nvSpPr>
          <p:cNvPr id="402" name="Google Shape;402;p23"/>
          <p:cNvSpPr/>
          <p:nvPr/>
        </p:nvSpPr>
        <p:spPr>
          <a:xfrm>
            <a:off x="9752161" y="1440611"/>
            <a:ext cx="2251494" cy="1017917"/>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Decide as late as possible</a:t>
            </a:r>
            <a:endParaRPr b="0" i="0" sz="1800" u="none" cap="none" strike="noStrike">
              <a:solidFill>
                <a:srgbClr val="000000"/>
              </a:solidFill>
              <a:latin typeface="Calibri"/>
              <a:ea typeface="Calibri"/>
              <a:cs typeface="Calibri"/>
              <a:sym typeface="Calibri"/>
            </a:endParaRPr>
          </a:p>
        </p:txBody>
      </p:sp>
      <p:sp>
        <p:nvSpPr>
          <p:cNvPr id="403" name="Google Shape;403;p23"/>
          <p:cNvSpPr/>
          <p:nvPr/>
        </p:nvSpPr>
        <p:spPr>
          <a:xfrm>
            <a:off x="181155" y="4964678"/>
            <a:ext cx="2251494" cy="1017917"/>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Consider the whole system</a:t>
            </a:r>
            <a:endParaRPr b="0" i="0" sz="1400" u="none" cap="none" strike="noStrike">
              <a:solidFill>
                <a:srgbClr val="000000"/>
              </a:solidFill>
              <a:latin typeface="Arial"/>
              <a:ea typeface="Arial"/>
              <a:cs typeface="Arial"/>
              <a:sym typeface="Arial"/>
            </a:endParaRPr>
          </a:p>
        </p:txBody>
      </p:sp>
      <p:pic>
        <p:nvPicPr>
          <p:cNvPr id="404" name="Google Shape;404;p2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7"/>
                                        </p:tgtEl>
                                        <p:attrNameLst>
                                          <p:attrName>style.visibility</p:attrName>
                                        </p:attrNameLst>
                                      </p:cBhvr>
                                      <p:to>
                                        <p:strVal val="visible"/>
                                      </p:to>
                                    </p:set>
                                    <p:anim calcmode="lin" valueType="num">
                                      <p:cBhvr additive="base">
                                        <p:cTn dur="500"/>
                                        <p:tgtEl>
                                          <p:spTgt spid="3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1"/>
                                        </p:tgtEl>
                                        <p:attrNameLst>
                                          <p:attrName>style.visibility</p:attrName>
                                        </p:attrNameLst>
                                      </p:cBhvr>
                                      <p:to>
                                        <p:strVal val="visible"/>
                                      </p:to>
                                    </p:set>
                                    <p:anim calcmode="lin" valueType="num">
                                      <p:cBhvr additive="base">
                                        <p:cTn dur="500"/>
                                        <p:tgtEl>
                                          <p:spTgt spid="4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2"/>
                                        </p:tgtEl>
                                        <p:attrNameLst>
                                          <p:attrName>style.visibility</p:attrName>
                                        </p:attrNameLst>
                                      </p:cBhvr>
                                      <p:to>
                                        <p:strVal val="visible"/>
                                      </p:to>
                                    </p:set>
                                    <p:anim calcmode="lin" valueType="num">
                                      <p:cBhvr additive="base">
                                        <p:cTn dur="500"/>
                                        <p:tgtEl>
                                          <p:spTgt spid="4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500"/>
                                        <p:tgtEl>
                                          <p:spTgt spid="40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8"/>
                                        </p:tgtEl>
                                        <p:attrNameLst>
                                          <p:attrName>style.visibility</p:attrName>
                                        </p:attrNameLst>
                                      </p:cBhvr>
                                      <p:to>
                                        <p:strVal val="visible"/>
                                      </p:to>
                                    </p:set>
                                    <p:anim calcmode="lin" valueType="num">
                                      <p:cBhvr additive="base">
                                        <p:cTn dur="500"/>
                                        <p:tgtEl>
                                          <p:spTgt spid="3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500"/>
                                        <p:tgtEl>
                                          <p:spTgt spid="4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4"/>
          <p:cNvSpPr/>
          <p:nvPr/>
        </p:nvSpPr>
        <p:spPr>
          <a:xfrm>
            <a:off x="83127" y="189483"/>
            <a:ext cx="107949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Lean Agile </a:t>
            </a:r>
            <a:endParaRPr b="0" i="0" sz="3600" u="none" cap="none" strike="noStrike">
              <a:solidFill>
                <a:schemeClr val="dk1"/>
              </a:solidFill>
              <a:latin typeface="Calibri"/>
              <a:ea typeface="Calibri"/>
              <a:cs typeface="Calibri"/>
              <a:sym typeface="Calibri"/>
            </a:endParaRPr>
          </a:p>
        </p:txBody>
      </p:sp>
      <p:cxnSp>
        <p:nvCxnSpPr>
          <p:cNvPr id="410" name="Google Shape;410;p24"/>
          <p:cNvCxnSpPr/>
          <p:nvPr/>
        </p:nvCxnSpPr>
        <p:spPr>
          <a:xfrm>
            <a:off x="83128" y="925986"/>
            <a:ext cx="6680100" cy="0"/>
          </a:xfrm>
          <a:prstGeom prst="straightConnector1">
            <a:avLst/>
          </a:prstGeom>
          <a:noFill/>
          <a:ln cap="flat" cmpd="sng" w="38150">
            <a:solidFill>
              <a:srgbClr val="C55A11"/>
            </a:solidFill>
            <a:prstDash val="solid"/>
            <a:miter lim="8000"/>
            <a:headEnd len="sm" w="sm" type="none"/>
            <a:tailEnd len="sm" w="sm" type="none"/>
          </a:ln>
        </p:spPr>
      </p:cxnSp>
      <p:sp>
        <p:nvSpPr>
          <p:cNvPr id="411" name="Google Shape;41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2" name="Google Shape;412;p24"/>
          <p:cNvSpPr txBox="1"/>
          <p:nvPr/>
        </p:nvSpPr>
        <p:spPr>
          <a:xfrm>
            <a:off x="867005" y="1706183"/>
            <a:ext cx="8289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13" name="Google Shape;413;p24"/>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descr="Agile and lean ways of working build on a common mindset." id="414" name="Google Shape;414;p24"/>
          <p:cNvSpPr/>
          <p:nvPr/>
        </p:nvSpPr>
        <p:spPr>
          <a:xfrm>
            <a:off x="6629450" y="349041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5" name="Google Shape;415;p24"/>
          <p:cNvPicPr preferRelativeResize="0"/>
          <p:nvPr/>
        </p:nvPicPr>
        <p:blipFill rotWithShape="1">
          <a:blip r:embed="rId4">
            <a:alphaModFix/>
          </a:blip>
          <a:srcRect b="0" l="0" r="0" t="0"/>
          <a:stretch/>
        </p:blipFill>
        <p:spPr>
          <a:xfrm>
            <a:off x="2453297" y="1533025"/>
            <a:ext cx="7724775" cy="4524375"/>
          </a:xfrm>
          <a:prstGeom prst="rect">
            <a:avLst/>
          </a:prstGeom>
          <a:noFill/>
          <a:ln>
            <a:noFill/>
          </a:ln>
        </p:spPr>
      </p:pic>
      <p:sp>
        <p:nvSpPr>
          <p:cNvPr id="416" name="Google Shape;416;p24"/>
          <p:cNvSpPr txBox="1"/>
          <p:nvPr/>
        </p:nvSpPr>
        <p:spPr>
          <a:xfrm>
            <a:off x="573741" y="6359623"/>
            <a:ext cx="11044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5"/>
              </a:rPr>
              <a:t>https://www.mckinsey.com/business-functions/operations/our-insights/lean-management-or-agile-the-right-answer-may-be-both</a:t>
            </a:r>
            <a:endParaRPr b="0" i="0" sz="1400" u="none" cap="none" strike="noStrike">
              <a:solidFill>
                <a:srgbClr val="000000"/>
              </a:solidFill>
              <a:latin typeface="Arial"/>
              <a:ea typeface="Arial"/>
              <a:cs typeface="Arial"/>
              <a:sym typeface="Arial"/>
            </a:endParaRPr>
          </a:p>
        </p:txBody>
      </p:sp>
      <p:sp>
        <p:nvSpPr>
          <p:cNvPr id="417" name="Google Shape;417;p24"/>
          <p:cNvSpPr txBox="1"/>
          <p:nvPr/>
        </p:nvSpPr>
        <p:spPr>
          <a:xfrm>
            <a:off x="782974" y="1985054"/>
            <a:ext cx="17919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logical and strategic arrangement of resources in a business environment including people</a:t>
            </a:r>
            <a:endParaRPr b="0" i="0" sz="1200" u="none" cap="none" strike="noStrike">
              <a:solidFill>
                <a:srgbClr val="000000"/>
              </a:solidFill>
              <a:latin typeface="Arial"/>
              <a:ea typeface="Arial"/>
              <a:cs typeface="Arial"/>
              <a:sym typeface="Arial"/>
            </a:endParaRPr>
          </a:p>
        </p:txBody>
      </p:sp>
      <p:cxnSp>
        <p:nvCxnSpPr>
          <p:cNvPr id="418" name="Google Shape;418;p24"/>
          <p:cNvCxnSpPr>
            <a:stCxn id="417" idx="3"/>
          </p:cNvCxnSpPr>
          <p:nvPr/>
        </p:nvCxnSpPr>
        <p:spPr>
          <a:xfrm flipH="1" rot="10800000">
            <a:off x="2574874" y="2163554"/>
            <a:ext cx="1213800" cy="329400"/>
          </a:xfrm>
          <a:prstGeom prst="straightConnector1">
            <a:avLst/>
          </a:prstGeom>
          <a:noFill/>
          <a:ln cap="flat" cmpd="sng" w="9525">
            <a:solidFill>
              <a:srgbClr val="3E6EC2"/>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cxnSp>
        <p:nvCxnSpPr>
          <p:cNvPr id="424" name="Google Shape;424;g239d331ab53_0_2"/>
          <p:cNvCxnSpPr/>
          <p:nvPr/>
        </p:nvCxnSpPr>
        <p:spPr>
          <a:xfrm>
            <a:off x="5524368" y="3496908"/>
            <a:ext cx="4581300" cy="0"/>
          </a:xfrm>
          <a:prstGeom prst="straightConnector1">
            <a:avLst/>
          </a:prstGeom>
          <a:noFill/>
          <a:ln cap="flat" cmpd="sng" w="38100">
            <a:solidFill>
              <a:srgbClr val="C55A11"/>
            </a:solidFill>
            <a:prstDash val="solid"/>
            <a:miter lim="800000"/>
            <a:headEnd len="sm" w="sm" type="none"/>
            <a:tailEnd len="sm" w="sm" type="none"/>
          </a:ln>
        </p:spPr>
      </p:cxnSp>
      <p:grpSp>
        <p:nvGrpSpPr>
          <p:cNvPr id="425" name="Google Shape;425;g239d331ab53_0_2"/>
          <p:cNvGrpSpPr/>
          <p:nvPr/>
        </p:nvGrpSpPr>
        <p:grpSpPr>
          <a:xfrm>
            <a:off x="280309" y="349466"/>
            <a:ext cx="11551715" cy="6218269"/>
            <a:chOff x="313939" y="349466"/>
            <a:chExt cx="11518312" cy="6218269"/>
          </a:xfrm>
        </p:grpSpPr>
        <p:sp>
          <p:nvSpPr>
            <p:cNvPr id="426" name="Google Shape;426;g239d331ab53_0_2"/>
            <p:cNvSpPr/>
            <p:nvPr/>
          </p:nvSpPr>
          <p:spPr>
            <a:xfrm>
              <a:off x="11786532" y="360726"/>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7" name="Google Shape;427;g239d331ab53_0_2"/>
            <p:cNvSpPr/>
            <p:nvPr/>
          </p:nvSpPr>
          <p:spPr>
            <a:xfrm rot="5400000">
              <a:off x="11276051" y="-16113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8" name="Google Shape;428;g239d331ab53_0_2"/>
            <p:cNvSpPr/>
            <p:nvPr/>
          </p:nvSpPr>
          <p:spPr>
            <a:xfrm rot="5400000">
              <a:off x="824539" y="6011535"/>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9" name="Google Shape;429;g239d331ab53_0_2"/>
            <p:cNvSpPr/>
            <p:nvPr/>
          </p:nvSpPr>
          <p:spPr>
            <a:xfrm rot="10800000">
              <a:off x="313963" y="5489794"/>
              <a:ext cx="45600" cy="1066800"/>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430" name="Google Shape;430;g239d331ab53_0_2"/>
          <p:cNvSpPr/>
          <p:nvPr/>
        </p:nvSpPr>
        <p:spPr>
          <a:xfrm>
            <a:off x="5448168" y="2811518"/>
            <a:ext cx="4603800" cy="6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431" name="Google Shape;431;g239d331ab53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432" name="Google Shape;432;g239d331ab53_0_2"/>
          <p:cNvPicPr preferRelativeResize="0"/>
          <p:nvPr/>
        </p:nvPicPr>
        <p:blipFill rotWithShape="1">
          <a:blip r:embed="rId3">
            <a:alphaModFix/>
          </a:blip>
          <a:srcRect b="0" l="0" r="0" t="0"/>
          <a:stretch/>
        </p:blipFill>
        <p:spPr>
          <a:xfrm rot="2">
            <a:off x="1961622" y="1064481"/>
            <a:ext cx="2389421" cy="44242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Limitations of most </a:t>
            </a:r>
            <a:r>
              <a:rPr b="1" lang="en-US" sz="3600">
                <a:solidFill>
                  <a:srgbClr val="C55A11"/>
                </a:solidFill>
                <a:latin typeface="Calibri"/>
                <a:ea typeface="Calibri"/>
                <a:cs typeface="Calibri"/>
                <a:sym typeface="Calibri"/>
              </a:rPr>
              <a:t>L</a:t>
            </a:r>
            <a:r>
              <a:rPr b="1" i="0" lang="en-US" sz="3600" u="none" cap="none" strike="noStrike">
                <a:solidFill>
                  <a:srgbClr val="C55A11"/>
                </a:solidFill>
                <a:latin typeface="Calibri"/>
                <a:ea typeface="Calibri"/>
                <a:cs typeface="Calibri"/>
                <a:sym typeface="Calibri"/>
              </a:rPr>
              <a:t>egacy </a:t>
            </a:r>
            <a:r>
              <a:rPr b="1" lang="en-US" sz="3600">
                <a:solidFill>
                  <a:srgbClr val="C55A11"/>
                </a:solidFill>
                <a:latin typeface="Calibri"/>
                <a:ea typeface="Calibri"/>
                <a:cs typeface="Calibri"/>
                <a:sym typeface="Calibri"/>
              </a:rPr>
              <a:t>M</a:t>
            </a:r>
            <a:r>
              <a:rPr b="1" i="0" lang="en-US" sz="3600" u="none" cap="none" strike="noStrike">
                <a:solidFill>
                  <a:srgbClr val="C55A11"/>
                </a:solidFill>
                <a:latin typeface="Calibri"/>
                <a:ea typeface="Calibri"/>
                <a:cs typeface="Calibri"/>
                <a:sym typeface="Calibri"/>
              </a:rPr>
              <a:t>odels</a:t>
            </a:r>
            <a:endParaRPr b="0" i="0" sz="3600" u="none" cap="none" strike="noStrike">
              <a:solidFill>
                <a:schemeClr val="dk1"/>
              </a:solidFill>
              <a:latin typeface="Calibri"/>
              <a:ea typeface="Calibri"/>
              <a:cs typeface="Calibri"/>
              <a:sym typeface="Calibri"/>
            </a:endParaRPr>
          </a:p>
        </p:txBody>
      </p:sp>
      <p:cxnSp>
        <p:nvCxnSpPr>
          <p:cNvPr id="118" name="Google Shape;118;p3"/>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19" name="Google Shape;1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0" name="Google Shape;120;p3"/>
          <p:cNvSpPr txBox="1"/>
          <p:nvPr/>
        </p:nvSpPr>
        <p:spPr>
          <a:xfrm>
            <a:off x="224287" y="1170317"/>
            <a:ext cx="8088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Can you think of some limitations of legacy models?</a:t>
            </a:r>
            <a:endParaRPr b="0" i="0" sz="2800" u="none" cap="none" strike="noStrike">
              <a:solidFill>
                <a:schemeClr val="dk1"/>
              </a:solidFill>
              <a:latin typeface="Calibri"/>
              <a:ea typeface="Calibri"/>
              <a:cs typeface="Calibri"/>
              <a:sym typeface="Calibri"/>
            </a:endParaRPr>
          </a:p>
        </p:txBody>
      </p:sp>
      <p:sp>
        <p:nvSpPr>
          <p:cNvPr id="121" name="Google Shape;121;p3"/>
          <p:cNvSpPr/>
          <p:nvPr/>
        </p:nvSpPr>
        <p:spPr>
          <a:xfrm>
            <a:off x="350806" y="2061713"/>
            <a:ext cx="2044461" cy="888521"/>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Predictive software development methods</a:t>
            </a:r>
            <a:endParaRPr b="0" i="0" sz="1800" u="none" cap="none" strike="noStrike">
              <a:solidFill>
                <a:srgbClr val="000000"/>
              </a:solidFill>
              <a:latin typeface="Calibri"/>
              <a:ea typeface="Calibri"/>
              <a:cs typeface="Calibri"/>
              <a:sym typeface="Calibri"/>
            </a:endParaRPr>
          </a:p>
        </p:txBody>
      </p:sp>
      <p:sp>
        <p:nvSpPr>
          <p:cNvPr id="122" name="Google Shape;122;p3"/>
          <p:cNvSpPr/>
          <p:nvPr/>
        </p:nvSpPr>
        <p:spPr>
          <a:xfrm>
            <a:off x="362308" y="3559833"/>
            <a:ext cx="2044461" cy="888521"/>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Regulatory perspectives</a:t>
            </a:r>
            <a:endParaRPr b="0" i="0" sz="1800" u="none" cap="none" strike="noStrike">
              <a:solidFill>
                <a:srgbClr val="000000"/>
              </a:solidFill>
              <a:latin typeface="Calibri"/>
              <a:ea typeface="Calibri"/>
              <a:cs typeface="Calibri"/>
              <a:sym typeface="Calibri"/>
            </a:endParaRPr>
          </a:p>
        </p:txBody>
      </p:sp>
      <p:sp>
        <p:nvSpPr>
          <p:cNvPr id="123" name="Google Shape;123;p3"/>
          <p:cNvSpPr/>
          <p:nvPr/>
        </p:nvSpPr>
        <p:spPr>
          <a:xfrm>
            <a:off x="9537939" y="3559834"/>
            <a:ext cx="2044461" cy="888521"/>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People and skill perspective</a:t>
            </a:r>
            <a:endParaRPr b="0" i="0" sz="1800" u="none" cap="none" strike="noStrike">
              <a:solidFill>
                <a:srgbClr val="000000"/>
              </a:solidFill>
              <a:latin typeface="Calibri"/>
              <a:ea typeface="Calibri"/>
              <a:cs typeface="Calibri"/>
              <a:sym typeface="Calibri"/>
            </a:endParaRPr>
          </a:p>
        </p:txBody>
      </p:sp>
      <p:sp>
        <p:nvSpPr>
          <p:cNvPr id="124" name="Google Shape;124;p3"/>
          <p:cNvSpPr/>
          <p:nvPr/>
        </p:nvSpPr>
        <p:spPr>
          <a:xfrm>
            <a:off x="6475561" y="3559834"/>
            <a:ext cx="2044461" cy="888521"/>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Product lifecycle and its </a:t>
            </a:r>
            <a:r>
              <a:rPr lang="en-US" sz="1800">
                <a:latin typeface="Calibri"/>
                <a:ea typeface="Calibri"/>
                <a:cs typeface="Calibri"/>
                <a:sym typeface="Calibri"/>
              </a:rPr>
              <a:t>ecosystem</a:t>
            </a:r>
            <a:endParaRPr b="0" i="0" sz="1800" u="none" cap="none" strike="noStrike">
              <a:solidFill>
                <a:srgbClr val="000000"/>
              </a:solidFill>
              <a:latin typeface="Calibri"/>
              <a:ea typeface="Calibri"/>
              <a:cs typeface="Calibri"/>
              <a:sym typeface="Calibri"/>
            </a:endParaRPr>
          </a:p>
        </p:txBody>
      </p:sp>
      <p:sp>
        <p:nvSpPr>
          <p:cNvPr id="125" name="Google Shape;125;p3"/>
          <p:cNvSpPr/>
          <p:nvPr/>
        </p:nvSpPr>
        <p:spPr>
          <a:xfrm>
            <a:off x="3424687" y="3559835"/>
            <a:ext cx="2032958" cy="888520"/>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Suited for global or distributed  organizations</a:t>
            </a:r>
            <a:endParaRPr b="0" i="0" sz="1800" u="none" cap="none" strike="noStrike">
              <a:solidFill>
                <a:srgbClr val="000000"/>
              </a:solidFill>
              <a:latin typeface="Calibri"/>
              <a:ea typeface="Calibri"/>
              <a:cs typeface="Calibri"/>
              <a:sym typeface="Calibri"/>
            </a:endParaRPr>
          </a:p>
        </p:txBody>
      </p:sp>
      <p:sp>
        <p:nvSpPr>
          <p:cNvPr id="126" name="Google Shape;126;p3"/>
          <p:cNvSpPr/>
          <p:nvPr/>
        </p:nvSpPr>
        <p:spPr>
          <a:xfrm>
            <a:off x="9537939" y="2061713"/>
            <a:ext cx="2044461" cy="888521"/>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Suited for very large complex projects</a:t>
            </a:r>
            <a:endParaRPr b="0" i="0" sz="1800" u="none" cap="none" strike="noStrike">
              <a:solidFill>
                <a:srgbClr val="000000"/>
              </a:solidFill>
              <a:latin typeface="Calibri"/>
              <a:ea typeface="Calibri"/>
              <a:cs typeface="Calibri"/>
              <a:sym typeface="Calibri"/>
            </a:endParaRPr>
          </a:p>
        </p:txBody>
      </p:sp>
      <p:sp>
        <p:nvSpPr>
          <p:cNvPr id="127" name="Google Shape;127;p3"/>
          <p:cNvSpPr/>
          <p:nvPr/>
        </p:nvSpPr>
        <p:spPr>
          <a:xfrm>
            <a:off x="6475562" y="2074652"/>
            <a:ext cx="2044461" cy="888521"/>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Do not facilitate periodic customer interaction</a:t>
            </a:r>
            <a:endParaRPr b="0" i="0" sz="1800" u="none" cap="none" strike="noStrike">
              <a:solidFill>
                <a:srgbClr val="000000"/>
              </a:solidFill>
              <a:latin typeface="Calibri"/>
              <a:ea typeface="Calibri"/>
              <a:cs typeface="Calibri"/>
              <a:sym typeface="Calibri"/>
            </a:endParaRPr>
          </a:p>
        </p:txBody>
      </p:sp>
      <p:sp>
        <p:nvSpPr>
          <p:cNvPr id="128" name="Google Shape;128;p3"/>
          <p:cNvSpPr/>
          <p:nvPr/>
        </p:nvSpPr>
        <p:spPr>
          <a:xfrm>
            <a:off x="3413184" y="2067464"/>
            <a:ext cx="2044461" cy="888521"/>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Upfront planning</a:t>
            </a:r>
            <a:endParaRPr b="0" i="0" sz="1800" u="none" cap="none" strike="noStrike">
              <a:solidFill>
                <a:srgbClr val="000000"/>
              </a:solidFill>
              <a:latin typeface="Calibri"/>
              <a:ea typeface="Calibri"/>
              <a:cs typeface="Calibri"/>
              <a:sym typeface="Calibri"/>
            </a:endParaRPr>
          </a:p>
        </p:txBody>
      </p:sp>
      <p:sp>
        <p:nvSpPr>
          <p:cNvPr id="129" name="Google Shape;129;p3"/>
          <p:cNvSpPr/>
          <p:nvPr/>
        </p:nvSpPr>
        <p:spPr>
          <a:xfrm>
            <a:off x="399131" y="5057953"/>
            <a:ext cx="2044461" cy="888521"/>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Suitable for projects with clear definition</a:t>
            </a:r>
            <a:endParaRPr b="0" i="0" sz="1800" u="none" cap="none" strike="noStrike">
              <a:solidFill>
                <a:srgbClr val="000000"/>
              </a:solidFill>
              <a:latin typeface="Calibri"/>
              <a:ea typeface="Calibri"/>
              <a:cs typeface="Calibri"/>
              <a:sym typeface="Calibri"/>
            </a:endParaRPr>
          </a:p>
        </p:txBody>
      </p:sp>
      <p:sp>
        <p:nvSpPr>
          <p:cNvPr id="130" name="Google Shape;130;p3"/>
          <p:cNvSpPr/>
          <p:nvPr/>
        </p:nvSpPr>
        <p:spPr>
          <a:xfrm>
            <a:off x="3424687" y="5057953"/>
            <a:ext cx="2044461" cy="888521"/>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Suitable when things are not changing fast</a:t>
            </a:r>
            <a:endParaRPr b="0" i="0" sz="1800" u="none" cap="none" strike="noStrike">
              <a:solidFill>
                <a:srgbClr val="000000"/>
              </a:solidFill>
              <a:latin typeface="Calibri"/>
              <a:ea typeface="Calibri"/>
              <a:cs typeface="Calibri"/>
              <a:sym typeface="Calibri"/>
            </a:endParaRPr>
          </a:p>
        </p:txBody>
      </p:sp>
      <p:pic>
        <p:nvPicPr>
          <p:cNvPr id="131" name="Google Shape;131;p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p:tgtEl>
                                          <p:spTgt spid="12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500"/>
                                        <p:tgtEl>
                                          <p:spTgt spid="1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Philosophy</a:t>
            </a:r>
            <a:endParaRPr b="0" i="0" sz="3600" u="none" cap="none" strike="noStrike">
              <a:solidFill>
                <a:schemeClr val="dk1"/>
              </a:solidFill>
              <a:latin typeface="Calibri"/>
              <a:ea typeface="Calibri"/>
              <a:cs typeface="Calibri"/>
              <a:sym typeface="Calibri"/>
            </a:endParaRPr>
          </a:p>
        </p:txBody>
      </p:sp>
      <p:cxnSp>
        <p:nvCxnSpPr>
          <p:cNvPr id="137" name="Google Shape;137;p4"/>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38" name="Google Shape;13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9" name="Google Shape;139;p4"/>
          <p:cNvSpPr txBox="1"/>
          <p:nvPr/>
        </p:nvSpPr>
        <p:spPr>
          <a:xfrm>
            <a:off x="155275" y="1509623"/>
            <a:ext cx="8220900" cy="73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Agile is an umbrella term used to describe a variety of methods</a:t>
            </a:r>
            <a:r>
              <a:rPr b="0"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These methods encourage</a:t>
            </a:r>
            <a:endParaRPr b="0" i="0" sz="1800" u="none" cap="none" strike="noStrike">
              <a:solidFill>
                <a:schemeClr val="dk1"/>
              </a:solidFill>
              <a:latin typeface="Calibri"/>
              <a:ea typeface="Calibri"/>
              <a:cs typeface="Calibri"/>
              <a:sym typeface="Calibri"/>
            </a:endParaRPr>
          </a:p>
        </p:txBody>
      </p:sp>
      <p:pic>
        <p:nvPicPr>
          <p:cNvPr id="140" name="Google Shape;140;p4"/>
          <p:cNvPicPr preferRelativeResize="0"/>
          <p:nvPr/>
        </p:nvPicPr>
        <p:blipFill rotWithShape="1">
          <a:blip r:embed="rId3">
            <a:alphaModFix/>
          </a:blip>
          <a:srcRect b="0" l="0" r="0" t="0"/>
          <a:stretch/>
        </p:blipFill>
        <p:spPr>
          <a:xfrm>
            <a:off x="9075169" y="1624371"/>
            <a:ext cx="2756260" cy="2588195"/>
          </a:xfrm>
          <a:prstGeom prst="rect">
            <a:avLst/>
          </a:prstGeom>
          <a:noFill/>
          <a:ln>
            <a:noFill/>
          </a:ln>
        </p:spPr>
      </p:pic>
      <p:cxnSp>
        <p:nvCxnSpPr>
          <p:cNvPr id="141" name="Google Shape;141;p4"/>
          <p:cNvCxnSpPr/>
          <p:nvPr/>
        </p:nvCxnSpPr>
        <p:spPr>
          <a:xfrm>
            <a:off x="2889849" y="2070340"/>
            <a:ext cx="1268083" cy="8626"/>
          </a:xfrm>
          <a:prstGeom prst="straightConnector1">
            <a:avLst/>
          </a:prstGeom>
          <a:noFill/>
          <a:ln cap="flat" cmpd="sng" w="9525">
            <a:solidFill>
              <a:schemeClr val="dk1"/>
            </a:solidFill>
            <a:prstDash val="solid"/>
            <a:miter lim="800000"/>
            <a:headEnd len="sm" w="sm" type="none"/>
            <a:tailEnd len="med" w="med" type="triangle"/>
          </a:ln>
        </p:spPr>
      </p:cxnSp>
      <p:cxnSp>
        <p:nvCxnSpPr>
          <p:cNvPr id="142" name="Google Shape;142;p4"/>
          <p:cNvCxnSpPr/>
          <p:nvPr/>
        </p:nvCxnSpPr>
        <p:spPr>
          <a:xfrm>
            <a:off x="1199072" y="2248287"/>
            <a:ext cx="8626" cy="934860"/>
          </a:xfrm>
          <a:prstGeom prst="straightConnector1">
            <a:avLst/>
          </a:prstGeom>
          <a:noFill/>
          <a:ln cap="flat" cmpd="sng" w="9525">
            <a:solidFill>
              <a:schemeClr val="dk1"/>
            </a:solidFill>
            <a:prstDash val="solid"/>
            <a:miter lim="800000"/>
            <a:headEnd len="sm" w="sm" type="none"/>
            <a:tailEnd len="med" w="med" type="triangle"/>
          </a:ln>
        </p:spPr>
      </p:cxnSp>
      <p:sp>
        <p:nvSpPr>
          <p:cNvPr id="143" name="Google Shape;143;p4"/>
          <p:cNvSpPr txBox="1"/>
          <p:nvPr/>
        </p:nvSpPr>
        <p:spPr>
          <a:xfrm>
            <a:off x="4300268" y="1878955"/>
            <a:ext cx="370073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Continual realignment of development goals with needs and expectations of the customer</a:t>
            </a:r>
            <a:endParaRPr b="0" i="0" sz="1800" u="none" cap="none" strike="noStrike">
              <a:solidFill>
                <a:schemeClr val="dk1"/>
              </a:solidFill>
              <a:latin typeface="Calibri"/>
              <a:ea typeface="Calibri"/>
              <a:cs typeface="Calibri"/>
              <a:sym typeface="Calibri"/>
            </a:endParaRPr>
          </a:p>
        </p:txBody>
      </p:sp>
      <p:sp>
        <p:nvSpPr>
          <p:cNvPr id="144" name="Google Shape;144;p4"/>
          <p:cNvSpPr txBox="1"/>
          <p:nvPr/>
        </p:nvSpPr>
        <p:spPr>
          <a:xfrm>
            <a:off x="439387" y="3183147"/>
            <a:ext cx="371854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Reducing massive planning overhead to allow fast reactions to change</a:t>
            </a:r>
            <a:endParaRPr b="0" i="0" sz="1800" u="none" cap="none" strike="noStrike">
              <a:solidFill>
                <a:schemeClr val="dk1"/>
              </a:solidFill>
              <a:latin typeface="Calibri"/>
              <a:ea typeface="Calibri"/>
              <a:cs typeface="Calibri"/>
              <a:sym typeface="Calibri"/>
            </a:endParaRPr>
          </a:p>
        </p:txBody>
      </p:sp>
      <p:sp>
        <p:nvSpPr>
          <p:cNvPr id="145" name="Google Shape;145;p4"/>
          <p:cNvSpPr/>
          <p:nvPr/>
        </p:nvSpPr>
        <p:spPr>
          <a:xfrm>
            <a:off x="310551" y="4054415"/>
            <a:ext cx="8383618" cy="612476"/>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Agile is not a process. It is a set of values or a philosophy.</a:t>
            </a:r>
            <a:endParaRPr b="1" i="0" sz="1800" u="none" cap="none" strike="noStrike">
              <a:solidFill>
                <a:srgbClr val="000000"/>
              </a:solidFill>
              <a:latin typeface="Calibri"/>
              <a:ea typeface="Calibri"/>
              <a:cs typeface="Calibri"/>
              <a:sym typeface="Calibri"/>
            </a:endParaRPr>
          </a:p>
        </p:txBody>
      </p:sp>
      <p:sp>
        <p:nvSpPr>
          <p:cNvPr id="146" name="Google Shape;146;p4"/>
          <p:cNvSpPr txBox="1"/>
          <p:nvPr/>
        </p:nvSpPr>
        <p:spPr>
          <a:xfrm>
            <a:off x="4925683" y="4934309"/>
            <a:ext cx="169077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AGILE</a:t>
            </a:r>
            <a:endParaRPr b="1" i="0" sz="1800" u="none" cap="none" strike="noStrike">
              <a:solidFill>
                <a:schemeClr val="dk1"/>
              </a:solidFill>
              <a:latin typeface="Calibri"/>
              <a:ea typeface="Calibri"/>
              <a:cs typeface="Calibri"/>
              <a:sym typeface="Calibri"/>
            </a:endParaRPr>
          </a:p>
        </p:txBody>
      </p:sp>
      <p:sp>
        <p:nvSpPr>
          <p:cNvPr id="147" name="Google Shape;147;p4"/>
          <p:cNvSpPr txBox="1"/>
          <p:nvPr/>
        </p:nvSpPr>
        <p:spPr>
          <a:xfrm>
            <a:off x="3032186" y="5108290"/>
            <a:ext cx="188487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Rapid</a:t>
            </a:r>
            <a:endParaRPr b="0" i="0" sz="1800" u="none" cap="none" strike="noStrike">
              <a:solidFill>
                <a:schemeClr val="dk1"/>
              </a:solidFill>
              <a:latin typeface="Calibri"/>
              <a:ea typeface="Calibri"/>
              <a:cs typeface="Calibri"/>
              <a:sym typeface="Calibri"/>
            </a:endParaRPr>
          </a:p>
        </p:txBody>
      </p:sp>
      <p:sp>
        <p:nvSpPr>
          <p:cNvPr id="148" name="Google Shape;148;p4"/>
          <p:cNvSpPr txBox="1"/>
          <p:nvPr/>
        </p:nvSpPr>
        <p:spPr>
          <a:xfrm>
            <a:off x="3323326" y="5883216"/>
            <a:ext cx="14319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Iterative</a:t>
            </a:r>
            <a:endParaRPr b="0" i="0" sz="1800" u="none" cap="none" strike="noStrike">
              <a:solidFill>
                <a:schemeClr val="dk1"/>
              </a:solidFill>
              <a:latin typeface="Calibri"/>
              <a:ea typeface="Calibri"/>
              <a:cs typeface="Calibri"/>
              <a:sym typeface="Calibri"/>
            </a:endParaRPr>
          </a:p>
        </p:txBody>
      </p:sp>
      <p:sp>
        <p:nvSpPr>
          <p:cNvPr id="149" name="Google Shape;149;p4"/>
          <p:cNvSpPr txBox="1"/>
          <p:nvPr/>
        </p:nvSpPr>
        <p:spPr>
          <a:xfrm>
            <a:off x="4692769" y="6288353"/>
            <a:ext cx="166489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Cooperative</a:t>
            </a:r>
            <a:endParaRPr b="0" i="0" sz="1800" u="none" cap="none" strike="noStrike">
              <a:solidFill>
                <a:schemeClr val="dk1"/>
              </a:solidFill>
              <a:latin typeface="Calibri"/>
              <a:ea typeface="Calibri"/>
              <a:cs typeface="Calibri"/>
              <a:sym typeface="Calibri"/>
            </a:endParaRPr>
          </a:p>
        </p:txBody>
      </p:sp>
      <p:sp>
        <p:nvSpPr>
          <p:cNvPr id="150" name="Google Shape;150;p4"/>
          <p:cNvSpPr txBox="1"/>
          <p:nvPr/>
        </p:nvSpPr>
        <p:spPr>
          <a:xfrm>
            <a:off x="6150634" y="5891842"/>
            <a:ext cx="178566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Quality driven</a:t>
            </a:r>
            <a:endParaRPr b="0" i="0" sz="1800" u="none" cap="none" strike="noStrike">
              <a:solidFill>
                <a:schemeClr val="dk1"/>
              </a:solidFill>
              <a:latin typeface="Calibri"/>
              <a:ea typeface="Calibri"/>
              <a:cs typeface="Calibri"/>
              <a:sym typeface="Calibri"/>
            </a:endParaRPr>
          </a:p>
        </p:txBody>
      </p:sp>
      <p:sp>
        <p:nvSpPr>
          <p:cNvPr id="151" name="Google Shape;151;p4"/>
          <p:cNvSpPr txBox="1"/>
          <p:nvPr/>
        </p:nvSpPr>
        <p:spPr>
          <a:xfrm>
            <a:off x="6797615" y="5118975"/>
            <a:ext cx="1896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Adaptable</a:t>
            </a:r>
            <a:endParaRPr b="0" i="0" sz="1800" u="none" cap="none" strike="noStrike">
              <a:solidFill>
                <a:schemeClr val="dk1"/>
              </a:solidFill>
              <a:latin typeface="Calibri"/>
              <a:ea typeface="Calibri"/>
              <a:cs typeface="Calibri"/>
              <a:sym typeface="Calibri"/>
            </a:endParaRPr>
          </a:p>
        </p:txBody>
      </p:sp>
      <p:cxnSp>
        <p:nvCxnSpPr>
          <p:cNvPr id="152" name="Google Shape;152;p4"/>
          <p:cNvCxnSpPr>
            <a:stCxn id="146" idx="1"/>
          </p:cNvCxnSpPr>
          <p:nvPr/>
        </p:nvCxnSpPr>
        <p:spPr>
          <a:xfrm flipH="1">
            <a:off x="3939583" y="5118975"/>
            <a:ext cx="986100" cy="184800"/>
          </a:xfrm>
          <a:prstGeom prst="straightConnector1">
            <a:avLst/>
          </a:prstGeom>
          <a:noFill/>
          <a:ln cap="flat" cmpd="sng" w="9525">
            <a:solidFill>
              <a:schemeClr val="dk1"/>
            </a:solidFill>
            <a:prstDash val="solid"/>
            <a:miter lim="800000"/>
            <a:headEnd len="sm" w="sm" type="none"/>
            <a:tailEnd len="med" w="med" type="triangle"/>
          </a:ln>
        </p:spPr>
      </p:cxnSp>
      <p:cxnSp>
        <p:nvCxnSpPr>
          <p:cNvPr id="153" name="Google Shape;153;p4"/>
          <p:cNvCxnSpPr/>
          <p:nvPr/>
        </p:nvCxnSpPr>
        <p:spPr>
          <a:xfrm flipH="1">
            <a:off x="4300268" y="5339446"/>
            <a:ext cx="797944" cy="579575"/>
          </a:xfrm>
          <a:prstGeom prst="straightConnector1">
            <a:avLst/>
          </a:prstGeom>
          <a:noFill/>
          <a:ln cap="flat" cmpd="sng" w="9525">
            <a:solidFill>
              <a:schemeClr val="dk1"/>
            </a:solidFill>
            <a:prstDash val="solid"/>
            <a:miter lim="800000"/>
            <a:headEnd len="sm" w="sm" type="none"/>
            <a:tailEnd len="med" w="med" type="triangle"/>
          </a:ln>
        </p:spPr>
      </p:cxnSp>
      <p:cxnSp>
        <p:nvCxnSpPr>
          <p:cNvPr id="154" name="Google Shape;154;p4"/>
          <p:cNvCxnSpPr/>
          <p:nvPr/>
        </p:nvCxnSpPr>
        <p:spPr>
          <a:xfrm>
            <a:off x="5336517" y="5365039"/>
            <a:ext cx="11322" cy="887509"/>
          </a:xfrm>
          <a:prstGeom prst="straightConnector1">
            <a:avLst/>
          </a:prstGeom>
          <a:noFill/>
          <a:ln cap="flat" cmpd="sng" w="9525">
            <a:solidFill>
              <a:schemeClr val="dk1"/>
            </a:solidFill>
            <a:prstDash val="solid"/>
            <a:miter lim="800000"/>
            <a:headEnd len="sm" w="sm" type="none"/>
            <a:tailEnd len="med" w="med" type="triangle"/>
          </a:ln>
        </p:spPr>
      </p:cxnSp>
      <p:cxnSp>
        <p:nvCxnSpPr>
          <p:cNvPr id="155" name="Google Shape;155;p4"/>
          <p:cNvCxnSpPr/>
          <p:nvPr/>
        </p:nvCxnSpPr>
        <p:spPr>
          <a:xfrm>
            <a:off x="5610405" y="5339446"/>
            <a:ext cx="701975" cy="500047"/>
          </a:xfrm>
          <a:prstGeom prst="straightConnector1">
            <a:avLst/>
          </a:prstGeom>
          <a:noFill/>
          <a:ln cap="flat" cmpd="sng" w="9525">
            <a:solidFill>
              <a:schemeClr val="dk1"/>
            </a:solidFill>
            <a:prstDash val="solid"/>
            <a:miter lim="800000"/>
            <a:headEnd len="sm" w="sm" type="none"/>
            <a:tailEnd len="med" w="med" type="triangle"/>
          </a:ln>
        </p:spPr>
      </p:cxnSp>
      <p:cxnSp>
        <p:nvCxnSpPr>
          <p:cNvPr id="156" name="Google Shape;156;p4"/>
          <p:cNvCxnSpPr/>
          <p:nvPr/>
        </p:nvCxnSpPr>
        <p:spPr>
          <a:xfrm>
            <a:off x="5639520" y="5118975"/>
            <a:ext cx="1045952" cy="184666"/>
          </a:xfrm>
          <a:prstGeom prst="straightConnector1">
            <a:avLst/>
          </a:prstGeom>
          <a:noFill/>
          <a:ln cap="flat" cmpd="sng" w="9525">
            <a:solidFill>
              <a:schemeClr val="dk1"/>
            </a:solidFill>
            <a:prstDash val="solid"/>
            <a:miter lim="800000"/>
            <a:headEnd len="sm" w="sm" type="none"/>
            <a:tailEnd len="med" w="med" type="triangle"/>
          </a:ln>
        </p:spPr>
      </p:cxnSp>
      <p:pic>
        <p:nvPicPr>
          <p:cNvPr id="157" name="Google Shape;157;p4"/>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Manifesto</a:t>
            </a:r>
            <a:endParaRPr b="0" i="0" sz="3600" u="none" cap="none" strike="noStrike">
              <a:solidFill>
                <a:schemeClr val="dk1"/>
              </a:solidFill>
              <a:latin typeface="Calibri"/>
              <a:ea typeface="Calibri"/>
              <a:cs typeface="Calibri"/>
              <a:sym typeface="Calibri"/>
            </a:endParaRPr>
          </a:p>
        </p:txBody>
      </p:sp>
      <p:cxnSp>
        <p:nvCxnSpPr>
          <p:cNvPr id="163" name="Google Shape;163;p5"/>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64" name="Google Shape;16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5" name="Google Shape;165;p5"/>
          <p:cNvSpPr/>
          <p:nvPr/>
        </p:nvSpPr>
        <p:spPr>
          <a:xfrm>
            <a:off x="159327" y="1207810"/>
            <a:ext cx="7206300" cy="2585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Individuals and interactions </a:t>
            </a:r>
            <a:r>
              <a:rPr b="0" i="0" lang="en-US" sz="1800" u="none" cap="none" strike="noStrike">
                <a:solidFill>
                  <a:schemeClr val="dk1"/>
                </a:solidFill>
                <a:latin typeface="Calibri"/>
                <a:ea typeface="Calibri"/>
                <a:cs typeface="Calibri"/>
                <a:sym typeface="Calibri"/>
              </a:rPr>
              <a:t>are valued more than </a:t>
            </a:r>
            <a:r>
              <a:rPr b="1" i="0" lang="en-US" sz="1800" u="none" cap="none" strike="noStrike">
                <a:solidFill>
                  <a:schemeClr val="dk1"/>
                </a:solidFill>
                <a:latin typeface="Calibri"/>
                <a:ea typeface="Calibri"/>
                <a:cs typeface="Calibri"/>
                <a:sym typeface="Calibri"/>
              </a:rPr>
              <a:t>Processes and tools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Working software </a:t>
            </a:r>
            <a:r>
              <a:rPr b="0" i="0" lang="en-US" sz="1800" u="none" cap="none" strike="noStrike">
                <a:solidFill>
                  <a:schemeClr val="dk1"/>
                </a:solidFill>
                <a:latin typeface="Calibri"/>
                <a:ea typeface="Calibri"/>
                <a:cs typeface="Calibri"/>
                <a:sym typeface="Calibri"/>
              </a:rPr>
              <a:t>is valued more than </a:t>
            </a:r>
            <a:r>
              <a:rPr b="1" i="0" lang="en-US" sz="1800" u="none" cap="none" strike="noStrike">
                <a:solidFill>
                  <a:schemeClr val="dk1"/>
                </a:solidFill>
                <a:latin typeface="Calibri"/>
                <a:ea typeface="Calibri"/>
                <a:cs typeface="Calibri"/>
                <a:sym typeface="Calibri"/>
              </a:rPr>
              <a:t>Comprehensive documentation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Customer collaboration </a:t>
            </a:r>
            <a:r>
              <a:rPr b="0" i="0" lang="en-US" sz="1800" u="none" cap="none" strike="noStrike">
                <a:solidFill>
                  <a:schemeClr val="dk1"/>
                </a:solidFill>
                <a:latin typeface="Calibri"/>
                <a:ea typeface="Calibri"/>
                <a:cs typeface="Calibri"/>
                <a:sym typeface="Calibri"/>
              </a:rPr>
              <a:t>is valued more than </a:t>
            </a:r>
            <a:r>
              <a:rPr b="1" i="0" lang="en-US" sz="1800" u="none" cap="none" strike="noStrike">
                <a:solidFill>
                  <a:schemeClr val="dk1"/>
                </a:solidFill>
                <a:latin typeface="Calibri"/>
                <a:ea typeface="Calibri"/>
                <a:cs typeface="Calibri"/>
                <a:sym typeface="Calibri"/>
              </a:rPr>
              <a:t>Contract negotiation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Responding to change </a:t>
            </a:r>
            <a:r>
              <a:rPr b="0" i="0" lang="en-US" sz="1800" u="none" cap="none" strike="noStrike">
                <a:solidFill>
                  <a:schemeClr val="dk1"/>
                </a:solidFill>
                <a:latin typeface="Calibri"/>
                <a:ea typeface="Calibri"/>
                <a:cs typeface="Calibri"/>
                <a:sym typeface="Calibri"/>
              </a:rPr>
              <a:t>is valued more than </a:t>
            </a:r>
            <a:r>
              <a:rPr b="1" i="0" lang="en-US" sz="1800" u="none" cap="none" strike="noStrike">
                <a:solidFill>
                  <a:schemeClr val="dk1"/>
                </a:solidFill>
                <a:latin typeface="Calibri"/>
                <a:ea typeface="Calibri"/>
                <a:cs typeface="Calibri"/>
                <a:sym typeface="Calibri"/>
              </a:rPr>
              <a:t>Following a plan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Focus on Simplicity </a:t>
            </a:r>
            <a:r>
              <a:rPr b="0" i="0" lang="en-US" sz="1800" u="none" cap="none" strike="noStrike">
                <a:solidFill>
                  <a:schemeClr val="dk1"/>
                </a:solidFill>
                <a:latin typeface="Calibri"/>
                <a:ea typeface="Calibri"/>
                <a:cs typeface="Calibri"/>
                <a:sym typeface="Calibri"/>
              </a:rPr>
              <a:t>in both the </a:t>
            </a:r>
            <a:r>
              <a:rPr b="1" i="0" lang="en-US" sz="1800" u="none" cap="none" strike="noStrike">
                <a:solidFill>
                  <a:schemeClr val="dk1"/>
                </a:solidFill>
                <a:latin typeface="Calibri"/>
                <a:ea typeface="Calibri"/>
                <a:cs typeface="Calibri"/>
                <a:sym typeface="Calibri"/>
              </a:rPr>
              <a:t>product and the process</a:t>
            </a:r>
            <a:endParaRPr b="1" i="0" sz="1800" u="none" cap="none" strike="noStrike">
              <a:solidFill>
                <a:schemeClr val="dk1"/>
              </a:solidFill>
              <a:latin typeface="Calibri"/>
              <a:ea typeface="Calibri"/>
              <a:cs typeface="Calibri"/>
              <a:sym typeface="Calibri"/>
            </a:endParaRPr>
          </a:p>
        </p:txBody>
      </p:sp>
      <p:pic>
        <p:nvPicPr>
          <p:cNvPr id="166" name="Google Shape;166;p5"/>
          <p:cNvPicPr preferRelativeResize="0"/>
          <p:nvPr/>
        </p:nvPicPr>
        <p:blipFill rotWithShape="1">
          <a:blip r:embed="rId3">
            <a:alphaModFix/>
          </a:blip>
          <a:srcRect b="0" l="0" r="0" t="0"/>
          <a:stretch/>
        </p:blipFill>
        <p:spPr>
          <a:xfrm>
            <a:off x="8769928" y="1495686"/>
            <a:ext cx="2533805" cy="4534178"/>
          </a:xfrm>
          <a:prstGeom prst="rect">
            <a:avLst/>
          </a:prstGeom>
          <a:noFill/>
          <a:ln>
            <a:noFill/>
          </a:ln>
        </p:spPr>
      </p:pic>
      <p:pic>
        <p:nvPicPr>
          <p:cNvPr descr="The Agile Manifesto | Scrum Alliance | Transform Your Workplace" id="167" name="Google Shape;167;p5"/>
          <p:cNvPicPr preferRelativeResize="0"/>
          <p:nvPr/>
        </p:nvPicPr>
        <p:blipFill rotWithShape="1">
          <a:blip r:embed="rId4">
            <a:alphaModFix/>
          </a:blip>
          <a:srcRect b="0" l="0" r="0" t="0"/>
          <a:stretch/>
        </p:blipFill>
        <p:spPr>
          <a:xfrm>
            <a:off x="1149926" y="3945533"/>
            <a:ext cx="6774874" cy="2883456"/>
          </a:xfrm>
          <a:prstGeom prst="rect">
            <a:avLst/>
          </a:prstGeom>
          <a:noFill/>
          <a:ln>
            <a:noFill/>
          </a:ln>
        </p:spPr>
      </p:pic>
      <p:pic>
        <p:nvPicPr>
          <p:cNvPr id="168" name="Google Shape;168;p5"/>
          <p:cNvPicPr preferRelativeResize="0"/>
          <p:nvPr/>
        </p:nvPicPr>
        <p:blipFill rotWithShape="1">
          <a:blip r:embed="rId5">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p:nvPr/>
        </p:nvSpPr>
        <p:spPr>
          <a:xfrm>
            <a:off x="83128" y="113283"/>
            <a:ext cx="108897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Pros &amp; Cons of Agile </a:t>
            </a:r>
            <a:r>
              <a:rPr b="1" lang="en-US" sz="3600">
                <a:solidFill>
                  <a:srgbClr val="C55A11"/>
                </a:solidFill>
                <a:latin typeface="Calibri"/>
                <a:ea typeface="Calibri"/>
                <a:cs typeface="Calibri"/>
                <a:sym typeface="Calibri"/>
              </a:rPr>
              <a:t>M</a:t>
            </a:r>
            <a:r>
              <a:rPr b="1" i="0" lang="en-US" sz="3600" u="none" cap="none" strike="noStrike">
                <a:solidFill>
                  <a:srgbClr val="C55A11"/>
                </a:solidFill>
                <a:latin typeface="Calibri"/>
                <a:ea typeface="Calibri"/>
                <a:cs typeface="Calibri"/>
                <a:sym typeface="Calibri"/>
              </a:rPr>
              <a:t>ethodolo</a:t>
            </a:r>
            <a:r>
              <a:rPr b="1" lang="en-US" sz="3600">
                <a:solidFill>
                  <a:srgbClr val="C55A11"/>
                </a:solidFill>
                <a:latin typeface="Calibri"/>
                <a:ea typeface="Calibri"/>
                <a:cs typeface="Calibri"/>
                <a:sym typeface="Calibri"/>
              </a:rPr>
              <a:t>gy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p:txBody>
      </p:sp>
      <p:cxnSp>
        <p:nvCxnSpPr>
          <p:cNvPr id="174" name="Google Shape;174;p6"/>
          <p:cNvCxnSpPr/>
          <p:nvPr/>
        </p:nvCxnSpPr>
        <p:spPr>
          <a:xfrm>
            <a:off x="83128" y="773586"/>
            <a:ext cx="7356900" cy="0"/>
          </a:xfrm>
          <a:prstGeom prst="straightConnector1">
            <a:avLst/>
          </a:prstGeom>
          <a:noFill/>
          <a:ln cap="flat" cmpd="sng" w="38150">
            <a:solidFill>
              <a:srgbClr val="C55A11"/>
            </a:solidFill>
            <a:prstDash val="solid"/>
            <a:miter lim="8000"/>
            <a:headEnd len="sm" w="sm" type="none"/>
            <a:tailEnd len="sm" w="sm" type="none"/>
          </a:ln>
        </p:spPr>
      </p:cxnSp>
      <p:sp>
        <p:nvSpPr>
          <p:cNvPr id="175" name="Google Shape;17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6" name="Google Shape;176;p6"/>
          <p:cNvPicPr preferRelativeResize="0"/>
          <p:nvPr/>
        </p:nvPicPr>
        <p:blipFill rotWithShape="1">
          <a:blip r:embed="rId3">
            <a:alphaModFix/>
          </a:blip>
          <a:srcRect b="0" l="0" r="0" t="0"/>
          <a:stretch/>
        </p:blipFill>
        <p:spPr>
          <a:xfrm>
            <a:off x="83125" y="979200"/>
            <a:ext cx="10889700" cy="5361276"/>
          </a:xfrm>
          <a:prstGeom prst="rect">
            <a:avLst/>
          </a:prstGeom>
          <a:noFill/>
          <a:ln>
            <a:noFill/>
          </a:ln>
        </p:spPr>
      </p:pic>
      <p:pic>
        <p:nvPicPr>
          <p:cNvPr id="177" name="Google Shape;177;p6"/>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What if SDLC is made Agile?</a:t>
            </a:r>
            <a:endParaRPr b="0" i="0" sz="3600" u="none" cap="none" strike="noStrike">
              <a:solidFill>
                <a:schemeClr val="dk1"/>
              </a:solidFill>
              <a:latin typeface="Calibri"/>
              <a:ea typeface="Calibri"/>
              <a:cs typeface="Calibri"/>
              <a:sym typeface="Calibri"/>
            </a:endParaRPr>
          </a:p>
        </p:txBody>
      </p:sp>
      <p:cxnSp>
        <p:nvCxnSpPr>
          <p:cNvPr id="183" name="Google Shape;183;p7"/>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84" name="Google Shape;18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gile Lifecycle Agile Software Development Module For IT | Presentation  Graphics | Presentation PowerPoint Example | Slide Templates" id="185" name="Google Shape;185;p7"/>
          <p:cNvPicPr preferRelativeResize="0"/>
          <p:nvPr/>
        </p:nvPicPr>
        <p:blipFill rotWithShape="1">
          <a:blip r:embed="rId3">
            <a:alphaModFix/>
          </a:blip>
          <a:srcRect b="7485" l="0" r="26347" t="23584"/>
          <a:stretch/>
        </p:blipFill>
        <p:spPr>
          <a:xfrm>
            <a:off x="699039" y="1284009"/>
            <a:ext cx="9771600" cy="5144107"/>
          </a:xfrm>
          <a:prstGeom prst="rect">
            <a:avLst/>
          </a:prstGeom>
          <a:noFill/>
          <a:ln>
            <a:noFill/>
          </a:ln>
        </p:spPr>
      </p:pic>
      <p:pic>
        <p:nvPicPr>
          <p:cNvPr id="186" name="Google Shape;186;p7"/>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p:nvPr/>
        </p:nvSpPr>
        <p:spPr>
          <a:xfrm>
            <a:off x="83127" y="189483"/>
            <a:ext cx="105360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Scrum</a:t>
            </a:r>
            <a:endParaRPr b="0" i="0" sz="3600" u="none" cap="none" strike="noStrike">
              <a:solidFill>
                <a:schemeClr val="dk1"/>
              </a:solidFill>
              <a:latin typeface="Calibri"/>
              <a:ea typeface="Calibri"/>
              <a:cs typeface="Calibri"/>
              <a:sym typeface="Calibri"/>
            </a:endParaRPr>
          </a:p>
        </p:txBody>
      </p:sp>
      <p:cxnSp>
        <p:nvCxnSpPr>
          <p:cNvPr id="192" name="Google Shape;192;p8"/>
          <p:cNvCxnSpPr/>
          <p:nvPr/>
        </p:nvCxnSpPr>
        <p:spPr>
          <a:xfrm flipH="1" rot="10800000">
            <a:off x="83128" y="886986"/>
            <a:ext cx="5903700" cy="39000"/>
          </a:xfrm>
          <a:prstGeom prst="straightConnector1">
            <a:avLst/>
          </a:prstGeom>
          <a:noFill/>
          <a:ln cap="flat" cmpd="sng" w="38150">
            <a:solidFill>
              <a:srgbClr val="C55A11"/>
            </a:solidFill>
            <a:prstDash val="solid"/>
            <a:miter lim="8000"/>
            <a:headEnd len="sm" w="sm" type="none"/>
            <a:tailEnd len="sm" w="sm" type="none"/>
          </a:ln>
        </p:spPr>
      </p:cxnSp>
      <p:sp>
        <p:nvSpPr>
          <p:cNvPr id="193" name="Google Shape;19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4" name="Google Shape;194;p8"/>
          <p:cNvSpPr/>
          <p:nvPr/>
        </p:nvSpPr>
        <p:spPr>
          <a:xfrm>
            <a:off x="146649" y="1360210"/>
            <a:ext cx="8971472" cy="879895"/>
          </a:xfrm>
          <a:prstGeom prst="rect">
            <a:avLst/>
          </a:prstGeom>
          <a:solidFill>
            <a:srgbClr val="FFF2CC"/>
          </a:solidFill>
          <a:ln cap="flat" cmpd="sng" w="127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Origin – Rugby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In rugby, everyone has a part and they huddle periodically to take stock</a:t>
            </a:r>
            <a:endParaRPr b="0" i="0" sz="1800" u="none" cap="none" strike="noStrike">
              <a:solidFill>
                <a:srgbClr val="000000"/>
              </a:solidFill>
              <a:latin typeface="Calibri"/>
              <a:ea typeface="Calibri"/>
              <a:cs typeface="Calibri"/>
              <a:sym typeface="Calibri"/>
            </a:endParaRPr>
          </a:p>
        </p:txBody>
      </p:sp>
      <p:sp>
        <p:nvSpPr>
          <p:cNvPr id="195" name="Google Shape;195;p8"/>
          <p:cNvSpPr/>
          <p:nvPr/>
        </p:nvSpPr>
        <p:spPr>
          <a:xfrm>
            <a:off x="3528205" y="2458500"/>
            <a:ext cx="2579298" cy="508959"/>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What</a:t>
            </a:r>
            <a:r>
              <a:rPr b="1" i="0" lang="en-US" sz="1800" u="none" cap="none" strike="noStrike">
                <a:solidFill>
                  <a:schemeClr val="lt1"/>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is</a:t>
            </a:r>
            <a:r>
              <a:rPr b="1" i="0" lang="en-US" sz="1800" u="none" cap="none" strike="noStrike">
                <a:solidFill>
                  <a:schemeClr val="lt1"/>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Scrum?</a:t>
            </a:r>
            <a:endParaRPr b="1" i="0" sz="1800" u="none" cap="none" strike="noStrike">
              <a:solidFill>
                <a:schemeClr val="lt1"/>
              </a:solidFill>
              <a:latin typeface="Calibri"/>
              <a:ea typeface="Calibri"/>
              <a:cs typeface="Calibri"/>
              <a:sym typeface="Calibri"/>
            </a:endParaRPr>
          </a:p>
        </p:txBody>
      </p:sp>
      <p:sp>
        <p:nvSpPr>
          <p:cNvPr id="196" name="Google Shape;196;p8"/>
          <p:cNvSpPr/>
          <p:nvPr/>
        </p:nvSpPr>
        <p:spPr>
          <a:xfrm>
            <a:off x="146648" y="3096883"/>
            <a:ext cx="9946257" cy="1726761"/>
          </a:xfrm>
          <a:prstGeom prst="rect">
            <a:avLst/>
          </a:prstGeom>
          <a:solidFill>
            <a:srgbClr val="DDEAF6"/>
          </a:solidFill>
          <a:ln cap="flat" cmpd="sng" w="12700">
            <a:solidFill>
              <a:srgbClr val="DDEAF6"/>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Methodology/framework for developing, delivering and sustaining software components and products</a:t>
            </a:r>
            <a:endParaRPr b="0" i="0" sz="14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Iterative approach towards software development</a:t>
            </a:r>
            <a:endParaRPr b="0" i="0" sz="14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Provides mechanisms to apply agile practices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8"/>
          <p:cNvSpPr/>
          <p:nvPr/>
        </p:nvSpPr>
        <p:spPr>
          <a:xfrm>
            <a:off x="3528205" y="5029281"/>
            <a:ext cx="2579298" cy="560716"/>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Scrum is defined by</a:t>
            </a:r>
            <a:endParaRPr b="1" i="0" sz="1800" u="none" cap="none" strike="noStrike">
              <a:solidFill>
                <a:srgbClr val="000000"/>
              </a:solidFill>
              <a:latin typeface="Calibri"/>
              <a:ea typeface="Calibri"/>
              <a:cs typeface="Calibri"/>
              <a:sym typeface="Calibri"/>
            </a:endParaRPr>
          </a:p>
        </p:txBody>
      </p:sp>
      <p:sp>
        <p:nvSpPr>
          <p:cNvPr id="198" name="Google Shape;198;p8"/>
          <p:cNvSpPr/>
          <p:nvPr/>
        </p:nvSpPr>
        <p:spPr>
          <a:xfrm>
            <a:off x="1466491" y="5210355"/>
            <a:ext cx="1337094" cy="603849"/>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Roles</a:t>
            </a:r>
            <a:endParaRPr b="0" i="0" sz="1800" u="none" cap="none" strike="noStrike">
              <a:solidFill>
                <a:srgbClr val="000000"/>
              </a:solidFill>
              <a:latin typeface="Calibri"/>
              <a:ea typeface="Calibri"/>
              <a:cs typeface="Calibri"/>
              <a:sym typeface="Calibri"/>
            </a:endParaRPr>
          </a:p>
        </p:txBody>
      </p:sp>
      <p:sp>
        <p:nvSpPr>
          <p:cNvPr id="199" name="Google Shape;199;p8"/>
          <p:cNvSpPr/>
          <p:nvPr/>
        </p:nvSpPr>
        <p:spPr>
          <a:xfrm>
            <a:off x="3052835" y="6054423"/>
            <a:ext cx="1337094" cy="603849"/>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Events</a:t>
            </a:r>
            <a:endParaRPr b="0" i="0" sz="1800" u="none" cap="none" strike="noStrike">
              <a:solidFill>
                <a:srgbClr val="000000"/>
              </a:solidFill>
              <a:latin typeface="Calibri"/>
              <a:ea typeface="Calibri"/>
              <a:cs typeface="Calibri"/>
              <a:sym typeface="Calibri"/>
            </a:endParaRPr>
          </a:p>
        </p:txBody>
      </p:sp>
      <p:sp>
        <p:nvSpPr>
          <p:cNvPr id="200" name="Google Shape;200;p8"/>
          <p:cNvSpPr/>
          <p:nvPr/>
        </p:nvSpPr>
        <p:spPr>
          <a:xfrm>
            <a:off x="5351121" y="6054424"/>
            <a:ext cx="1337094" cy="603849"/>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Artifacts</a:t>
            </a:r>
            <a:endParaRPr b="0" i="0" sz="1800" u="none" cap="none" strike="noStrike">
              <a:solidFill>
                <a:srgbClr val="000000"/>
              </a:solidFill>
              <a:latin typeface="Calibri"/>
              <a:ea typeface="Calibri"/>
              <a:cs typeface="Calibri"/>
              <a:sym typeface="Calibri"/>
            </a:endParaRPr>
          </a:p>
        </p:txBody>
      </p:sp>
      <p:sp>
        <p:nvSpPr>
          <p:cNvPr id="201" name="Google Shape;201;p8"/>
          <p:cNvSpPr/>
          <p:nvPr/>
        </p:nvSpPr>
        <p:spPr>
          <a:xfrm>
            <a:off x="6832123" y="5210354"/>
            <a:ext cx="1337094" cy="603849"/>
          </a:xfrm>
          <a:prstGeom prst="rect">
            <a:avLst/>
          </a:prstGeom>
          <a:solidFill>
            <a:srgbClr val="E1EFD8"/>
          </a:solidFill>
          <a:ln cap="flat" cmpd="sng" w="12700">
            <a:solidFill>
              <a:srgbClr val="E1EF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Rules</a:t>
            </a:r>
            <a:endParaRPr b="0" i="0" sz="1800" u="none" cap="none" strike="noStrike">
              <a:solidFill>
                <a:srgbClr val="000000"/>
              </a:solidFill>
              <a:latin typeface="Calibri"/>
              <a:ea typeface="Calibri"/>
              <a:cs typeface="Calibri"/>
              <a:sym typeface="Calibri"/>
            </a:endParaRPr>
          </a:p>
        </p:txBody>
      </p:sp>
      <p:cxnSp>
        <p:nvCxnSpPr>
          <p:cNvPr id="202" name="Google Shape;202;p8"/>
          <p:cNvCxnSpPr/>
          <p:nvPr/>
        </p:nvCxnSpPr>
        <p:spPr>
          <a:xfrm flipH="1">
            <a:off x="2872596" y="5309639"/>
            <a:ext cx="560717" cy="125003"/>
          </a:xfrm>
          <a:prstGeom prst="straightConnector1">
            <a:avLst/>
          </a:prstGeom>
          <a:noFill/>
          <a:ln cap="flat" cmpd="sng" w="9525">
            <a:solidFill>
              <a:schemeClr val="dk1"/>
            </a:solidFill>
            <a:prstDash val="solid"/>
            <a:miter lim="800000"/>
            <a:headEnd len="sm" w="sm" type="none"/>
            <a:tailEnd len="med" w="med" type="triangle"/>
          </a:ln>
        </p:spPr>
      </p:cxnSp>
      <p:cxnSp>
        <p:nvCxnSpPr>
          <p:cNvPr id="203" name="Google Shape;203;p8"/>
          <p:cNvCxnSpPr/>
          <p:nvPr/>
        </p:nvCxnSpPr>
        <p:spPr>
          <a:xfrm>
            <a:off x="3873260" y="5680422"/>
            <a:ext cx="0" cy="297684"/>
          </a:xfrm>
          <a:prstGeom prst="straightConnector1">
            <a:avLst/>
          </a:prstGeom>
          <a:noFill/>
          <a:ln cap="flat" cmpd="sng" w="9525">
            <a:solidFill>
              <a:schemeClr val="dk1"/>
            </a:solidFill>
            <a:prstDash val="solid"/>
            <a:miter lim="800000"/>
            <a:headEnd len="sm" w="sm" type="none"/>
            <a:tailEnd len="med" w="med" type="triangle"/>
          </a:ln>
        </p:spPr>
      </p:cxnSp>
      <p:cxnSp>
        <p:nvCxnSpPr>
          <p:cNvPr id="204" name="Google Shape;204;p8"/>
          <p:cNvCxnSpPr/>
          <p:nvPr/>
        </p:nvCxnSpPr>
        <p:spPr>
          <a:xfrm>
            <a:off x="5854460" y="5680422"/>
            <a:ext cx="0" cy="297684"/>
          </a:xfrm>
          <a:prstGeom prst="straightConnector1">
            <a:avLst/>
          </a:prstGeom>
          <a:noFill/>
          <a:ln cap="flat" cmpd="sng" w="9525">
            <a:solidFill>
              <a:schemeClr val="dk1"/>
            </a:solidFill>
            <a:prstDash val="solid"/>
            <a:miter lim="800000"/>
            <a:headEnd len="sm" w="sm" type="none"/>
            <a:tailEnd len="med" w="med" type="triangle"/>
          </a:ln>
        </p:spPr>
      </p:cxnSp>
      <p:cxnSp>
        <p:nvCxnSpPr>
          <p:cNvPr id="205" name="Google Shape;205;p8"/>
          <p:cNvCxnSpPr/>
          <p:nvPr/>
        </p:nvCxnSpPr>
        <p:spPr>
          <a:xfrm>
            <a:off x="6211019" y="5309639"/>
            <a:ext cx="552090" cy="125003"/>
          </a:xfrm>
          <a:prstGeom prst="straightConnector1">
            <a:avLst/>
          </a:prstGeom>
          <a:noFill/>
          <a:ln cap="flat" cmpd="sng" w="9525">
            <a:solidFill>
              <a:schemeClr val="dk1"/>
            </a:solidFill>
            <a:prstDash val="solid"/>
            <a:miter lim="800000"/>
            <a:headEnd len="sm" w="sm" type="none"/>
            <a:tailEnd len="med" w="med" type="triangle"/>
          </a:ln>
        </p:spPr>
      </p:cxnSp>
      <p:pic>
        <p:nvPicPr>
          <p:cNvPr id="206" name="Google Shape;206;p8"/>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pic>
        <p:nvPicPr>
          <p:cNvPr id="207" name="Google Shape;207;p8"/>
          <p:cNvPicPr preferRelativeResize="0"/>
          <p:nvPr/>
        </p:nvPicPr>
        <p:blipFill>
          <a:blip r:embed="rId4">
            <a:alphaModFix/>
          </a:blip>
          <a:stretch>
            <a:fillRect/>
          </a:stretch>
        </p:blipFill>
        <p:spPr>
          <a:xfrm>
            <a:off x="9453396" y="1109499"/>
            <a:ext cx="2577225" cy="18349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9"/>
          <p:cNvSpPr/>
          <p:nvPr/>
        </p:nvSpPr>
        <p:spPr>
          <a:xfrm>
            <a:off x="83128" y="2656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Agile methodologies – Scrum Basics </a:t>
            </a:r>
            <a:endParaRPr b="0" i="0" sz="3600" u="none" cap="none" strike="noStrike">
              <a:solidFill>
                <a:schemeClr val="dk1"/>
              </a:solidFill>
              <a:latin typeface="Calibri"/>
              <a:ea typeface="Calibri"/>
              <a:cs typeface="Calibri"/>
              <a:sym typeface="Calibri"/>
            </a:endParaRPr>
          </a:p>
        </p:txBody>
      </p:sp>
      <p:cxnSp>
        <p:nvCxnSpPr>
          <p:cNvPr id="213" name="Google Shape;213;p9"/>
          <p:cNvCxnSpPr/>
          <p:nvPr/>
        </p:nvCxnSpPr>
        <p:spPr>
          <a:xfrm>
            <a:off x="83128" y="10021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14" name="Google Shape;2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5" name="Google Shape;215;p9"/>
          <p:cNvPicPr preferRelativeResize="0"/>
          <p:nvPr/>
        </p:nvPicPr>
        <p:blipFill rotWithShape="1">
          <a:blip r:embed="rId3">
            <a:alphaModFix/>
          </a:blip>
          <a:srcRect b="0" l="0" r="0" t="1347"/>
          <a:stretch/>
        </p:blipFill>
        <p:spPr>
          <a:xfrm>
            <a:off x="387928" y="1131610"/>
            <a:ext cx="10286351" cy="5361265"/>
          </a:xfrm>
          <a:prstGeom prst="rect">
            <a:avLst/>
          </a:prstGeom>
          <a:noFill/>
          <a:ln>
            <a:noFill/>
          </a:ln>
        </p:spPr>
      </p:pic>
      <p:pic>
        <p:nvPicPr>
          <p:cNvPr id="216" name="Google Shape;216;p9"/>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2020-06-17T06:02:30Z</dcterms:created>
  <dc:creator>Dell</dc:creator>
</cp:coreProperties>
</file>