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YCYQwIWGq4A0eFvdeXodcJRg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d5d4808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ed5d4808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hyperlink" Target="https://wesoftyou.com/outsourcing/component-based-software-engineering-explained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1287774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1" name="Google Shape;91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3;p1"/>
          <p:cNvCxnSpPr/>
          <p:nvPr/>
        </p:nvCxnSpPr>
        <p:spPr>
          <a:xfrm flipH="1" rot="10800000">
            <a:off x="4781916" y="4112436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5" name="Google Shape;95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4781916" y="1874729"/>
            <a:ext cx="741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Introduction to Software Engineering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2084248" y="6260060"/>
            <a:ext cx="802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Acknowledgement: Authors of the prescribed textbooks and materials sourced online.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769225" y="2628775"/>
            <a:ext cx="71535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Reuse Focused Software Development Approaches – CBSE</a:t>
            </a:r>
            <a:endParaRPr b="1" i="0" sz="3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Product Lines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10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7" name="Google Shape;237;p10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05" y="1360210"/>
            <a:ext cx="8572500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Product Lines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11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7" name="Google Shape;247;p11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1"/>
          <p:cNvSpPr/>
          <p:nvPr/>
        </p:nvSpPr>
        <p:spPr>
          <a:xfrm>
            <a:off x="181155" y="1440611"/>
            <a:ext cx="9532188" cy="905774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product line represents a family of manufactured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181155" y="2527624"/>
            <a:ext cx="9532188" cy="905774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product line architecture explicitly captures the commonality and variability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a product line components and their compositions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181155" y="3613090"/>
            <a:ext cx="9532188" cy="905774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product lines refers to engineering techniques for creating a portfolio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similar software systems from a shared set of software assets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181155" y="4698555"/>
            <a:ext cx="9532188" cy="1528371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Product Line Engineering makes it possible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Create software for different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 variability to customize the software to each different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/>
          <p:nvPr/>
        </p:nvSpPr>
        <p:spPr>
          <a:xfrm>
            <a:off x="-1" y="646683"/>
            <a:ext cx="1007565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Key Drivers for effective product lifecycle re-use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12"/>
          <p:cNvCxnSpPr/>
          <p:nvPr/>
        </p:nvCxnSpPr>
        <p:spPr>
          <a:xfrm>
            <a:off x="83128" y="1230786"/>
            <a:ext cx="981137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0" name="Google Shape;260;p12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83128" y="2139351"/>
            <a:ext cx="3772880" cy="3191774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product lines enhance reuse through predictive software reuse (rather than opportunistic reuse)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8304896" y="2139351"/>
            <a:ext cx="3772880" cy="3191774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artifacts could be built as components which are reusable or could be looked at as design patterns which could be built using some fine grained components for a particular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4194012" y="2139351"/>
            <a:ext cx="3772880" cy="3191774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DDEAF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artifacts are created when reuse is predicted in one or more products in a well defined product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Product Line Engineering Framework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3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72" name="Google Shape;272;p1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24" y="1495686"/>
            <a:ext cx="10892305" cy="486066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3"/>
          <p:cNvSpPr/>
          <p:nvPr/>
        </p:nvSpPr>
        <p:spPr>
          <a:xfrm>
            <a:off x="10023894" y="1360210"/>
            <a:ext cx="1035170" cy="3995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d5d480817_0_0"/>
          <p:cNvSpPr/>
          <p:nvPr/>
        </p:nvSpPr>
        <p:spPr>
          <a:xfrm>
            <a:off x="83128" y="646683"/>
            <a:ext cx="82296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CBSE</a:t>
            </a:r>
            <a:endParaRPr b="0" i="0" sz="3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g2ed5d480817_0_0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3" name="Google Shape;283;g2ed5d480817_0_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ed5d480817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g2ed5d480817_0_0"/>
          <p:cNvSpPr/>
          <p:nvPr/>
        </p:nvSpPr>
        <p:spPr>
          <a:xfrm>
            <a:off x="10023894" y="1360210"/>
            <a:ext cx="1035300" cy="39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g2ed5d48081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2ed5d48081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798" y="1551513"/>
            <a:ext cx="6500401" cy="41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ed5d480817_0_0"/>
          <p:cNvSpPr txBox="1"/>
          <p:nvPr/>
        </p:nvSpPr>
        <p:spPr>
          <a:xfrm>
            <a:off x="260400" y="5901250"/>
            <a:ext cx="11671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https://wesoftyou.com/outsourcing/component-based-software-engineering-explained/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4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95" name="Google Shape;295;p14"/>
          <p:cNvGrpSpPr/>
          <p:nvPr/>
        </p:nvGrpSpPr>
        <p:grpSpPr>
          <a:xfrm>
            <a:off x="280220" y="349466"/>
            <a:ext cx="11552032" cy="6218388"/>
            <a:chOff x="313844" y="349466"/>
            <a:chExt cx="11518407" cy="6218388"/>
          </a:xfrm>
        </p:grpSpPr>
        <p:sp>
          <p:nvSpPr>
            <p:cNvPr id="296" name="Google Shape;296;p14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14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2655835" y="1586890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2655825" y="2189175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CBSE - Component Based Software Engineering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Component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Component Development Stages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Component Model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Product Lines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Product Lifecycle Reuse Principles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Product Line Engineering Framework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 flipH="1" rot="10800000">
            <a:off x="2483035" y="2179570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1" name="Google Shape;111;p2"/>
          <p:cNvSpPr txBox="1"/>
          <p:nvPr/>
        </p:nvSpPr>
        <p:spPr>
          <a:xfrm>
            <a:off x="167550" y="174325"/>
            <a:ext cx="100242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Reuse Focused Software Development Approaches – CBSE</a:t>
            </a:r>
            <a:endParaRPr b="1" i="0" sz="3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 - Lego Blocks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8" name="Google Shape;118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55275" y="1457864"/>
            <a:ext cx="815745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all know what Lego is. It is a set of building blocks in different sizes and colors.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be combined together to form different shapes.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 blocks are generic and easily composable.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But, Lego blocks can only be combined with other Lego blocks. they cannot be combined with any other blocks like Meccano!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EGO | toy | Britannica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258" y="3142871"/>
            <a:ext cx="4433678" cy="29572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/>
        </p:nvSpPr>
        <p:spPr>
          <a:xfrm>
            <a:off x="241540" y="3761117"/>
            <a:ext cx="674585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identify the common themes across Lego blocks?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362309" y="4621502"/>
            <a:ext cx="2501661" cy="597479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Reuse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362307" y="5360818"/>
            <a:ext cx="2501661" cy="597479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Quickly assemble models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362308" y="6100134"/>
            <a:ext cx="2501661" cy="597479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complex models from simple blocks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83128" y="646683"/>
            <a:ext cx="10234064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CBSE – </a:t>
            </a:r>
            <a:r>
              <a:rPr b="1" i="0" lang="en-US" sz="3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omponent </a:t>
            </a:r>
            <a:r>
              <a:rPr b="1" i="0" lang="en-US" sz="3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ased </a:t>
            </a:r>
            <a:r>
              <a:rPr b="1" i="0" lang="en-US" sz="3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oftware </a:t>
            </a:r>
            <a:r>
              <a:rPr b="1" i="0" lang="en-US" sz="36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ngineering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4"/>
          <p:cNvCxnSpPr/>
          <p:nvPr/>
        </p:nvCxnSpPr>
        <p:spPr>
          <a:xfrm>
            <a:off x="83127" y="1230786"/>
            <a:ext cx="9371423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3" name="Google Shape;133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207033" y="1431985"/>
            <a:ext cx="1108494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CBSE?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Component-based software Engineering approach is a reuse based approach to define,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or select of-the shelf components and integrate/compose loosely coupled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components into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do we need CBSE?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 in complexity of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Reuse rather than re-implement and shorten development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CBSE                                                                                                  Disadvantages of CBSE                                                                                               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656935" y="4016115"/>
            <a:ext cx="31486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Black box usage of components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2165230" y="4651413"/>
            <a:ext cx="3424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Reduced development time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306902" y="5271373"/>
            <a:ext cx="2855343" cy="37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 quality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207034" y="5827989"/>
            <a:ext cx="23032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 productivity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>
            <a:off x="2234242" y="4080294"/>
            <a:ext cx="379562" cy="9523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4"/>
          <p:cNvCxnSpPr/>
          <p:nvPr/>
        </p:nvCxnSpPr>
        <p:spPr>
          <a:xfrm>
            <a:off x="2001328" y="4279634"/>
            <a:ext cx="414068" cy="44480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1733909" y="4250457"/>
            <a:ext cx="25880" cy="10399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" name="Google Shape;143;p4"/>
          <p:cNvCxnSpPr/>
          <p:nvPr/>
        </p:nvCxnSpPr>
        <p:spPr>
          <a:xfrm flipH="1">
            <a:off x="642668" y="4262869"/>
            <a:ext cx="875581" cy="147369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4" name="Google Shape;144;p4"/>
          <p:cNvSpPr txBox="1"/>
          <p:nvPr/>
        </p:nvSpPr>
        <p:spPr>
          <a:xfrm>
            <a:off x="9801688" y="4194031"/>
            <a:ext cx="23903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Trusting components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9232818" y="4723365"/>
            <a:ext cx="25361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certification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8227368" y="5245780"/>
            <a:ext cx="3148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Emergent property prediction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7251618" y="5755367"/>
            <a:ext cx="2958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trade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4"/>
          <p:cNvCxnSpPr/>
          <p:nvPr/>
        </p:nvCxnSpPr>
        <p:spPr>
          <a:xfrm>
            <a:off x="9558068" y="4138693"/>
            <a:ext cx="297285" cy="1241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" name="Google Shape;149;p4"/>
          <p:cNvCxnSpPr/>
          <p:nvPr/>
        </p:nvCxnSpPr>
        <p:spPr>
          <a:xfrm>
            <a:off x="9252700" y="4286613"/>
            <a:ext cx="243385" cy="47608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4"/>
          <p:cNvCxnSpPr/>
          <p:nvPr/>
        </p:nvCxnSpPr>
        <p:spPr>
          <a:xfrm flipH="1">
            <a:off x="8839560" y="4279634"/>
            <a:ext cx="1154" cy="9661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" name="Google Shape;151;p4"/>
          <p:cNvCxnSpPr/>
          <p:nvPr/>
        </p:nvCxnSpPr>
        <p:spPr>
          <a:xfrm flipH="1">
            <a:off x="7762412" y="4250457"/>
            <a:ext cx="834681" cy="14004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Essentials of CBSE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5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9" name="Google Shape;159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163902" y="1457864"/>
            <a:ext cx="104897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components that are completely specified by the public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standards that facilitate the integration of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Middleware that provides software support for component integration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process that is geared up to CBSE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5"/>
          <p:cNvCxnSpPr/>
          <p:nvPr/>
        </p:nvCxnSpPr>
        <p:spPr>
          <a:xfrm>
            <a:off x="83128" y="378995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3" name="Google Shape;163;p5"/>
          <p:cNvSpPr/>
          <p:nvPr/>
        </p:nvSpPr>
        <p:spPr>
          <a:xfrm>
            <a:off x="83128" y="3209828"/>
            <a:ext cx="42691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166" y="5260008"/>
            <a:ext cx="6643427" cy="159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250166" y="4063042"/>
            <a:ext cx="80625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software component?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executable entity that can be made up of one or more executable objects.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explicit dependencies through “required” interfaces and “provides”.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Component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6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3" name="Google Shape;173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6"/>
          <p:cNvSpPr txBox="1"/>
          <p:nvPr/>
        </p:nvSpPr>
        <p:spPr>
          <a:xfrm>
            <a:off x="83128" y="1360210"/>
            <a:ext cx="912988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component interface is published and all interactions are through the published interface.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a software component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a functionality without regard to where the component is executing or its programming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A COMPONENT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-1" r="2001" t="0"/>
          <a:stretch/>
        </p:blipFill>
        <p:spPr>
          <a:xfrm>
            <a:off x="6920542" y="3479656"/>
            <a:ext cx="4293798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/>
          <p:nvPr/>
        </p:nvSpPr>
        <p:spPr>
          <a:xfrm>
            <a:off x="189781" y="3668534"/>
            <a:ext cx="2096219" cy="799949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for component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189780" y="4803419"/>
            <a:ext cx="2096219" cy="799949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Adapters or “glue” to reconcile different component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89780" y="5921526"/>
            <a:ext cx="2096219" cy="799949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Validate the component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3352440" y="4803420"/>
            <a:ext cx="2096219" cy="799949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Compose component from existing ones (if readily not available)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3352441" y="3668533"/>
            <a:ext cx="2096219" cy="799949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component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6"/>
          <p:cNvCxnSpPr/>
          <p:nvPr/>
        </p:nvCxnSpPr>
        <p:spPr>
          <a:xfrm>
            <a:off x="2479605" y="4068507"/>
            <a:ext cx="7380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6"/>
          <p:cNvCxnSpPr>
            <a:stCxn id="181" idx="2"/>
            <a:endCxn id="180" idx="0"/>
          </p:cNvCxnSpPr>
          <p:nvPr/>
        </p:nvCxnSpPr>
        <p:spPr>
          <a:xfrm>
            <a:off x="4400551" y="4468482"/>
            <a:ext cx="0" cy="33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6"/>
          <p:cNvCxnSpPr/>
          <p:nvPr/>
        </p:nvCxnSpPr>
        <p:spPr>
          <a:xfrm rot="10800000">
            <a:off x="2479605" y="5203393"/>
            <a:ext cx="73804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" name="Google Shape;185;p6"/>
          <p:cNvCxnSpPr>
            <a:stCxn id="178" idx="2"/>
            <a:endCxn id="179" idx="0"/>
          </p:cNvCxnSpPr>
          <p:nvPr/>
        </p:nvCxnSpPr>
        <p:spPr>
          <a:xfrm>
            <a:off x="1237890" y="5603368"/>
            <a:ext cx="0" cy="3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86" name="Google Shape;18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Component Development Stages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7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3" name="Google Shape;193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8" y="1360210"/>
            <a:ext cx="839152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/>
        </p:nvSpPr>
        <p:spPr>
          <a:xfrm>
            <a:off x="207034" y="4554747"/>
            <a:ext cx="65474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forms of component representation: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207034" y="4964334"/>
            <a:ext cx="3632281" cy="79363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During development – UML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404682" y="4964334"/>
            <a:ext cx="3632281" cy="79363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execution stage – blocks of code and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4305858" y="4964334"/>
            <a:ext cx="3632281" cy="79363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packaging – .zip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Component model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8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7" name="Google Shape;207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232913" y="1414732"/>
            <a:ext cx="10990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model – defines the types of building block, which can be composed with other components to create a software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4421756" y="2130424"/>
            <a:ext cx="3295290" cy="7246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of component model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8610600" y="3372627"/>
            <a:ext cx="3295290" cy="7246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4421756" y="3388896"/>
            <a:ext cx="3295290" cy="7246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232913" y="3372628"/>
            <a:ext cx="3295290" cy="72461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 flipH="1">
            <a:off x="2544792" y="2492733"/>
            <a:ext cx="1742536" cy="74217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8"/>
          <p:cNvCxnSpPr/>
          <p:nvPr/>
        </p:nvCxnSpPr>
        <p:spPr>
          <a:xfrm>
            <a:off x="6069401" y="2941608"/>
            <a:ext cx="0" cy="3623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6" name="Google Shape;216;p8"/>
          <p:cNvCxnSpPr/>
          <p:nvPr/>
        </p:nvCxnSpPr>
        <p:spPr>
          <a:xfrm>
            <a:off x="7815532" y="2492733"/>
            <a:ext cx="1682151" cy="74217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7" name="Google Shape;217;p8"/>
          <p:cNvSpPr txBox="1"/>
          <p:nvPr/>
        </p:nvSpPr>
        <p:spPr>
          <a:xfrm>
            <a:off x="232913" y="4321834"/>
            <a:ext cx="32952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how component can interact and also defines operation names,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and exceptions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4421756" y="4321834"/>
            <a:ext cx="329529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for components to be distributed and accessed remotely, they need to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globally unique name or handle associated with them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 txBox="1"/>
          <p:nvPr/>
        </p:nvSpPr>
        <p:spPr>
          <a:xfrm>
            <a:off x="8656607" y="4321834"/>
            <a:ext cx="32492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of how components should be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packaged for deployment as independent, executable entities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>
            <a:off x="83128" y="646683"/>
            <a:ext cx="822960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Component model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9"/>
          <p:cNvCxnSpPr/>
          <p:nvPr/>
        </p:nvCxnSpPr>
        <p:spPr>
          <a:xfrm>
            <a:off x="83128" y="1230786"/>
            <a:ext cx="82296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7" name="Google Shape;227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1227"/>
          <a:stretch/>
        </p:blipFill>
        <p:spPr>
          <a:xfrm>
            <a:off x="154556" y="1544128"/>
            <a:ext cx="11522672" cy="3899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