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iay/fpWszRFnBIlnKb48Iv7yve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7894501c3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g27894501c3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6102d165a2_3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26102d165a2_3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ed6074fe7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g2ed6074fe7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ed6074fe73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g2ed6074fe73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ed6074fe73_3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g2ed6074fe73_3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ed6074fe73_3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g2ed6074fe73_3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ed6074fe73_3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g2ed6074fe73_3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" name="Google Shape;322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102d165a2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26102d165a2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102d165a2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26102d165a2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hyperlink" Target="https://www.geeksforgeeks.org/software-engineering-requirements-engineering-process/" TargetMode="External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4781916" y="2195624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Software Engineering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" name="Google Shape;89;p1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90" name="Google Shape;90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2" name="Google Shape;92;p1"/>
          <p:cNvCxnSpPr/>
          <p:nvPr/>
        </p:nvCxnSpPr>
        <p:spPr>
          <a:xfrm flipH="1" rot="10800000">
            <a:off x="4781916" y="4112436"/>
            <a:ext cx="4581449" cy="1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3" name="Google Shape;93;p1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</p:grpSpPr>
        <p:sp>
          <p:nvSpPr>
            <p:cNvPr id="94" name="Google Shape;94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2023499" y="6260050"/>
            <a:ext cx="870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Acknowledgement: Authors of the prescribed textbooks and materials sourced online.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4781916" y="2782579"/>
            <a:ext cx="741008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Introduction to Software Engineering</a:t>
            </a:r>
            <a:endParaRPr b="1" i="0" sz="3600" u="none" cap="none" strike="noStrik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700" y="818138"/>
            <a:ext cx="2619113" cy="484950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/>
          <p:nvPr/>
        </p:nvSpPr>
        <p:spPr>
          <a:xfrm>
            <a:off x="4781935" y="3359315"/>
            <a:ext cx="5621400" cy="11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Requirement Engineering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"/>
          <p:cNvSpPr/>
          <p:nvPr/>
        </p:nvSpPr>
        <p:spPr>
          <a:xfrm>
            <a:off x="83128" y="646683"/>
            <a:ext cx="8229600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Properties of a Set of Requirements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2" name="Google Shape;212;p8"/>
          <p:cNvCxnSpPr/>
          <p:nvPr/>
        </p:nvCxnSpPr>
        <p:spPr>
          <a:xfrm>
            <a:off x="83128" y="1230786"/>
            <a:ext cx="82296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13" name="Google Shape;213;p8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5" name="Google Shape;21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625" y="1656989"/>
            <a:ext cx="4588699" cy="4519523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8"/>
          <p:cNvSpPr/>
          <p:nvPr/>
        </p:nvSpPr>
        <p:spPr>
          <a:xfrm>
            <a:off x="871268" y="5331125"/>
            <a:ext cx="77638" cy="12939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8"/>
          <p:cNvSpPr/>
          <p:nvPr/>
        </p:nvSpPr>
        <p:spPr>
          <a:xfrm>
            <a:off x="5987266" y="2650113"/>
            <a:ext cx="60960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there are many requirements but limited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or budget, choices must be made about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to include or exclude. Factors such 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in customer needs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improved developer understanding of the products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in organizational policy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affect the stability of requirements.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"/>
          <p:cNvSpPr/>
          <p:nvPr/>
        </p:nvSpPr>
        <p:spPr>
          <a:xfrm>
            <a:off x="5748525" y="1362450"/>
            <a:ext cx="6111300" cy="4801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83128" y="646683"/>
            <a:ext cx="8229600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Feasibility Study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5" name="Google Shape;225;p9"/>
          <p:cNvCxnSpPr/>
          <p:nvPr/>
        </p:nvCxnSpPr>
        <p:spPr>
          <a:xfrm>
            <a:off x="83128" y="1230786"/>
            <a:ext cx="82296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26" name="Google Shape;226;p9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8" name="Google Shape;22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284084"/>
            <a:ext cx="5619085" cy="297869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9"/>
          <p:cNvSpPr txBox="1"/>
          <p:nvPr/>
        </p:nvSpPr>
        <p:spPr>
          <a:xfrm>
            <a:off x="83128" y="1360210"/>
            <a:ext cx="45117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Feasibility Study?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Short, low-cost study to assess the practicality of the project and whether it should be done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is Feasibility Study conducted?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Mostly done before beginning a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9"/>
          <p:cNvSpPr/>
          <p:nvPr/>
        </p:nvSpPr>
        <p:spPr>
          <a:xfrm>
            <a:off x="5825705" y="1366071"/>
            <a:ext cx="6096000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ACTIVITIES IN FEASIBILITY STUDY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out the client or the sponsor or the user who would have a stake in the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current solution to the problem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targeted customers and the future market place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benefits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level block level understanding of the solution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Considerations to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Marketing strategy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Financial projection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 and high level planning and budget requirements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Issues, assumptions, risks and constraints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Alternatives and their consideration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project organization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Ends with </a:t>
            </a:r>
            <a:r>
              <a:rPr b="0" i="0" lang="en-US" sz="1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GO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NO-GO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894501c30_0_0"/>
          <p:cNvSpPr/>
          <p:nvPr/>
        </p:nvSpPr>
        <p:spPr>
          <a:xfrm>
            <a:off x="83128" y="113283"/>
            <a:ext cx="82296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Feasibility Study </a:t>
            </a:r>
            <a:r>
              <a:rPr b="1" lang="en-US" sz="36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— Types</a:t>
            </a:r>
            <a:endParaRPr b="0" i="0" sz="3600" u="none" cap="none" strike="noStrike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7" name="Google Shape;237;g27894501c30_0_0"/>
          <p:cNvCxnSpPr/>
          <p:nvPr/>
        </p:nvCxnSpPr>
        <p:spPr>
          <a:xfrm>
            <a:off x="83128" y="849786"/>
            <a:ext cx="82296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38" name="Google Shape;238;g27894501c30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9" name="Google Shape;239;g27894501c3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27894501c30_0_0"/>
          <p:cNvSpPr txBox="1"/>
          <p:nvPr/>
        </p:nvSpPr>
        <p:spPr>
          <a:xfrm>
            <a:off x="298700" y="941825"/>
            <a:ext cx="9619500" cy="43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Calibri"/>
              <a:buChar char="●"/>
            </a:pPr>
            <a:r>
              <a:rPr b="1" lang="en-US" sz="25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Technical feasibility</a:t>
            </a:r>
            <a:r>
              <a:rPr lang="en-US" sz="25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— determines whether the team has enough tech and human resources to turn the client’s expectations into operational systems.</a:t>
            </a:r>
            <a:endParaRPr sz="25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Calibri"/>
              <a:buChar char="●"/>
            </a:pPr>
            <a:r>
              <a:rPr b="1" lang="en-US" sz="25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Operational feasibility</a:t>
            </a:r>
            <a:r>
              <a:rPr lang="en-US" sz="25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— stands for both how easy it will be to operate the product after its deployment and how the organization’s operational goals intertwine with the project in question.</a:t>
            </a:r>
            <a:endParaRPr sz="25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Calibri"/>
              <a:buChar char="●"/>
            </a:pPr>
            <a:r>
              <a:rPr b="1" lang="en-US" sz="25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Economic feasibility</a:t>
            </a:r>
            <a:r>
              <a:rPr lang="en-US" sz="25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— requires a cost/benefit assessment that includes the analysis of short, middle, and long-term gains or risks associated with the project.</a:t>
            </a:r>
            <a:endParaRPr sz="25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Calibri"/>
              <a:buChar char="●"/>
            </a:pPr>
            <a:r>
              <a:rPr b="1" lang="en-US" sz="25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Legal feasibility</a:t>
            </a:r>
            <a:r>
              <a:rPr lang="en-US" sz="25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— covers all legal aspects of the project (zoning, data collection and security, etc.) at any stage of its realization.</a:t>
            </a:r>
            <a:endParaRPr sz="25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Calibri"/>
              <a:buChar char="●"/>
            </a:pPr>
            <a:r>
              <a:rPr b="1" lang="en-US" sz="25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Scheduling feasibility</a:t>
            </a:r>
            <a:r>
              <a:rPr lang="en-US" sz="25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— determines the time required to complete the project and its compliance with the deadline previously agreed on by the client.</a:t>
            </a:r>
            <a:endParaRPr sz="25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"/>
          <p:cNvSpPr/>
          <p:nvPr/>
        </p:nvSpPr>
        <p:spPr>
          <a:xfrm>
            <a:off x="83128" y="646683"/>
            <a:ext cx="8229600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Requirements Engineering Process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p10"/>
          <p:cNvCxnSpPr/>
          <p:nvPr/>
        </p:nvCxnSpPr>
        <p:spPr>
          <a:xfrm>
            <a:off x="83128" y="1230786"/>
            <a:ext cx="82296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7" name="Google Shape;247;p10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159" y="2833881"/>
            <a:ext cx="10058400" cy="1608223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0"/>
          <p:cNvSpPr/>
          <p:nvPr/>
        </p:nvSpPr>
        <p:spPr>
          <a:xfrm>
            <a:off x="83128" y="1460648"/>
            <a:ext cx="82296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“four + one” set of activities to produce specifications or requirements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an iterative process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0"/>
          <p:cNvSpPr/>
          <p:nvPr/>
        </p:nvSpPr>
        <p:spPr>
          <a:xfrm>
            <a:off x="1453814" y="4597043"/>
            <a:ext cx="4071600" cy="1959600"/>
          </a:xfrm>
          <a:prstGeom prst="rect">
            <a:avLst/>
          </a:prstGeom>
          <a:solidFill>
            <a:srgbClr val="D5DBE5"/>
          </a:solidFill>
          <a:ln cap="flat" cmpd="sng" w="12700">
            <a:solidFill>
              <a:srgbClr val="D5DB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Requirements Elicitation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To gather and discover requirements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0"/>
          <p:cNvSpPr/>
          <p:nvPr/>
        </p:nvSpPr>
        <p:spPr>
          <a:xfrm>
            <a:off x="6027414" y="4597043"/>
            <a:ext cx="4071600" cy="1959600"/>
          </a:xfrm>
          <a:prstGeom prst="rect">
            <a:avLst/>
          </a:prstGeom>
          <a:solidFill>
            <a:srgbClr val="D5DBE5"/>
          </a:solidFill>
          <a:ln cap="flat" cmpd="sng" w="12700">
            <a:solidFill>
              <a:srgbClr val="D5DB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Requirements Analysis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Process of reviewing requirements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6102d165a2_3_2"/>
          <p:cNvSpPr/>
          <p:nvPr/>
        </p:nvSpPr>
        <p:spPr>
          <a:xfrm>
            <a:off x="83128" y="646683"/>
            <a:ext cx="82296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Requirements Engineering Process contd.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9" name="Google Shape;259;g26102d165a2_3_2"/>
          <p:cNvCxnSpPr/>
          <p:nvPr/>
        </p:nvCxnSpPr>
        <p:spPr>
          <a:xfrm>
            <a:off x="83128" y="1230786"/>
            <a:ext cx="82296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60" name="Google Shape;260;g26102d165a2_3_2"/>
          <p:cNvSpPr/>
          <p:nvPr/>
        </p:nvSpPr>
        <p:spPr>
          <a:xfrm>
            <a:off x="439387" y="252360"/>
            <a:ext cx="70005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26102d165a2_3_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2" name="Google Shape;262;g26102d165a2_3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159" y="2833881"/>
            <a:ext cx="10058399" cy="1608223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26102d165a2_3_2"/>
          <p:cNvSpPr/>
          <p:nvPr/>
        </p:nvSpPr>
        <p:spPr>
          <a:xfrm>
            <a:off x="83128" y="1460648"/>
            <a:ext cx="8229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“four + one” set of activities to produce specifications or requirements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an iterative process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26102d165a2_3_2"/>
          <p:cNvSpPr/>
          <p:nvPr/>
        </p:nvSpPr>
        <p:spPr>
          <a:xfrm>
            <a:off x="1347139" y="4579393"/>
            <a:ext cx="4071600" cy="1959600"/>
          </a:xfrm>
          <a:prstGeom prst="rect">
            <a:avLst/>
          </a:prstGeom>
          <a:solidFill>
            <a:srgbClr val="D5DBE5"/>
          </a:solidFill>
          <a:ln cap="flat" cmpd="sng" w="12700">
            <a:solidFill>
              <a:srgbClr val="D5DB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Requirements Specifications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Process of creating software and system specification documents suitable for further designing and maintenance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26102d165a2_3_2"/>
          <p:cNvSpPr/>
          <p:nvPr/>
        </p:nvSpPr>
        <p:spPr>
          <a:xfrm>
            <a:off x="6194764" y="4579393"/>
            <a:ext cx="4071600" cy="1959600"/>
          </a:xfrm>
          <a:prstGeom prst="rect">
            <a:avLst/>
          </a:prstGeom>
          <a:solidFill>
            <a:srgbClr val="D5DBE5"/>
          </a:solidFill>
          <a:ln cap="flat" cmpd="sng" w="12700">
            <a:solidFill>
              <a:srgbClr val="D5DB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Requirements Validation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Helps ensure the right requirements are realized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g26102d165a2_3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ed6074fe73_0_0"/>
          <p:cNvSpPr/>
          <p:nvPr/>
        </p:nvSpPr>
        <p:spPr>
          <a:xfrm>
            <a:off x="83128" y="646683"/>
            <a:ext cx="82296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Requirements Engineering Lifecycle</a:t>
            </a:r>
            <a:endParaRPr b="0" i="0" sz="34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2" name="Google Shape;272;g2ed6074fe73_0_0"/>
          <p:cNvCxnSpPr/>
          <p:nvPr/>
        </p:nvCxnSpPr>
        <p:spPr>
          <a:xfrm>
            <a:off x="83128" y="1230786"/>
            <a:ext cx="82296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73" name="Google Shape;273;g2ed6074fe73_0_0"/>
          <p:cNvSpPr/>
          <p:nvPr/>
        </p:nvSpPr>
        <p:spPr>
          <a:xfrm>
            <a:off x="439387" y="252360"/>
            <a:ext cx="70005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2ed6074fe73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5" name="Google Shape;275;g2ed6074fe7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2ed6074fe73_0_0"/>
          <p:cNvSpPr txBox="1"/>
          <p:nvPr/>
        </p:nvSpPr>
        <p:spPr>
          <a:xfrm>
            <a:off x="258550" y="5656125"/>
            <a:ext cx="115116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 Engineering : </a:t>
            </a: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https://www.geeksforgeeks.org/software-engineering-requirements-engineering-process/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g2ed6074fe73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4563" y="1645825"/>
            <a:ext cx="5239574" cy="39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ed6074fe73_3_0"/>
          <p:cNvSpPr/>
          <p:nvPr/>
        </p:nvSpPr>
        <p:spPr>
          <a:xfrm>
            <a:off x="83128" y="646683"/>
            <a:ext cx="82296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Real Life Importance of Requirements Engineering</a:t>
            </a:r>
            <a:endParaRPr b="0" i="0" sz="30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3" name="Google Shape;283;g2ed6074fe73_3_0"/>
          <p:cNvCxnSpPr/>
          <p:nvPr/>
        </p:nvCxnSpPr>
        <p:spPr>
          <a:xfrm>
            <a:off x="83128" y="1230786"/>
            <a:ext cx="82296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84" name="Google Shape;284;g2ed6074fe73_3_0"/>
          <p:cNvSpPr/>
          <p:nvPr/>
        </p:nvSpPr>
        <p:spPr>
          <a:xfrm>
            <a:off x="439387" y="252360"/>
            <a:ext cx="70005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2ed6074fe73_3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6" name="Google Shape;286;g2ed6074fe73_3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2ed6074fe73_3_0"/>
          <p:cNvSpPr txBox="1"/>
          <p:nvPr/>
        </p:nvSpPr>
        <p:spPr>
          <a:xfrm>
            <a:off x="204125" y="1465125"/>
            <a:ext cx="11511600" cy="48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Case Study : Restaurant Menu Design</a:t>
            </a:r>
            <a:endParaRPr b="1" sz="22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Scenario:</a:t>
            </a:r>
            <a:r>
              <a:rPr lang="en-US" sz="2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A restaurant wants to redesign its menu to improve customer satisfaction and increase sales.</a:t>
            </a:r>
            <a:endParaRPr sz="22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Compare the outcomes of a project with and without requirements engineering. How do clear requirements contribute to project success?</a:t>
            </a:r>
            <a:endParaRPr sz="22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Why is it crucial to invest time and resources into requirements engineering, even if it seems like a time-consuming process?</a:t>
            </a:r>
            <a:endParaRPr sz="22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g2ed6074fe73_3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3625" y="4531175"/>
            <a:ext cx="1986625" cy="198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ed6074fe73_3_13"/>
          <p:cNvSpPr/>
          <p:nvPr/>
        </p:nvSpPr>
        <p:spPr>
          <a:xfrm>
            <a:off x="83128" y="646683"/>
            <a:ext cx="82296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Continuation</a:t>
            </a:r>
            <a:endParaRPr b="0" i="0" sz="34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4" name="Google Shape;294;g2ed6074fe73_3_13"/>
          <p:cNvCxnSpPr/>
          <p:nvPr/>
        </p:nvCxnSpPr>
        <p:spPr>
          <a:xfrm>
            <a:off x="83128" y="1230786"/>
            <a:ext cx="82296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95" name="Google Shape;295;g2ed6074fe73_3_13"/>
          <p:cNvSpPr/>
          <p:nvPr/>
        </p:nvSpPr>
        <p:spPr>
          <a:xfrm>
            <a:off x="439387" y="252360"/>
            <a:ext cx="70005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2ed6074fe73_3_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7" name="Google Shape;297;g2ed6074fe73_3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g2ed6074fe73_3_13"/>
          <p:cNvSpPr txBox="1"/>
          <p:nvPr/>
        </p:nvSpPr>
        <p:spPr>
          <a:xfrm>
            <a:off x="204125" y="1465125"/>
            <a:ext cx="11511600" cy="48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With Requirements Engineering:</a:t>
            </a:r>
            <a:endParaRPr b="1" sz="23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300"/>
              <a:buAutoNum type="arabicPeriod"/>
            </a:pPr>
            <a:r>
              <a:rPr b="1" lang="en-US" sz="23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Requirements Gathering:</a:t>
            </a:r>
            <a:r>
              <a:rPr lang="en-US" sz="23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The restaurant surveys customers, analyzes sales data, and consults with staff to gather insights on popular dishes, dietary preferences, and pricing.</a:t>
            </a:r>
            <a:endParaRPr sz="23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00"/>
              <a:buAutoNum type="arabicPeriod"/>
            </a:pPr>
            <a:r>
              <a:rPr b="1" lang="en-US" sz="23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Requirements Analysis:</a:t>
            </a:r>
            <a:r>
              <a:rPr lang="en-US" sz="23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They analyze the data to determine which dishes should be highlighted, which items need improvement, and what new items to introduce.</a:t>
            </a:r>
            <a:endParaRPr sz="23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00"/>
              <a:buAutoNum type="arabicPeriod"/>
            </a:pPr>
            <a:r>
              <a:rPr b="1" lang="en-US" sz="23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Requirements Specification:</a:t>
            </a:r>
            <a:r>
              <a:rPr lang="en-US" sz="23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The team documents the desired changes, including menu layout, dish descriptions, and pricing.</a:t>
            </a:r>
            <a:endParaRPr sz="23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00"/>
              <a:buAutoNum type="arabicPeriod"/>
            </a:pPr>
            <a:r>
              <a:rPr b="1" lang="en-US" sz="23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Design and Implementation:</a:t>
            </a:r>
            <a:r>
              <a:rPr lang="en-US" sz="23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The new menu design is created based on the documented requirements.</a:t>
            </a:r>
            <a:endParaRPr sz="23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00"/>
              <a:buAutoNum type="arabicPeriod"/>
            </a:pPr>
            <a:r>
              <a:rPr b="1" lang="en-US" sz="23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Validation:</a:t>
            </a:r>
            <a:r>
              <a:rPr lang="en-US" sz="23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The menu is tested with a sample of customers to ensure it meets their preferences and improves sales.</a:t>
            </a:r>
            <a:endParaRPr sz="23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ed6074fe73_3_32"/>
          <p:cNvSpPr/>
          <p:nvPr/>
        </p:nvSpPr>
        <p:spPr>
          <a:xfrm>
            <a:off x="83128" y="646683"/>
            <a:ext cx="82296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Continuation</a:t>
            </a:r>
            <a:endParaRPr b="0" i="0" sz="34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4" name="Google Shape;304;g2ed6074fe73_3_32"/>
          <p:cNvCxnSpPr/>
          <p:nvPr/>
        </p:nvCxnSpPr>
        <p:spPr>
          <a:xfrm>
            <a:off x="83128" y="1230786"/>
            <a:ext cx="82296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05" name="Google Shape;305;g2ed6074fe73_3_32"/>
          <p:cNvSpPr/>
          <p:nvPr/>
        </p:nvSpPr>
        <p:spPr>
          <a:xfrm>
            <a:off x="439387" y="252360"/>
            <a:ext cx="70005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2ed6074fe73_3_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7" name="Google Shape;307;g2ed6074fe73_3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2ed6074fe73_3_32"/>
          <p:cNvSpPr txBox="1"/>
          <p:nvPr/>
        </p:nvSpPr>
        <p:spPr>
          <a:xfrm>
            <a:off x="204125" y="1465125"/>
            <a:ext cx="11511600" cy="48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Pros:</a:t>
            </a:r>
            <a:endParaRPr b="1" sz="22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●"/>
            </a:pPr>
            <a:r>
              <a:rPr b="1" lang="en-US" sz="2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Targeted Changes:</a:t>
            </a:r>
            <a:r>
              <a:rPr lang="en-US" sz="2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The menu changes are based on actual customer feedback and data, leading to more effective improvements.</a:t>
            </a:r>
            <a:endParaRPr sz="22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●"/>
            </a:pPr>
            <a:r>
              <a:rPr b="1" lang="en-US" sz="2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Increased Sales:</a:t>
            </a:r>
            <a:r>
              <a:rPr lang="en-US" sz="2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A well-designed menu can lead to increased sales and customer satisfaction.</a:t>
            </a:r>
            <a:endParaRPr sz="22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●"/>
            </a:pPr>
            <a:r>
              <a:rPr b="1" lang="en-US" sz="2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Better Planning:</a:t>
            </a:r>
            <a:r>
              <a:rPr lang="en-US" sz="2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The design and implementation process is guided by clear requirements, reducing the risk of costly revisions.</a:t>
            </a:r>
            <a:endParaRPr sz="22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Cons:</a:t>
            </a:r>
            <a:endParaRPr b="1" sz="22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●"/>
            </a:pPr>
            <a:r>
              <a:rPr b="1" lang="en-US" sz="2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Initial Investment:</a:t>
            </a:r>
            <a:r>
              <a:rPr lang="en-US" sz="2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Gathering and analyzing data can require an initial investment of time and resources.</a:t>
            </a:r>
            <a:endParaRPr sz="22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●"/>
            </a:pPr>
            <a:r>
              <a:rPr b="1" lang="en-US" sz="2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Potential Overemphasis:</a:t>
            </a:r>
            <a:r>
              <a:rPr lang="en-US" sz="2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Focusing too much on specific requirements may overlook broader trends or innovations.</a:t>
            </a:r>
            <a:endParaRPr b="1" sz="22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ed6074fe73_3_22"/>
          <p:cNvSpPr/>
          <p:nvPr/>
        </p:nvSpPr>
        <p:spPr>
          <a:xfrm>
            <a:off x="83128" y="646683"/>
            <a:ext cx="82296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 simple real life case study</a:t>
            </a:r>
            <a:endParaRPr b="0" i="0" sz="34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" name="Google Shape;314;g2ed6074fe73_3_22"/>
          <p:cNvCxnSpPr/>
          <p:nvPr/>
        </p:nvCxnSpPr>
        <p:spPr>
          <a:xfrm>
            <a:off x="83128" y="1230786"/>
            <a:ext cx="82296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15" name="Google Shape;315;g2ed6074fe73_3_22"/>
          <p:cNvSpPr/>
          <p:nvPr/>
        </p:nvSpPr>
        <p:spPr>
          <a:xfrm>
            <a:off x="439387" y="252360"/>
            <a:ext cx="70005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g2ed6074fe73_3_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7" name="Google Shape;317;g2ed6074fe73_3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2ed6074fe73_3_22"/>
          <p:cNvSpPr txBox="1"/>
          <p:nvPr/>
        </p:nvSpPr>
        <p:spPr>
          <a:xfrm>
            <a:off x="246900" y="1347950"/>
            <a:ext cx="11698200" cy="48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Without Requirements Engineering:</a:t>
            </a:r>
            <a:endParaRPr sz="23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Process:</a:t>
            </a:r>
            <a:endParaRPr b="1" sz="21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AutoNum type="arabicPeriod"/>
            </a:pPr>
            <a:r>
              <a:rPr b="1" lang="en-US" sz="21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Menu Redesign Begins:</a:t>
            </a:r>
            <a:r>
              <a:rPr lang="en-US" sz="21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The chef and staff make changes to the menu based on personal preferences and assumptions.</a:t>
            </a:r>
            <a:endParaRPr sz="21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AutoNum type="arabicPeriod"/>
            </a:pPr>
            <a:r>
              <a:rPr b="1" lang="en-US" sz="21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Changes Made:</a:t>
            </a:r>
            <a:r>
              <a:rPr lang="en-US" sz="21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New dishes are added and existing ones are adjusted without consulting customer feedback.</a:t>
            </a:r>
            <a:endParaRPr sz="21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AutoNum type="arabicPeriod"/>
            </a:pPr>
            <a:r>
              <a:rPr b="1" lang="en-US" sz="21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Implementation:</a:t>
            </a:r>
            <a:r>
              <a:rPr lang="en-US" sz="21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The new menu is printed and introduced without testing.</a:t>
            </a:r>
            <a:endParaRPr sz="21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Pros:</a:t>
            </a:r>
            <a:endParaRPr b="1" sz="21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Char char="●"/>
            </a:pPr>
            <a:r>
              <a:rPr b="1" lang="en-US" sz="21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Quick Decisions:</a:t>
            </a:r>
            <a:r>
              <a:rPr lang="en-US" sz="21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The redesign process is faster and driven by internal ideas.</a:t>
            </a:r>
            <a:endParaRPr sz="21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Char char="●"/>
            </a:pPr>
            <a:r>
              <a:rPr b="1" lang="en-US" sz="21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Creative Freedom:</a:t>
            </a:r>
            <a:r>
              <a:rPr lang="en-US" sz="21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The chef and staff have the freedom to experiment and implement creative ideas.</a:t>
            </a:r>
            <a:endParaRPr sz="21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Cons:</a:t>
            </a:r>
            <a:endParaRPr b="1" sz="21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Char char="●"/>
            </a:pPr>
            <a:r>
              <a:rPr b="1" lang="en-US" sz="21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Missed Opportunities:</a:t>
            </a:r>
            <a:r>
              <a:rPr lang="en-US" sz="21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The changes may not align with customer preferences or market trends.</a:t>
            </a:r>
            <a:endParaRPr sz="21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Char char="●"/>
            </a:pPr>
            <a:r>
              <a:rPr b="1" lang="en-US" sz="21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Ineffective Changes:</a:t>
            </a:r>
            <a:r>
              <a:rPr lang="en-US" sz="21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The menu redesign may not achieve the desired impact on sales or customer satisfaction.</a:t>
            </a:r>
            <a:endParaRPr sz="21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Char char="●"/>
            </a:pPr>
            <a:r>
              <a:rPr b="1" lang="en-US" sz="21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Limited Feedback:</a:t>
            </a:r>
            <a:r>
              <a:rPr lang="en-US" sz="21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Lack of testing means there’s no assurance that the new menu will be well-received.</a:t>
            </a:r>
            <a:endParaRPr sz="21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6" name="Google Shape;10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"/>
          <p:cNvSpPr/>
          <p:nvPr/>
        </p:nvSpPr>
        <p:spPr>
          <a:xfrm>
            <a:off x="2655835" y="1586890"/>
            <a:ext cx="56208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List of Contents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2655825" y="2189175"/>
            <a:ext cx="79977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-"/>
            </a:pPr>
            <a:r>
              <a:rPr b="1" i="0" lang="en-US" sz="27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Requirements Engineering - Introduction</a:t>
            </a:r>
            <a:endParaRPr b="1" i="0" sz="27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Char char="-"/>
            </a:pPr>
            <a:r>
              <a:rPr b="1" i="0" lang="en-US" sz="27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Cost of Repair as a Function of Time</a:t>
            </a:r>
            <a:endParaRPr b="1" i="0" sz="27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Char char="-"/>
            </a:pPr>
            <a:r>
              <a:rPr b="1" i="0" lang="en-US" sz="27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Defining a Requirement</a:t>
            </a:r>
            <a:endParaRPr b="1" i="0" sz="27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Char char="-"/>
            </a:pPr>
            <a:r>
              <a:rPr b="1" i="0" lang="en-US" sz="27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Properties of Requirement</a:t>
            </a:r>
            <a:endParaRPr b="1" i="0" sz="27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Char char="-"/>
            </a:pPr>
            <a:r>
              <a:rPr b="1" i="0" lang="en-US" sz="27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Properties of a Set of Requirement</a:t>
            </a:r>
            <a:endParaRPr b="1" i="0" sz="27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Char char="-"/>
            </a:pPr>
            <a:r>
              <a:rPr b="1" i="0" lang="en-US" sz="27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Feasibility Study</a:t>
            </a:r>
            <a:endParaRPr b="1" i="0" sz="27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Char char="-"/>
            </a:pPr>
            <a:r>
              <a:rPr b="1" i="0" lang="en-US" sz="27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Requirement Engineering Process</a:t>
            </a:r>
            <a:endParaRPr b="1" i="0" sz="27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2"/>
          <p:cNvCxnSpPr/>
          <p:nvPr/>
        </p:nvCxnSpPr>
        <p:spPr>
          <a:xfrm flipH="1" rot="10800000">
            <a:off x="2483035" y="2179570"/>
            <a:ext cx="5794200" cy="9600"/>
          </a:xfrm>
          <a:prstGeom prst="straightConnector1">
            <a:avLst/>
          </a:prstGeom>
          <a:noFill/>
          <a:ln cap="flat" cmpd="sng" w="38150">
            <a:solidFill>
              <a:srgbClr val="DFA267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10" name="Google Shape;110;p2"/>
          <p:cNvSpPr/>
          <p:nvPr/>
        </p:nvSpPr>
        <p:spPr>
          <a:xfrm>
            <a:off x="83128" y="646683"/>
            <a:ext cx="108897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Requirements Engineering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2"/>
          <p:cNvCxnSpPr/>
          <p:nvPr/>
        </p:nvCxnSpPr>
        <p:spPr>
          <a:xfrm>
            <a:off x="83128" y="1230786"/>
            <a:ext cx="73569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12" name="Google Shape;112;p2"/>
          <p:cNvSpPr/>
          <p:nvPr/>
        </p:nvSpPr>
        <p:spPr>
          <a:xfrm>
            <a:off x="439387" y="252360"/>
            <a:ext cx="70005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4" name="Google Shape;324;p11"/>
          <p:cNvCxnSpPr/>
          <p:nvPr/>
        </p:nvCxnSpPr>
        <p:spPr>
          <a:xfrm flipH="1" rot="10800000">
            <a:off x="5448168" y="2887307"/>
            <a:ext cx="4581449" cy="1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5" name="Google Shape;325;p11"/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7" name="Google Shape;32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">
            <a:off x="1961622" y="1064481"/>
            <a:ext cx="2389421" cy="4424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/>
          <p:nvPr/>
        </p:nvSpPr>
        <p:spPr>
          <a:xfrm>
            <a:off x="83128" y="646683"/>
            <a:ext cx="10889672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Requirements Engineering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3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19" name="Google Shape;119;p3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3"/>
          <p:cNvSpPr txBox="1"/>
          <p:nvPr/>
        </p:nvSpPr>
        <p:spPr>
          <a:xfrm>
            <a:off x="83128" y="1475117"/>
            <a:ext cx="898323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 is the property which must be exhibited by software developed/adapted to solve a particular problem.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 should specify the externally visible behavior of what and not how.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3"/>
          <p:cNvCxnSpPr/>
          <p:nvPr/>
        </p:nvCxnSpPr>
        <p:spPr>
          <a:xfrm>
            <a:off x="1561381" y="3053751"/>
            <a:ext cx="74187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3" name="Google Shape;123;p3"/>
          <p:cNvCxnSpPr/>
          <p:nvPr/>
        </p:nvCxnSpPr>
        <p:spPr>
          <a:xfrm>
            <a:off x="690113" y="3229443"/>
            <a:ext cx="0" cy="6093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4" name="Google Shape;124;p3"/>
          <p:cNvSpPr txBox="1"/>
          <p:nvPr/>
        </p:nvSpPr>
        <p:spPr>
          <a:xfrm>
            <a:off x="2396966" y="2869085"/>
            <a:ext cx="27690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 requirements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93714" y="3838755"/>
            <a:ext cx="2303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of requirements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93714" y="4425351"/>
            <a:ext cx="938671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step in any software intensive development lifecycle irrespective of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Difficult, error prone and costly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Critical for successful development of all down stream activities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 errors are expensive to fix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/>
          <p:nvPr/>
        </p:nvSpPr>
        <p:spPr>
          <a:xfrm>
            <a:off x="83128" y="646683"/>
            <a:ext cx="8229600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Parody!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" name="Google Shape;133;p4"/>
          <p:cNvCxnSpPr/>
          <p:nvPr/>
        </p:nvCxnSpPr>
        <p:spPr>
          <a:xfrm>
            <a:off x="83128" y="1230786"/>
            <a:ext cx="82296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4" name="Google Shape;134;p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6" name="Google Shape;13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27" y="1360209"/>
            <a:ext cx="8202095" cy="5361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/>
          <p:nvPr/>
        </p:nvSpPr>
        <p:spPr>
          <a:xfrm>
            <a:off x="83128" y="646683"/>
            <a:ext cx="8229600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Cost of repair as a function of time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5"/>
          <p:cNvCxnSpPr/>
          <p:nvPr/>
        </p:nvCxnSpPr>
        <p:spPr>
          <a:xfrm>
            <a:off x="83128" y="1230786"/>
            <a:ext cx="82296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4" name="Google Shape;144;p5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28" y="1435040"/>
            <a:ext cx="5676900" cy="38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9746" y="1360210"/>
            <a:ext cx="3190875" cy="364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102d165a2_0_30"/>
          <p:cNvSpPr/>
          <p:nvPr/>
        </p:nvSpPr>
        <p:spPr>
          <a:xfrm>
            <a:off x="83128" y="646683"/>
            <a:ext cx="82296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Definition of Requirement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g26102d165a2_0_30"/>
          <p:cNvCxnSpPr/>
          <p:nvPr/>
        </p:nvCxnSpPr>
        <p:spPr>
          <a:xfrm>
            <a:off x="83128" y="1230786"/>
            <a:ext cx="82296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55" name="Google Shape;155;g26102d165a2_0_30"/>
          <p:cNvSpPr/>
          <p:nvPr/>
        </p:nvSpPr>
        <p:spPr>
          <a:xfrm>
            <a:off x="439387" y="252360"/>
            <a:ext cx="70005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26102d165a2_0_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7" name="Google Shape;157;g26102d165a2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26102d165a2_0_30"/>
          <p:cNvSpPr/>
          <p:nvPr/>
        </p:nvSpPr>
        <p:spPr>
          <a:xfrm>
            <a:off x="83113" y="1524819"/>
            <a:ext cx="6096000" cy="4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92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Requirement is the Property which must be exhibited by software developed/adapted to solve a particular problem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808080"/>
              </a:buClr>
              <a:buSzPts val="192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Requirement should specify the externally visible behavior of </a:t>
            </a:r>
            <a:r>
              <a:rPr b="1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not how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808080"/>
              </a:buClr>
              <a:buSzPts val="192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Requirements can be looked at 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08080"/>
              </a:buClr>
              <a:buSzPts val="192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Individual requirements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08080"/>
              </a:buClr>
              <a:buSzPts val="192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 of requirements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/>
          <p:nvPr/>
        </p:nvSpPr>
        <p:spPr>
          <a:xfrm>
            <a:off x="83128" y="646683"/>
            <a:ext cx="8229600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Properties of Requirement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p6"/>
          <p:cNvCxnSpPr/>
          <p:nvPr/>
        </p:nvCxnSpPr>
        <p:spPr>
          <a:xfrm>
            <a:off x="83128" y="1230786"/>
            <a:ext cx="82296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65" name="Google Shape;165;p6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7" name="Google Shape;167;p6"/>
          <p:cNvPicPr preferRelativeResize="0"/>
          <p:nvPr/>
        </p:nvPicPr>
        <p:blipFill rotWithShape="1">
          <a:blip r:embed="rId3">
            <a:alphaModFix/>
          </a:blip>
          <a:srcRect b="0" l="0" r="0" t="1307"/>
          <a:stretch/>
        </p:blipFill>
        <p:spPr>
          <a:xfrm>
            <a:off x="329600" y="1404939"/>
            <a:ext cx="5753100" cy="399519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6"/>
          <p:cNvSpPr/>
          <p:nvPr/>
        </p:nvSpPr>
        <p:spPr>
          <a:xfrm>
            <a:off x="569343" y="5191935"/>
            <a:ext cx="405442" cy="20820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7032009" y="4716976"/>
            <a:ext cx="4321800" cy="1431900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Verifiable – Requirement must have a clear, testable criterion and a cost-effective process to check it has been realized 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requested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7032009" y="3077601"/>
            <a:ext cx="4321800" cy="1431900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Unambiguous – Requirement should have only one interpretation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7032009" y="1404951"/>
            <a:ext cx="4321800" cy="1431900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Concise – Requirements should describe a single property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102d165a2_0_6"/>
          <p:cNvSpPr/>
          <p:nvPr/>
        </p:nvSpPr>
        <p:spPr>
          <a:xfrm>
            <a:off x="83128" y="646683"/>
            <a:ext cx="82296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Properties of Requirement contd.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Google Shape;178;g26102d165a2_0_6"/>
          <p:cNvCxnSpPr/>
          <p:nvPr/>
        </p:nvCxnSpPr>
        <p:spPr>
          <a:xfrm>
            <a:off x="83128" y="1230786"/>
            <a:ext cx="82296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79" name="Google Shape;179;g26102d165a2_0_6"/>
          <p:cNvSpPr/>
          <p:nvPr/>
        </p:nvSpPr>
        <p:spPr>
          <a:xfrm>
            <a:off x="439387" y="252360"/>
            <a:ext cx="70005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26102d165a2_0_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g26102d165a2_0_6"/>
          <p:cNvSpPr/>
          <p:nvPr/>
        </p:nvSpPr>
        <p:spPr>
          <a:xfrm>
            <a:off x="950343" y="5191935"/>
            <a:ext cx="405300" cy="20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26102d165a2_0_6"/>
          <p:cNvSpPr/>
          <p:nvPr/>
        </p:nvSpPr>
        <p:spPr>
          <a:xfrm>
            <a:off x="6600184" y="4968272"/>
            <a:ext cx="4321800" cy="1431900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Prioritized – Requirement should be prioritized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26102d165a2_0_6"/>
          <p:cNvSpPr/>
          <p:nvPr/>
        </p:nvSpPr>
        <p:spPr>
          <a:xfrm>
            <a:off x="6600184" y="3291867"/>
            <a:ext cx="4321800" cy="1431900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Feasible – Realizable with a specified time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26102d165a2_0_6"/>
          <p:cNvSpPr/>
          <p:nvPr/>
        </p:nvSpPr>
        <p:spPr>
          <a:xfrm>
            <a:off x="6600184" y="1615477"/>
            <a:ext cx="4321800" cy="1431900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Consistent – No requirement should contradict another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26102d165a2_0_6"/>
          <p:cNvSpPr/>
          <p:nvPr/>
        </p:nvSpPr>
        <p:spPr>
          <a:xfrm>
            <a:off x="1426259" y="4968277"/>
            <a:ext cx="4321800" cy="1431900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Clear – Written precisely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26102d165a2_0_6"/>
          <p:cNvSpPr/>
          <p:nvPr/>
        </p:nvSpPr>
        <p:spPr>
          <a:xfrm>
            <a:off x="1426259" y="3291876"/>
            <a:ext cx="4321800" cy="1431900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Traceable – Backwards to stakeholder request and forward to software components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26102d165a2_0_6"/>
          <p:cNvSpPr/>
          <p:nvPr/>
        </p:nvSpPr>
        <p:spPr>
          <a:xfrm>
            <a:off x="1426259" y="1615476"/>
            <a:ext cx="4321800" cy="1431900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Quantifiable – Requirement should be quantifiable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g26102d165a2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"/>
          <p:cNvSpPr/>
          <p:nvPr/>
        </p:nvSpPr>
        <p:spPr>
          <a:xfrm>
            <a:off x="83128" y="646683"/>
            <a:ext cx="9009114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Requirements Engineering – In-Class Exercises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" name="Google Shape;194;p7"/>
          <p:cNvCxnSpPr/>
          <p:nvPr/>
        </p:nvCxnSpPr>
        <p:spPr>
          <a:xfrm>
            <a:off x="83128" y="1230786"/>
            <a:ext cx="9009114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95" name="Google Shape;195;p7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7"/>
          <p:cNvSpPr txBox="1"/>
          <p:nvPr/>
        </p:nvSpPr>
        <p:spPr>
          <a:xfrm>
            <a:off x="189781" y="1475117"/>
            <a:ext cx="111640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properties of requirement to transform the given sentences into requirements.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7"/>
          <p:cNvSpPr/>
          <p:nvPr/>
        </p:nvSpPr>
        <p:spPr>
          <a:xfrm>
            <a:off x="189781" y="2310536"/>
            <a:ext cx="46849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All screens must appear quickly on the monitor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189781" y="3342453"/>
            <a:ext cx="81404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replacement control system shall be installed with no disruption to production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189781" y="4374370"/>
            <a:ext cx="108535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system must generate a batch end report and a discrepancy report when a batch is aborted</a:t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7"/>
          <p:cNvSpPr/>
          <p:nvPr/>
        </p:nvSpPr>
        <p:spPr>
          <a:xfrm>
            <a:off x="189781" y="5406287"/>
            <a:ext cx="33361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system must be user friendly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7"/>
          <p:cNvSpPr/>
          <p:nvPr/>
        </p:nvSpPr>
        <p:spPr>
          <a:xfrm>
            <a:off x="189780" y="2603789"/>
            <a:ext cx="981686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user accesses any screen, it must appear on the monitor within 2 seconds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(Clear, Concise,  Unambiguous, Verifiable, Measurable)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7"/>
          <p:cNvSpPr/>
          <p:nvPr/>
        </p:nvSpPr>
        <p:spPr>
          <a:xfrm>
            <a:off x="189780" y="3629216"/>
            <a:ext cx="84510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replacement control system shall be installed causing no more than 2 days of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production disruption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(Feasible)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"/>
          <p:cNvSpPr/>
          <p:nvPr/>
        </p:nvSpPr>
        <p:spPr>
          <a:xfrm>
            <a:off x="189780" y="4654444"/>
            <a:ext cx="87701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system must generate a batch end report when a batch is completed or aborted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system must generate a discrepancy report when a batch is aborted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(Traceable)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189780" y="5687708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user interface shall be menu driven. It shall provide dialog boxes, help screens,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radio buttons, dropdown list boxes, and spin buttons for user inputs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(Verifiable)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2020-06-17T06:02:30Z</dcterms:created>
  <dc:creator>Dell</dc:creator>
</cp:coreProperties>
</file>