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1" roundtripDataSignature="AMtx7mjZ7Zle3etOK/uT/mACWSDk/XVX7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1" name="Google Shape;28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2" name="Google Shape;29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2" name="Google Shape;32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2" name="Google Shape;33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610088371e_1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5" name="Google Shape;345;g2610088371e_1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8" name="Google Shape;35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0" name="Google Shape;37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1" name="Google Shape;381;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1" name="Google Shape;391;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1" name="Google Shape;401;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1" name="Google Shape;411;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2" name="Google Shape;412;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ed60f1bc6a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g2ed60f1bc6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2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8" name="Google Shape;2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1"/>
          <p:cNvSpPr/>
          <p:nvPr>
            <p:ph idx="2" type="pic"/>
          </p:nvPr>
        </p:nvSpPr>
        <p:spPr>
          <a:xfrm>
            <a:off x="5183188" y="987425"/>
            <a:ext cx="6172200" cy="4873625"/>
          </a:xfrm>
          <a:prstGeom prst="rect">
            <a:avLst/>
          </a:prstGeom>
          <a:noFill/>
          <a:ln>
            <a:noFill/>
          </a:ln>
        </p:spPr>
      </p:sp>
      <p:sp>
        <p:nvSpPr>
          <p:cNvPr id="68" name="Google Shape;68;p3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2.png"/><Relationship Id="rId4" Type="http://schemas.openxmlformats.org/officeDocument/2006/relationships/image" Target="../media/image19.png"/><Relationship Id="rId5" Type="http://schemas.openxmlformats.org/officeDocument/2006/relationships/image" Target="../media/image6.png"/><Relationship Id="rId6" Type="http://schemas.openxmlformats.org/officeDocument/2006/relationships/image" Target="../media/image14.png"/><Relationship Id="rId7" Type="http://schemas.openxmlformats.org/officeDocument/2006/relationships/image" Target="../media/image24.png"/><Relationship Id="rId8"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5.png"/><Relationship Id="rId4" Type="http://schemas.openxmlformats.org/officeDocument/2006/relationships/image" Target="../media/image7.png"/><Relationship Id="rId5"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hyperlink" Target="https://www.geeksforgeeks.org/unified-modeling-language-uml-class-diagram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hyperlink" Target="https://www.geeksforgeeks.org/conceptual-model-of-the-unified-modeling-language-u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hyperlink" Target="https://www.geeksforgeeks.org/use-case-diagram/?ref=lbp"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1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8.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4781916" y="1202049"/>
            <a:ext cx="7497300" cy="64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Software Engineering</a:t>
            </a:r>
            <a:endParaRPr b="1" i="0" sz="3600" u="none" cap="none" strike="noStrike">
              <a:solidFill>
                <a:srgbClr val="C55A11"/>
              </a:solidFill>
              <a:latin typeface="Calibri"/>
              <a:ea typeface="Calibri"/>
              <a:cs typeface="Calibri"/>
              <a:sym typeface="Calibri"/>
            </a:endParaRPr>
          </a:p>
        </p:txBody>
      </p:sp>
      <p:grpSp>
        <p:nvGrpSpPr>
          <p:cNvPr id="89" name="Google Shape;89;p1"/>
          <p:cNvGrpSpPr/>
          <p:nvPr/>
        </p:nvGrpSpPr>
        <p:grpSpPr>
          <a:xfrm>
            <a:off x="313844" y="5489699"/>
            <a:ext cx="1066895" cy="1078155"/>
            <a:chOff x="313844" y="5489699"/>
            <a:chExt cx="1066895" cy="1078155"/>
          </a:xfrm>
        </p:grpSpPr>
        <p:sp>
          <p:nvSpPr>
            <p:cNvPr id="90" name="Google Shape;90;p1"/>
            <p:cNvSpPr/>
            <p:nvPr/>
          </p:nvSpPr>
          <p:spPr>
            <a:xfrm rot="5400000">
              <a:off x="824432" y="6011547"/>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1" name="Google Shape;91;p1"/>
            <p:cNvSpPr/>
            <p:nvPr/>
          </p:nvSpPr>
          <p:spPr>
            <a:xfrm rot="10800000">
              <a:off x="313844" y="5489699"/>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cxnSp>
        <p:nvCxnSpPr>
          <p:cNvPr id="92" name="Google Shape;92;p1"/>
          <p:cNvCxnSpPr/>
          <p:nvPr/>
        </p:nvCxnSpPr>
        <p:spPr>
          <a:xfrm flipH="1" rot="10800000">
            <a:off x="4781916" y="4112436"/>
            <a:ext cx="4581449" cy="1"/>
          </a:xfrm>
          <a:prstGeom prst="straightConnector1">
            <a:avLst/>
          </a:prstGeom>
          <a:noFill/>
          <a:ln cap="flat" cmpd="sng" w="38100">
            <a:solidFill>
              <a:srgbClr val="C55A11"/>
            </a:solidFill>
            <a:prstDash val="solid"/>
            <a:miter lim="800000"/>
            <a:headEnd len="sm" w="sm" type="none"/>
            <a:tailEnd len="sm" w="sm" type="none"/>
          </a:ln>
        </p:spPr>
      </p:cxnSp>
      <p:grpSp>
        <p:nvGrpSpPr>
          <p:cNvPr id="93" name="Google Shape;93;p1"/>
          <p:cNvGrpSpPr/>
          <p:nvPr/>
        </p:nvGrpSpPr>
        <p:grpSpPr>
          <a:xfrm rot="10800000">
            <a:off x="10855702" y="266068"/>
            <a:ext cx="1066895" cy="1078155"/>
            <a:chOff x="313844" y="5489699"/>
            <a:chExt cx="1066895" cy="1078155"/>
          </a:xfrm>
        </p:grpSpPr>
        <p:sp>
          <p:nvSpPr>
            <p:cNvPr id="94" name="Google Shape;94;p1"/>
            <p:cNvSpPr/>
            <p:nvPr/>
          </p:nvSpPr>
          <p:spPr>
            <a:xfrm rot="5400000">
              <a:off x="824432" y="6011547"/>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5" name="Google Shape;95;p1"/>
            <p:cNvSpPr/>
            <p:nvPr/>
          </p:nvSpPr>
          <p:spPr>
            <a:xfrm rot="10800000">
              <a:off x="313844" y="5489699"/>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96" name="Google Shape;96;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7" name="Google Shape;97;p1"/>
          <p:cNvSpPr txBox="1"/>
          <p:nvPr/>
        </p:nvSpPr>
        <p:spPr>
          <a:xfrm>
            <a:off x="4781916" y="1789004"/>
            <a:ext cx="74100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2E75B5"/>
                </a:solidFill>
                <a:latin typeface="Calibri"/>
                <a:ea typeface="Calibri"/>
                <a:cs typeface="Calibri"/>
                <a:sym typeface="Calibri"/>
              </a:rPr>
              <a:t>Introduction to Software Engineering</a:t>
            </a:r>
            <a:endParaRPr b="1" i="0" sz="3600" u="none" cap="none" strike="noStrike">
              <a:solidFill>
                <a:srgbClr val="2E75B5"/>
              </a:solidFill>
              <a:latin typeface="Calibri"/>
              <a:ea typeface="Calibri"/>
              <a:cs typeface="Calibri"/>
              <a:sym typeface="Calibri"/>
            </a:endParaRPr>
          </a:p>
        </p:txBody>
      </p:sp>
      <p:pic>
        <p:nvPicPr>
          <p:cNvPr id="98" name="Google Shape;98;p1"/>
          <p:cNvPicPr preferRelativeResize="0"/>
          <p:nvPr/>
        </p:nvPicPr>
        <p:blipFill rotWithShape="1">
          <a:blip r:embed="rId3">
            <a:alphaModFix/>
          </a:blip>
          <a:srcRect b="0" l="0" r="0" t="0"/>
          <a:stretch/>
        </p:blipFill>
        <p:spPr>
          <a:xfrm>
            <a:off x="1630700" y="818138"/>
            <a:ext cx="2619113" cy="4849503"/>
          </a:xfrm>
          <a:prstGeom prst="rect">
            <a:avLst/>
          </a:prstGeom>
          <a:noFill/>
          <a:ln>
            <a:noFill/>
          </a:ln>
        </p:spPr>
      </p:pic>
      <p:sp>
        <p:nvSpPr>
          <p:cNvPr id="99" name="Google Shape;99;p1"/>
          <p:cNvSpPr txBox="1"/>
          <p:nvPr/>
        </p:nvSpPr>
        <p:spPr>
          <a:xfrm>
            <a:off x="2084248" y="6260060"/>
            <a:ext cx="80235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Acknowledgement: Authors of the prescribed textbooks and materials sourced online.</a:t>
            </a:r>
            <a:endParaRPr b="0" i="0" sz="1400" u="none" cap="none" strike="noStrike">
              <a:solidFill>
                <a:srgbClr val="000000"/>
              </a:solidFill>
              <a:latin typeface="Calibri"/>
              <a:ea typeface="Calibri"/>
              <a:cs typeface="Calibri"/>
              <a:sym typeface="Calibri"/>
            </a:endParaRPr>
          </a:p>
        </p:txBody>
      </p:sp>
      <p:sp>
        <p:nvSpPr>
          <p:cNvPr id="100" name="Google Shape;100;p1"/>
          <p:cNvSpPr/>
          <p:nvPr/>
        </p:nvSpPr>
        <p:spPr>
          <a:xfrm>
            <a:off x="4886610" y="2681153"/>
            <a:ext cx="5621400" cy="1185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1E4E79"/>
                </a:solidFill>
                <a:latin typeface="Calibri"/>
                <a:ea typeface="Calibri"/>
                <a:cs typeface="Calibri"/>
                <a:sym typeface="Calibri"/>
              </a:rPr>
              <a:t>Requirement Elicitation &amp; Requirement Analysis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9"/>
          <p:cNvSpPr/>
          <p:nvPr/>
        </p:nvSpPr>
        <p:spPr>
          <a:xfrm>
            <a:off x="83128" y="646683"/>
            <a:ext cx="6869763" cy="45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Identify the Class of Requirement</a:t>
            </a:r>
            <a:endParaRPr b="1" i="0" sz="3600" u="none" cap="none" strike="noStrike">
              <a:solidFill>
                <a:srgbClr val="C55A1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C55A11"/>
              </a:solidFill>
              <a:latin typeface="Calibri"/>
              <a:ea typeface="Calibri"/>
              <a:cs typeface="Calibri"/>
              <a:sym typeface="Calibri"/>
            </a:endParaRPr>
          </a:p>
        </p:txBody>
      </p:sp>
      <p:cxnSp>
        <p:nvCxnSpPr>
          <p:cNvPr id="221" name="Google Shape;221;p9"/>
          <p:cNvCxnSpPr/>
          <p:nvPr/>
        </p:nvCxnSpPr>
        <p:spPr>
          <a:xfrm>
            <a:off x="83128" y="1230786"/>
            <a:ext cx="7356752" cy="0"/>
          </a:xfrm>
          <a:prstGeom prst="straightConnector1">
            <a:avLst/>
          </a:prstGeom>
          <a:noFill/>
          <a:ln cap="flat" cmpd="sng" w="38150">
            <a:solidFill>
              <a:srgbClr val="C55A11"/>
            </a:solidFill>
            <a:prstDash val="solid"/>
            <a:miter lim="8000"/>
            <a:headEnd len="sm" w="sm" type="none"/>
            <a:tailEnd len="sm" w="sm" type="none"/>
          </a:ln>
        </p:spPr>
      </p:cxnSp>
      <p:sp>
        <p:nvSpPr>
          <p:cNvPr id="222" name="Google Shape;222;p9"/>
          <p:cNvSpPr/>
          <p:nvPr/>
        </p:nvSpPr>
        <p:spPr>
          <a:xfrm>
            <a:off x="439387" y="252360"/>
            <a:ext cx="7000493" cy="4550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3" name="Google Shape;22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24" name="Google Shape;224;p9"/>
          <p:cNvSpPr/>
          <p:nvPr/>
        </p:nvSpPr>
        <p:spPr>
          <a:xfrm>
            <a:off x="192132" y="1624749"/>
            <a:ext cx="824886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System shall assign a unique tracking number to each shipment</a:t>
            </a:r>
            <a:endParaRPr b="0" i="0" sz="1400" u="none" cap="none" strike="noStrike">
              <a:solidFill>
                <a:srgbClr val="000000"/>
              </a:solidFill>
              <a:latin typeface="Arial"/>
              <a:ea typeface="Arial"/>
              <a:cs typeface="Arial"/>
              <a:sym typeface="Arial"/>
            </a:endParaRPr>
          </a:p>
        </p:txBody>
      </p:sp>
      <p:sp>
        <p:nvSpPr>
          <p:cNvPr id="225" name="Google Shape;225;p9"/>
          <p:cNvSpPr/>
          <p:nvPr/>
        </p:nvSpPr>
        <p:spPr>
          <a:xfrm>
            <a:off x="192131" y="3200726"/>
            <a:ext cx="11505287"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With 100 concurrent users a database record shall be fetched over the network in less than 3ms</a:t>
            </a:r>
            <a:endParaRPr b="0" i="0" sz="1400" u="none" cap="none" strike="noStrike">
              <a:solidFill>
                <a:srgbClr val="000000"/>
              </a:solidFill>
              <a:latin typeface="Arial"/>
              <a:ea typeface="Arial"/>
              <a:cs typeface="Arial"/>
              <a:sym typeface="Arial"/>
            </a:endParaRPr>
          </a:p>
        </p:txBody>
      </p:sp>
      <p:sp>
        <p:nvSpPr>
          <p:cNvPr id="226" name="Google Shape;226;p9"/>
          <p:cNvSpPr/>
          <p:nvPr/>
        </p:nvSpPr>
        <p:spPr>
          <a:xfrm>
            <a:off x="192131" y="2345099"/>
            <a:ext cx="253351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00"/>
                </a:solidFill>
                <a:latin typeface="Calibri"/>
                <a:ea typeface="Calibri"/>
                <a:cs typeface="Calibri"/>
                <a:sym typeface="Calibri"/>
              </a:rPr>
              <a:t>Functional</a:t>
            </a:r>
            <a:r>
              <a:rPr b="0" i="0" lang="en-US" sz="1800" u="none" cap="none" strike="noStrike">
                <a:solidFill>
                  <a:schemeClr val="dk1"/>
                </a:solidFill>
                <a:latin typeface="Calibri"/>
                <a:ea typeface="Calibri"/>
                <a:cs typeface="Calibri"/>
                <a:sym typeface="Calibri"/>
              </a:rPr>
              <a:t> </a:t>
            </a:r>
            <a:r>
              <a:rPr b="0" i="0" lang="en-US" sz="1800" u="none" cap="none" strike="noStrike">
                <a:solidFill>
                  <a:srgbClr val="FF0000"/>
                </a:solidFill>
                <a:latin typeface="Calibri"/>
                <a:ea typeface="Calibri"/>
                <a:cs typeface="Calibri"/>
                <a:sym typeface="Calibri"/>
              </a:rPr>
              <a:t>Requirement</a:t>
            </a:r>
            <a:endParaRPr b="0" i="0" sz="1800" u="none" cap="none" strike="noStrike">
              <a:solidFill>
                <a:srgbClr val="FF0000"/>
              </a:solidFill>
              <a:latin typeface="Calibri"/>
              <a:ea typeface="Calibri"/>
              <a:cs typeface="Calibri"/>
              <a:sym typeface="Calibri"/>
            </a:endParaRPr>
          </a:p>
        </p:txBody>
      </p:sp>
      <p:sp>
        <p:nvSpPr>
          <p:cNvPr id="227" name="Google Shape;227;p9"/>
          <p:cNvSpPr/>
          <p:nvPr/>
        </p:nvSpPr>
        <p:spPr>
          <a:xfrm>
            <a:off x="192131" y="4298112"/>
            <a:ext cx="29967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00"/>
                </a:solidFill>
                <a:latin typeface="Calibri"/>
                <a:ea typeface="Calibri"/>
                <a:cs typeface="Calibri"/>
                <a:sym typeface="Calibri"/>
              </a:rPr>
              <a:t>Non-Functional Requirement</a:t>
            </a:r>
            <a:endParaRPr b="0" i="0" sz="1800" u="none" cap="none" strike="noStrike">
              <a:solidFill>
                <a:srgbClr val="FF0000"/>
              </a:solidFill>
              <a:latin typeface="Calibri"/>
              <a:ea typeface="Calibri"/>
              <a:cs typeface="Calibri"/>
              <a:sym typeface="Calibri"/>
            </a:endParaRPr>
          </a:p>
        </p:txBody>
      </p:sp>
      <p:pic>
        <p:nvPicPr>
          <p:cNvPr id="228" name="Google Shape;228;p9"/>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6"/>
                                        </p:tgtEl>
                                        <p:attrNameLst>
                                          <p:attrName>style.visibility</p:attrName>
                                        </p:attrNameLst>
                                      </p:cBhvr>
                                      <p:to>
                                        <p:strVal val="visible"/>
                                      </p:to>
                                    </p:set>
                                    <p:anim calcmode="lin" valueType="num">
                                      <p:cBhvr additive="base">
                                        <p:cTn dur="500"/>
                                        <p:tgtEl>
                                          <p:spTgt spid="22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7"/>
                                        </p:tgtEl>
                                        <p:attrNameLst>
                                          <p:attrName>style.visibility</p:attrName>
                                        </p:attrNameLst>
                                      </p:cBhvr>
                                      <p:to>
                                        <p:strVal val="visible"/>
                                      </p:to>
                                    </p:set>
                                    <p:anim calcmode="lin" valueType="num">
                                      <p:cBhvr additive="base">
                                        <p:cTn dur="500"/>
                                        <p:tgtEl>
                                          <p:spTgt spid="22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0"/>
          <p:cNvSpPr/>
          <p:nvPr/>
        </p:nvSpPr>
        <p:spPr>
          <a:xfrm>
            <a:off x="83128" y="646683"/>
            <a:ext cx="6869763" cy="45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Process of Requirement Analysis</a:t>
            </a:r>
            <a:endParaRPr b="1" i="0" sz="3600" u="none" cap="none" strike="noStrike">
              <a:solidFill>
                <a:srgbClr val="C55A1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C55A11"/>
              </a:solidFill>
              <a:latin typeface="Calibri"/>
              <a:ea typeface="Calibri"/>
              <a:cs typeface="Calibri"/>
              <a:sym typeface="Calibri"/>
            </a:endParaRPr>
          </a:p>
        </p:txBody>
      </p:sp>
      <p:cxnSp>
        <p:nvCxnSpPr>
          <p:cNvPr id="234" name="Google Shape;234;p10"/>
          <p:cNvCxnSpPr/>
          <p:nvPr/>
        </p:nvCxnSpPr>
        <p:spPr>
          <a:xfrm>
            <a:off x="83128" y="1230786"/>
            <a:ext cx="7356752" cy="0"/>
          </a:xfrm>
          <a:prstGeom prst="straightConnector1">
            <a:avLst/>
          </a:prstGeom>
          <a:noFill/>
          <a:ln cap="flat" cmpd="sng" w="38150">
            <a:solidFill>
              <a:srgbClr val="C55A11"/>
            </a:solidFill>
            <a:prstDash val="solid"/>
            <a:miter lim="8000"/>
            <a:headEnd len="sm" w="sm" type="none"/>
            <a:tailEnd len="sm" w="sm" type="none"/>
          </a:ln>
        </p:spPr>
      </p:cxnSp>
      <p:sp>
        <p:nvSpPr>
          <p:cNvPr id="235" name="Google Shape;235;p10"/>
          <p:cNvSpPr/>
          <p:nvPr/>
        </p:nvSpPr>
        <p:spPr>
          <a:xfrm>
            <a:off x="439387" y="252360"/>
            <a:ext cx="7000493" cy="4550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6" name="Google Shape;23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37" name="Google Shape;237;p10"/>
          <p:cNvSpPr txBox="1"/>
          <p:nvPr/>
        </p:nvSpPr>
        <p:spPr>
          <a:xfrm>
            <a:off x="232913" y="1440611"/>
            <a:ext cx="11120887" cy="350865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Model the requirements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 model is a representation of a system in some form.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 is a model of B if A can be used to answer questions about 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can use the following Class notation as a model.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For example, to represent a person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38" name="Google Shape;238;p10"/>
          <p:cNvPicPr preferRelativeResize="0"/>
          <p:nvPr/>
        </p:nvPicPr>
        <p:blipFill rotWithShape="1">
          <a:blip r:embed="rId3">
            <a:alphaModFix/>
          </a:blip>
          <a:srcRect b="13729" l="0" r="0" t="2464"/>
          <a:stretch/>
        </p:blipFill>
        <p:spPr>
          <a:xfrm>
            <a:off x="7110187" y="4943369"/>
            <a:ext cx="1752600" cy="1604513"/>
          </a:xfrm>
          <a:prstGeom prst="rect">
            <a:avLst/>
          </a:prstGeom>
          <a:noFill/>
          <a:ln>
            <a:noFill/>
          </a:ln>
        </p:spPr>
      </p:pic>
      <p:pic>
        <p:nvPicPr>
          <p:cNvPr id="239" name="Google Shape;239;p10"/>
          <p:cNvPicPr preferRelativeResize="0"/>
          <p:nvPr/>
        </p:nvPicPr>
        <p:blipFill rotWithShape="1">
          <a:blip r:embed="rId4">
            <a:alphaModFix/>
          </a:blip>
          <a:srcRect b="0" l="0" r="0" t="0"/>
          <a:stretch/>
        </p:blipFill>
        <p:spPr>
          <a:xfrm>
            <a:off x="7110187" y="1467877"/>
            <a:ext cx="1422192" cy="1729974"/>
          </a:xfrm>
          <a:prstGeom prst="rect">
            <a:avLst/>
          </a:prstGeom>
          <a:noFill/>
          <a:ln>
            <a:noFill/>
          </a:ln>
        </p:spPr>
      </p:pic>
      <p:pic>
        <p:nvPicPr>
          <p:cNvPr id="240" name="Google Shape;240;p10"/>
          <p:cNvPicPr preferRelativeResize="0"/>
          <p:nvPr/>
        </p:nvPicPr>
        <p:blipFill rotWithShape="1">
          <a:blip r:embed="rId5">
            <a:alphaModFix/>
          </a:blip>
          <a:srcRect b="0" l="0" r="0" t="0"/>
          <a:stretch/>
        </p:blipFill>
        <p:spPr>
          <a:xfrm>
            <a:off x="232913" y="4045789"/>
            <a:ext cx="1441887" cy="2812211"/>
          </a:xfrm>
          <a:prstGeom prst="rect">
            <a:avLst/>
          </a:prstGeom>
          <a:noFill/>
          <a:ln>
            <a:noFill/>
          </a:ln>
        </p:spPr>
      </p:pic>
      <p:pic>
        <p:nvPicPr>
          <p:cNvPr id="241" name="Google Shape;241;p10"/>
          <p:cNvPicPr preferRelativeResize="0"/>
          <p:nvPr/>
        </p:nvPicPr>
        <p:blipFill rotWithShape="1">
          <a:blip r:embed="rId6">
            <a:alphaModFix/>
          </a:blip>
          <a:srcRect b="1612" l="0" r="0" t="1612"/>
          <a:stretch/>
        </p:blipFill>
        <p:spPr>
          <a:xfrm>
            <a:off x="9176261" y="4858253"/>
            <a:ext cx="1352550" cy="1613139"/>
          </a:xfrm>
          <a:prstGeom prst="rect">
            <a:avLst/>
          </a:prstGeom>
          <a:noFill/>
          <a:ln>
            <a:noFill/>
          </a:ln>
        </p:spPr>
      </p:pic>
      <p:sp>
        <p:nvSpPr>
          <p:cNvPr id="242" name="Google Shape;242;p10"/>
          <p:cNvSpPr txBox="1"/>
          <p:nvPr/>
        </p:nvSpPr>
        <p:spPr>
          <a:xfrm>
            <a:off x="2553419" y="4787660"/>
            <a:ext cx="4994694" cy="17543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 -  and ~ are types of visibility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public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 private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protected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package</a:t>
            </a:r>
            <a:endParaRPr b="0" i="0" sz="1800" u="none" cap="none" strike="noStrike">
              <a:solidFill>
                <a:schemeClr val="dk1"/>
              </a:solidFill>
              <a:latin typeface="Calibri"/>
              <a:ea typeface="Calibri"/>
              <a:cs typeface="Calibri"/>
              <a:sym typeface="Calibri"/>
            </a:endParaRPr>
          </a:p>
        </p:txBody>
      </p:sp>
      <p:sp>
        <p:nvSpPr>
          <p:cNvPr id="243" name="Google Shape;243;p10"/>
          <p:cNvSpPr txBox="1"/>
          <p:nvPr/>
        </p:nvSpPr>
        <p:spPr>
          <a:xfrm>
            <a:off x="7021902" y="3729940"/>
            <a:ext cx="4693886" cy="67710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chemeClr val="dk1"/>
                </a:solidFill>
                <a:latin typeface="Calibri"/>
                <a:ea typeface="Calibri"/>
                <a:cs typeface="Calibri"/>
                <a:sym typeface="Calibri"/>
              </a:rPr>
              <a:t>Think about it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Try to model a briefcase similarly</a:t>
            </a:r>
            <a:endParaRPr b="0" i="0" sz="1800" u="none" cap="none" strike="noStrike">
              <a:solidFill>
                <a:schemeClr val="dk1"/>
              </a:solidFill>
              <a:latin typeface="Calibri"/>
              <a:ea typeface="Calibri"/>
              <a:cs typeface="Calibri"/>
              <a:sym typeface="Calibri"/>
            </a:endParaRPr>
          </a:p>
        </p:txBody>
      </p:sp>
      <p:pic>
        <p:nvPicPr>
          <p:cNvPr id="244" name="Google Shape;244;p10"/>
          <p:cNvPicPr preferRelativeResize="0"/>
          <p:nvPr/>
        </p:nvPicPr>
        <p:blipFill rotWithShape="1">
          <a:blip r:embed="rId7">
            <a:alphaModFix/>
          </a:blip>
          <a:srcRect b="13836" l="0" r="0" t="0"/>
          <a:stretch/>
        </p:blipFill>
        <p:spPr>
          <a:xfrm>
            <a:off x="8610600" y="3666227"/>
            <a:ext cx="314653" cy="379562"/>
          </a:xfrm>
          <a:prstGeom prst="rect">
            <a:avLst/>
          </a:prstGeom>
          <a:noFill/>
          <a:ln>
            <a:noFill/>
          </a:ln>
        </p:spPr>
      </p:pic>
      <p:pic>
        <p:nvPicPr>
          <p:cNvPr id="245" name="Google Shape;245;p10"/>
          <p:cNvPicPr preferRelativeResize="0"/>
          <p:nvPr/>
        </p:nvPicPr>
        <p:blipFill rotWithShape="1">
          <a:blip r:embed="rId8">
            <a:alphaModFix/>
          </a:blip>
          <a:srcRect b="0" l="0" r="0" t="0"/>
          <a:stretch/>
        </p:blipFill>
        <p:spPr>
          <a:xfrm>
            <a:off x="10540972" y="259075"/>
            <a:ext cx="1361475" cy="6980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3"/>
                                        </p:tgtEl>
                                        <p:attrNameLst>
                                          <p:attrName>style.visibility</p:attrName>
                                        </p:attrNameLst>
                                      </p:cBhvr>
                                      <p:to>
                                        <p:strVal val="visible"/>
                                      </p:to>
                                    </p:set>
                                    <p:anim calcmode="lin" valueType="num">
                                      <p:cBhvr additive="base">
                                        <p:cTn dur="500"/>
                                        <p:tgtEl>
                                          <p:spTgt spid="24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44"/>
                                        </p:tgtEl>
                                        <p:attrNameLst>
                                          <p:attrName>style.visibility</p:attrName>
                                        </p:attrNameLst>
                                      </p:cBhvr>
                                      <p:to>
                                        <p:strVal val="visible"/>
                                      </p:to>
                                    </p:set>
                                    <p:anim calcmode="lin" valueType="num">
                                      <p:cBhvr additive="base">
                                        <p:cTn dur="500"/>
                                        <p:tgtEl>
                                          <p:spTgt spid="24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38"/>
                                        </p:tgtEl>
                                        <p:attrNameLst>
                                          <p:attrName>style.visibility</p:attrName>
                                        </p:attrNameLst>
                                      </p:cBhvr>
                                      <p:to>
                                        <p:strVal val="visible"/>
                                      </p:to>
                                    </p:set>
                                    <p:anim calcmode="lin" valueType="num">
                                      <p:cBhvr additive="base">
                                        <p:cTn dur="500"/>
                                        <p:tgtEl>
                                          <p:spTgt spid="23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1"/>
                                        </p:tgtEl>
                                        <p:attrNameLst>
                                          <p:attrName>style.visibility</p:attrName>
                                        </p:attrNameLst>
                                      </p:cBhvr>
                                      <p:to>
                                        <p:strVal val="visible"/>
                                      </p:to>
                                    </p:set>
                                    <p:anim calcmode="lin" valueType="num">
                                      <p:cBhvr additive="base">
                                        <p:cTn dur="500"/>
                                        <p:tgtEl>
                                          <p:spTgt spid="24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1"/>
          <p:cNvSpPr/>
          <p:nvPr/>
        </p:nvSpPr>
        <p:spPr>
          <a:xfrm>
            <a:off x="83128" y="646683"/>
            <a:ext cx="6869763" cy="45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Process of Requirement Analysis</a:t>
            </a:r>
            <a:endParaRPr b="1" i="0" sz="3600" u="none" cap="none" strike="noStrike">
              <a:solidFill>
                <a:srgbClr val="C55A1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C55A11"/>
              </a:solidFill>
              <a:latin typeface="Calibri"/>
              <a:ea typeface="Calibri"/>
              <a:cs typeface="Calibri"/>
              <a:sym typeface="Calibri"/>
            </a:endParaRPr>
          </a:p>
        </p:txBody>
      </p:sp>
      <p:cxnSp>
        <p:nvCxnSpPr>
          <p:cNvPr id="251" name="Google Shape;251;p11"/>
          <p:cNvCxnSpPr/>
          <p:nvPr/>
        </p:nvCxnSpPr>
        <p:spPr>
          <a:xfrm>
            <a:off x="83128" y="1230786"/>
            <a:ext cx="7356752" cy="0"/>
          </a:xfrm>
          <a:prstGeom prst="straightConnector1">
            <a:avLst/>
          </a:prstGeom>
          <a:noFill/>
          <a:ln cap="flat" cmpd="sng" w="38150">
            <a:solidFill>
              <a:srgbClr val="C55A11"/>
            </a:solidFill>
            <a:prstDash val="solid"/>
            <a:miter lim="8000"/>
            <a:headEnd len="sm" w="sm" type="none"/>
            <a:tailEnd len="sm" w="sm" type="none"/>
          </a:ln>
        </p:spPr>
      </p:cxnSp>
      <p:sp>
        <p:nvSpPr>
          <p:cNvPr id="252" name="Google Shape;252;p11"/>
          <p:cNvSpPr/>
          <p:nvPr/>
        </p:nvSpPr>
        <p:spPr>
          <a:xfrm>
            <a:off x="439387" y="252360"/>
            <a:ext cx="7000493" cy="4550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3" name="Google Shape;25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54" name="Google Shape;254;p11"/>
          <p:cNvSpPr/>
          <p:nvPr/>
        </p:nvSpPr>
        <p:spPr>
          <a:xfrm>
            <a:off x="83128" y="1230786"/>
            <a:ext cx="6096000" cy="489364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1" lang="en-US" sz="2400" u="none" cap="none" strike="noStrike">
                <a:solidFill>
                  <a:schemeClr val="dk1"/>
                </a:solidFill>
                <a:latin typeface="Calibri"/>
                <a:ea typeface="Calibri"/>
                <a:cs typeface="Calibri"/>
                <a:sym typeface="Calibri"/>
              </a:rPr>
              <a:t>Primary goals of Modelling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Providing an Understanding (existing) System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Communicating the requirements in terms of who, what and interpreting it in the same way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Models could be </a:t>
            </a:r>
            <a:r>
              <a:rPr b="1" i="1" lang="en-US" sz="1800" u="none" cap="none" strike="noStrike">
                <a:solidFill>
                  <a:schemeClr val="dk1"/>
                </a:solidFill>
                <a:latin typeface="Calibri"/>
                <a:ea typeface="Calibri"/>
                <a:cs typeface="Calibri"/>
                <a:sym typeface="Calibri"/>
              </a:rPr>
              <a:t>Structural Models </a:t>
            </a:r>
            <a:r>
              <a:rPr b="0" i="0" lang="en-US" sz="1800" u="none" cap="none" strike="noStrike">
                <a:solidFill>
                  <a:schemeClr val="dk1"/>
                </a:solidFill>
                <a:latin typeface="Calibri"/>
                <a:ea typeface="Calibri"/>
                <a:cs typeface="Calibri"/>
                <a:sym typeface="Calibri"/>
              </a:rPr>
              <a:t>and</a:t>
            </a:r>
            <a:r>
              <a:rPr b="1" i="1" lang="en-US" sz="1800" u="none" cap="none" strike="noStrike">
                <a:solidFill>
                  <a:schemeClr val="dk1"/>
                </a:solidFill>
                <a:latin typeface="Calibri"/>
                <a:ea typeface="Calibri"/>
                <a:cs typeface="Calibri"/>
                <a:sym typeface="Calibri"/>
              </a:rPr>
              <a:t> Behavioral models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1" lang="en-US" sz="1800" u="none" cap="none" strike="noStrike">
                <a:solidFill>
                  <a:schemeClr val="dk1"/>
                </a:solidFill>
                <a:latin typeface="Calibri"/>
                <a:ea typeface="Calibri"/>
                <a:cs typeface="Calibri"/>
                <a:sym typeface="Calibri"/>
              </a:rPr>
              <a:t>Structural Models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Captures static aspects of system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What entities exist in the system?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How are they related?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Example: Class diagram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1" lang="en-US" sz="1800" u="none" cap="none" strike="noStrike">
                <a:solidFill>
                  <a:schemeClr val="dk1"/>
                </a:solidFill>
                <a:latin typeface="Calibri"/>
                <a:ea typeface="Calibri"/>
                <a:cs typeface="Calibri"/>
                <a:sym typeface="Calibri"/>
              </a:rPr>
              <a:t>Behavioral Models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Captures dynamic aspects of the system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How do the entities interact in response to a stimulus?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Example: Use Case diagram</a:t>
            </a:r>
            <a:endParaRPr b="0" i="0" sz="1800" u="none" cap="none" strike="noStrike">
              <a:solidFill>
                <a:schemeClr val="dk1"/>
              </a:solidFill>
              <a:latin typeface="Calibri"/>
              <a:ea typeface="Calibri"/>
              <a:cs typeface="Calibri"/>
              <a:sym typeface="Calibri"/>
            </a:endParaRPr>
          </a:p>
        </p:txBody>
      </p:sp>
      <p:sp>
        <p:nvSpPr>
          <p:cNvPr id="255" name="Google Shape;255;p11"/>
          <p:cNvSpPr/>
          <p:nvPr/>
        </p:nvSpPr>
        <p:spPr>
          <a:xfrm>
            <a:off x="5859951" y="3470402"/>
            <a:ext cx="6096000" cy="646331"/>
          </a:xfrm>
          <a:prstGeom prst="rect">
            <a:avLst/>
          </a:prstGeom>
          <a:solidFill>
            <a:srgbClr val="FFF2CC"/>
          </a:solidFill>
          <a:ln cap="flat" cmpd="sng" w="9525">
            <a:solidFill>
              <a:srgbClr val="FFF2C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Use-case models discussed earlier are the popular models used during analysis</a:t>
            </a:r>
            <a:endParaRPr b="0" i="0" sz="1800" u="none" cap="none" strike="noStrike">
              <a:solidFill>
                <a:schemeClr val="dk1"/>
              </a:solidFill>
              <a:latin typeface="Calibri"/>
              <a:ea typeface="Calibri"/>
              <a:cs typeface="Calibri"/>
              <a:sym typeface="Calibri"/>
            </a:endParaRPr>
          </a:p>
        </p:txBody>
      </p:sp>
      <p:pic>
        <p:nvPicPr>
          <p:cNvPr id="256" name="Google Shape;256;p11"/>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5"/>
                                        </p:tgtEl>
                                        <p:attrNameLst>
                                          <p:attrName>style.visibility</p:attrName>
                                        </p:attrNameLst>
                                      </p:cBhvr>
                                      <p:to>
                                        <p:strVal val="visible"/>
                                      </p:to>
                                    </p:set>
                                    <p:anim calcmode="lin" valueType="num">
                                      <p:cBhvr additive="base">
                                        <p:cTn dur="500"/>
                                        <p:tgtEl>
                                          <p:spTgt spid="25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2"/>
          <p:cNvSpPr/>
          <p:nvPr/>
        </p:nvSpPr>
        <p:spPr>
          <a:xfrm>
            <a:off x="83128" y="646683"/>
            <a:ext cx="6869763" cy="45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Process of Requirement Analysis</a:t>
            </a:r>
            <a:endParaRPr b="1" i="0" sz="3600" u="none" cap="none" strike="noStrike">
              <a:solidFill>
                <a:srgbClr val="C55A1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C55A11"/>
              </a:solidFill>
              <a:latin typeface="Calibri"/>
              <a:ea typeface="Calibri"/>
              <a:cs typeface="Calibri"/>
              <a:sym typeface="Calibri"/>
            </a:endParaRPr>
          </a:p>
        </p:txBody>
      </p:sp>
      <p:cxnSp>
        <p:nvCxnSpPr>
          <p:cNvPr id="262" name="Google Shape;262;p12"/>
          <p:cNvCxnSpPr/>
          <p:nvPr/>
        </p:nvCxnSpPr>
        <p:spPr>
          <a:xfrm>
            <a:off x="83128" y="1230786"/>
            <a:ext cx="7356752" cy="0"/>
          </a:xfrm>
          <a:prstGeom prst="straightConnector1">
            <a:avLst/>
          </a:prstGeom>
          <a:noFill/>
          <a:ln cap="flat" cmpd="sng" w="38150">
            <a:solidFill>
              <a:srgbClr val="C55A11"/>
            </a:solidFill>
            <a:prstDash val="solid"/>
            <a:miter lim="8000"/>
            <a:headEnd len="sm" w="sm" type="none"/>
            <a:tailEnd len="sm" w="sm" type="none"/>
          </a:ln>
        </p:spPr>
      </p:cxnSp>
      <p:sp>
        <p:nvSpPr>
          <p:cNvPr id="263" name="Google Shape;263;p12"/>
          <p:cNvSpPr/>
          <p:nvPr/>
        </p:nvSpPr>
        <p:spPr>
          <a:xfrm>
            <a:off x="439387" y="252360"/>
            <a:ext cx="7000493" cy="4550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4" name="Google Shape;26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65" name="Google Shape;265;p12"/>
          <p:cNvSpPr/>
          <p:nvPr/>
        </p:nvSpPr>
        <p:spPr>
          <a:xfrm>
            <a:off x="83128" y="1495686"/>
            <a:ext cx="7235442"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Analyze requirements using fish bone diagram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List out all the reasons/causes on why the requirement (effect) has come 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and become relevant</a:t>
            </a:r>
            <a:endParaRPr b="0" i="0" sz="1800" u="none" cap="none" strike="noStrike">
              <a:solidFill>
                <a:srgbClr val="000000"/>
              </a:solidFill>
              <a:latin typeface="Calibri"/>
              <a:ea typeface="Calibri"/>
              <a:cs typeface="Calibri"/>
              <a:sym typeface="Calibri"/>
            </a:endParaRPr>
          </a:p>
        </p:txBody>
      </p:sp>
      <p:pic>
        <p:nvPicPr>
          <p:cNvPr id="266" name="Google Shape;266;p12"/>
          <p:cNvPicPr preferRelativeResize="0"/>
          <p:nvPr/>
        </p:nvPicPr>
        <p:blipFill rotWithShape="1">
          <a:blip r:embed="rId3">
            <a:alphaModFix/>
          </a:blip>
          <a:srcRect b="11697" l="0" r="0" t="0"/>
          <a:stretch/>
        </p:blipFill>
        <p:spPr>
          <a:xfrm>
            <a:off x="83127" y="3234995"/>
            <a:ext cx="6885009" cy="3321080"/>
          </a:xfrm>
          <a:prstGeom prst="rect">
            <a:avLst/>
          </a:prstGeom>
          <a:noFill/>
          <a:ln>
            <a:noFill/>
          </a:ln>
        </p:spPr>
      </p:pic>
      <p:pic>
        <p:nvPicPr>
          <p:cNvPr id="267" name="Google Shape;267;p12"/>
          <p:cNvPicPr preferRelativeResize="0"/>
          <p:nvPr/>
        </p:nvPicPr>
        <p:blipFill rotWithShape="1">
          <a:blip r:embed="rId4">
            <a:alphaModFix/>
          </a:blip>
          <a:srcRect b="0" l="0" r="0" t="0"/>
          <a:stretch/>
        </p:blipFill>
        <p:spPr>
          <a:xfrm>
            <a:off x="10540972" y="259075"/>
            <a:ext cx="1361475" cy="698024"/>
          </a:xfrm>
          <a:prstGeom prst="rect">
            <a:avLst/>
          </a:prstGeom>
          <a:noFill/>
          <a:ln>
            <a:noFill/>
          </a:ln>
        </p:spPr>
      </p:pic>
      <p:sp>
        <p:nvSpPr>
          <p:cNvPr id="268" name="Google Shape;268;p12"/>
          <p:cNvSpPr txBox="1"/>
          <p:nvPr/>
        </p:nvSpPr>
        <p:spPr>
          <a:xfrm>
            <a:off x="7318575" y="1467800"/>
            <a:ext cx="4633500" cy="4810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Clr>
                <a:schemeClr val="dk1"/>
              </a:buClr>
              <a:buSzPts val="1100"/>
              <a:buFont typeface="Arial"/>
              <a:buNone/>
            </a:pPr>
            <a:r>
              <a:rPr lang="en-US" sz="2000">
                <a:solidFill>
                  <a:schemeClr val="accent6"/>
                </a:solidFill>
                <a:latin typeface="Calibri"/>
                <a:ea typeface="Calibri"/>
                <a:cs typeface="Calibri"/>
                <a:sym typeface="Calibri"/>
              </a:rPr>
              <a:t>A fishbone diagram, also known as an Ishikawa or cause-and-effect diagram, is a visual tool used to identify and organize potential causes of a specific problem. Developed by Kaoru Ishikawa, it resembles a fish skeleton with the problem (effect) at the "head" and the main categories of causes (such as methods, materials, machinery, people, environment, and measurement) branching off the "spine." This structured approach helps teams systematically explore and identify root causes, facilitating effective problem-solving and quality management.</a:t>
            </a:r>
            <a:endParaRPr sz="2000">
              <a:solidFill>
                <a:schemeClr val="accent6"/>
              </a:solidFill>
              <a:latin typeface="Calibri"/>
              <a:ea typeface="Calibri"/>
              <a:cs typeface="Calibri"/>
              <a:sym typeface="Calibri"/>
            </a:endParaRPr>
          </a:p>
          <a:p>
            <a:pPr indent="0" lvl="0" marL="0" rtl="0" algn="l">
              <a:lnSpc>
                <a:spcPct val="100000"/>
              </a:lnSpc>
              <a:spcBef>
                <a:spcPts val="1200"/>
              </a:spcBef>
              <a:spcAft>
                <a:spcPts val="0"/>
              </a:spcAft>
              <a:buNone/>
            </a:pPr>
            <a:r>
              <a:t/>
            </a:r>
            <a:endParaRPr sz="2000">
              <a:solidFill>
                <a:schemeClr val="accent6"/>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3"/>
          <p:cNvSpPr/>
          <p:nvPr/>
        </p:nvSpPr>
        <p:spPr>
          <a:xfrm>
            <a:off x="83128" y="646683"/>
            <a:ext cx="6869763" cy="45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Process of Requirement Analysis</a:t>
            </a:r>
            <a:endParaRPr b="1" i="0" sz="3600" u="none" cap="none" strike="noStrike">
              <a:solidFill>
                <a:srgbClr val="C55A1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C55A11"/>
              </a:solidFill>
              <a:latin typeface="Calibri"/>
              <a:ea typeface="Calibri"/>
              <a:cs typeface="Calibri"/>
              <a:sym typeface="Calibri"/>
            </a:endParaRPr>
          </a:p>
        </p:txBody>
      </p:sp>
      <p:cxnSp>
        <p:nvCxnSpPr>
          <p:cNvPr id="274" name="Google Shape;274;p13"/>
          <p:cNvCxnSpPr/>
          <p:nvPr/>
        </p:nvCxnSpPr>
        <p:spPr>
          <a:xfrm>
            <a:off x="83128" y="1230786"/>
            <a:ext cx="7356752" cy="0"/>
          </a:xfrm>
          <a:prstGeom prst="straightConnector1">
            <a:avLst/>
          </a:prstGeom>
          <a:noFill/>
          <a:ln cap="flat" cmpd="sng" w="38150">
            <a:solidFill>
              <a:srgbClr val="C55A11"/>
            </a:solidFill>
            <a:prstDash val="solid"/>
            <a:miter lim="8000"/>
            <a:headEnd len="sm" w="sm" type="none"/>
            <a:tailEnd len="sm" w="sm" type="none"/>
          </a:ln>
        </p:spPr>
      </p:cxnSp>
      <p:sp>
        <p:nvSpPr>
          <p:cNvPr id="275" name="Google Shape;275;p13"/>
          <p:cNvSpPr/>
          <p:nvPr/>
        </p:nvSpPr>
        <p:spPr>
          <a:xfrm>
            <a:off x="439387" y="252360"/>
            <a:ext cx="7000493" cy="4550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6" name="Google Shape;27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77" name="Google Shape;277;p13"/>
          <p:cNvSpPr/>
          <p:nvPr/>
        </p:nvSpPr>
        <p:spPr>
          <a:xfrm>
            <a:off x="83125" y="1495674"/>
            <a:ext cx="11472300" cy="503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Recognize and resolve conflicts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Functionality vs Cost vs Timelines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Negotiate requirements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Prioritize the requirements (MoSCoW -Must have, Should have, Could have, Won’t have)</a:t>
            </a:r>
            <a:endParaRPr b="1" i="0" sz="24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b="0" i="0" lang="en-US" sz="1700" u="none" cap="none" strike="noStrike">
                <a:solidFill>
                  <a:schemeClr val="dk1"/>
                </a:solidFill>
                <a:latin typeface="Calibri"/>
                <a:ea typeface="Calibri"/>
                <a:cs typeface="Calibri"/>
                <a:sym typeface="Calibri"/>
              </a:rPr>
              <a:t>Pareto Analysis in software requirement analysis involves using the 80-20 rule to prioritize key software features (vital few) that hold the most value or impact, while relegating less critical features (trivial many) to lower priority. This approach ensures that essential requirements are addressed first, optimizing resource allocation and development efforts. Ultimately, it streamlines software development by focusing on high-impact aspects before tackling less significant ones.</a:t>
            </a:r>
            <a:endParaRPr b="0" i="0" sz="17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78" name="Google Shape;278;p13"/>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p:nvPr/>
        </p:nvSpPr>
        <p:spPr>
          <a:xfrm>
            <a:off x="83128" y="646683"/>
            <a:ext cx="6869763" cy="45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Process of Requirement Analysis</a:t>
            </a:r>
            <a:endParaRPr b="1" i="0" sz="3600" u="none" cap="none" strike="noStrike">
              <a:solidFill>
                <a:srgbClr val="C55A1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C55A11"/>
              </a:solidFill>
              <a:latin typeface="Calibri"/>
              <a:ea typeface="Calibri"/>
              <a:cs typeface="Calibri"/>
              <a:sym typeface="Calibri"/>
            </a:endParaRPr>
          </a:p>
        </p:txBody>
      </p:sp>
      <p:cxnSp>
        <p:nvCxnSpPr>
          <p:cNvPr id="284" name="Google Shape;284;p14"/>
          <p:cNvCxnSpPr/>
          <p:nvPr/>
        </p:nvCxnSpPr>
        <p:spPr>
          <a:xfrm>
            <a:off x="83128" y="1230786"/>
            <a:ext cx="7356752" cy="0"/>
          </a:xfrm>
          <a:prstGeom prst="straightConnector1">
            <a:avLst/>
          </a:prstGeom>
          <a:noFill/>
          <a:ln cap="flat" cmpd="sng" w="38150">
            <a:solidFill>
              <a:srgbClr val="C55A11"/>
            </a:solidFill>
            <a:prstDash val="solid"/>
            <a:miter lim="8000"/>
            <a:headEnd len="sm" w="sm" type="none"/>
            <a:tailEnd len="sm" w="sm" type="none"/>
          </a:ln>
        </p:spPr>
      </p:cxnSp>
      <p:sp>
        <p:nvSpPr>
          <p:cNvPr id="285" name="Google Shape;285;p14"/>
          <p:cNvSpPr/>
          <p:nvPr/>
        </p:nvSpPr>
        <p:spPr>
          <a:xfrm>
            <a:off x="439387" y="252360"/>
            <a:ext cx="7000493" cy="4550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6" name="Google Shape;28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87" name="Google Shape;287;p14"/>
          <p:cNvPicPr preferRelativeResize="0"/>
          <p:nvPr/>
        </p:nvPicPr>
        <p:blipFill rotWithShape="1">
          <a:blip r:embed="rId3">
            <a:alphaModFix/>
          </a:blip>
          <a:srcRect b="0" l="0" r="0" t="0"/>
          <a:stretch/>
        </p:blipFill>
        <p:spPr>
          <a:xfrm>
            <a:off x="230307" y="1495686"/>
            <a:ext cx="5866530" cy="4378903"/>
          </a:xfrm>
          <a:prstGeom prst="rect">
            <a:avLst/>
          </a:prstGeom>
          <a:noFill/>
          <a:ln>
            <a:noFill/>
          </a:ln>
        </p:spPr>
      </p:pic>
      <p:pic>
        <p:nvPicPr>
          <p:cNvPr id="288" name="Google Shape;288;p14"/>
          <p:cNvPicPr preferRelativeResize="0"/>
          <p:nvPr/>
        </p:nvPicPr>
        <p:blipFill rotWithShape="1">
          <a:blip r:embed="rId4">
            <a:alphaModFix/>
          </a:blip>
          <a:srcRect b="0" l="0" r="0" t="0"/>
          <a:stretch/>
        </p:blipFill>
        <p:spPr>
          <a:xfrm>
            <a:off x="6353174" y="1495686"/>
            <a:ext cx="5742653" cy="4337278"/>
          </a:xfrm>
          <a:prstGeom prst="rect">
            <a:avLst/>
          </a:prstGeom>
          <a:noFill/>
          <a:ln>
            <a:noFill/>
          </a:ln>
        </p:spPr>
      </p:pic>
      <p:pic>
        <p:nvPicPr>
          <p:cNvPr id="289" name="Google Shape;289;p14"/>
          <p:cNvPicPr preferRelativeResize="0"/>
          <p:nvPr/>
        </p:nvPicPr>
        <p:blipFill rotWithShape="1">
          <a:blip r:embed="rId5">
            <a:alphaModFix/>
          </a:blip>
          <a:srcRect b="0" l="0" r="0" t="0"/>
          <a:stretch/>
        </p:blipFill>
        <p:spPr>
          <a:xfrm>
            <a:off x="10540972" y="259075"/>
            <a:ext cx="1361475" cy="6980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5"/>
          <p:cNvSpPr/>
          <p:nvPr/>
        </p:nvSpPr>
        <p:spPr>
          <a:xfrm>
            <a:off x="83128" y="646683"/>
            <a:ext cx="6869763" cy="45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Process of Requirement Analysis</a:t>
            </a:r>
            <a:endParaRPr b="1" i="0" sz="3600" u="none" cap="none" strike="noStrike">
              <a:solidFill>
                <a:srgbClr val="C55A1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C55A11"/>
              </a:solidFill>
              <a:latin typeface="Calibri"/>
              <a:ea typeface="Calibri"/>
              <a:cs typeface="Calibri"/>
              <a:sym typeface="Calibri"/>
            </a:endParaRPr>
          </a:p>
        </p:txBody>
      </p:sp>
      <p:cxnSp>
        <p:nvCxnSpPr>
          <p:cNvPr id="295" name="Google Shape;295;p15"/>
          <p:cNvCxnSpPr/>
          <p:nvPr/>
        </p:nvCxnSpPr>
        <p:spPr>
          <a:xfrm>
            <a:off x="83128" y="1230786"/>
            <a:ext cx="7356752" cy="0"/>
          </a:xfrm>
          <a:prstGeom prst="straightConnector1">
            <a:avLst/>
          </a:prstGeom>
          <a:noFill/>
          <a:ln cap="flat" cmpd="sng" w="38150">
            <a:solidFill>
              <a:srgbClr val="C55A11"/>
            </a:solidFill>
            <a:prstDash val="solid"/>
            <a:miter lim="8000"/>
            <a:headEnd len="sm" w="sm" type="none"/>
            <a:tailEnd len="sm" w="sm" type="none"/>
          </a:ln>
        </p:spPr>
      </p:cxnSp>
      <p:sp>
        <p:nvSpPr>
          <p:cNvPr id="296" name="Google Shape;296;p15"/>
          <p:cNvSpPr/>
          <p:nvPr/>
        </p:nvSpPr>
        <p:spPr>
          <a:xfrm>
            <a:off x="439387" y="252360"/>
            <a:ext cx="7000493" cy="4550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7" name="Google Shape;29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98" name="Google Shape;298;p15"/>
          <p:cNvSpPr/>
          <p:nvPr/>
        </p:nvSpPr>
        <p:spPr>
          <a:xfrm>
            <a:off x="114355" y="1424160"/>
            <a:ext cx="5122684" cy="32316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Identify risks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Decide on build or buy – COTS solution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sng" cap="none" strike="noStrike">
                <a:solidFill>
                  <a:srgbClr val="000000"/>
                </a:solidFill>
                <a:latin typeface="Calibri"/>
                <a:ea typeface="Calibri"/>
                <a:cs typeface="Calibri"/>
                <a:sym typeface="Calibri"/>
              </a:rPr>
              <a:t>C</a:t>
            </a:r>
            <a:r>
              <a:rPr b="0" i="0" lang="en-US" sz="1800" u="none" cap="none" strike="noStrike">
                <a:solidFill>
                  <a:srgbClr val="000000"/>
                </a:solidFill>
                <a:latin typeface="Calibri"/>
                <a:ea typeface="Calibri"/>
                <a:cs typeface="Calibri"/>
                <a:sym typeface="Calibri"/>
              </a:rPr>
              <a:t>ommercial </a:t>
            </a:r>
            <a:r>
              <a:rPr b="0" i="0" lang="en-US" sz="1800" u="sng" cap="none" strike="noStrike">
                <a:solidFill>
                  <a:srgbClr val="000000"/>
                </a:solidFill>
                <a:latin typeface="Calibri"/>
                <a:ea typeface="Calibri"/>
                <a:cs typeface="Calibri"/>
                <a:sym typeface="Calibri"/>
              </a:rPr>
              <a:t>O</a:t>
            </a:r>
            <a:r>
              <a:rPr b="0" i="0" lang="en-US" sz="1800" u="none" cap="none" strike="noStrike">
                <a:solidFill>
                  <a:srgbClr val="000000"/>
                </a:solidFill>
                <a:latin typeface="Calibri"/>
                <a:ea typeface="Calibri"/>
                <a:cs typeface="Calibri"/>
                <a:sym typeface="Calibri"/>
              </a:rPr>
              <a:t>ff </a:t>
            </a:r>
            <a:r>
              <a:rPr b="0" i="0" lang="en-US" sz="1800" u="sng" cap="none" strike="noStrike">
                <a:solidFill>
                  <a:srgbClr val="000000"/>
                </a:solidFill>
                <a:latin typeface="Calibri"/>
                <a:ea typeface="Calibri"/>
                <a:cs typeface="Calibri"/>
                <a:sym typeface="Calibri"/>
              </a:rPr>
              <a:t>T</a:t>
            </a:r>
            <a:r>
              <a:rPr b="0" i="0" lang="en-US" sz="1800" u="none" cap="none" strike="noStrike">
                <a:solidFill>
                  <a:srgbClr val="000000"/>
                </a:solidFill>
                <a:latin typeface="Calibri"/>
                <a:ea typeface="Calibri"/>
                <a:cs typeface="Calibri"/>
                <a:sym typeface="Calibri"/>
              </a:rPr>
              <a:t>he </a:t>
            </a:r>
            <a:r>
              <a:rPr b="0" i="0" lang="en-US" sz="1800" u="sng" cap="none" strike="noStrike">
                <a:solidFill>
                  <a:srgbClr val="000000"/>
                </a:solidFill>
                <a:latin typeface="Calibri"/>
                <a:ea typeface="Calibri"/>
                <a:cs typeface="Calibri"/>
                <a:sym typeface="Calibri"/>
              </a:rPr>
              <a:t>S</a:t>
            </a:r>
            <a:r>
              <a:rPr b="0" i="0" lang="en-US" sz="1800" u="none" cap="none" strike="noStrike">
                <a:solidFill>
                  <a:srgbClr val="000000"/>
                </a:solidFill>
                <a:latin typeface="Calibri"/>
                <a:ea typeface="Calibri"/>
                <a:cs typeface="Calibri"/>
                <a:sym typeface="Calibri"/>
              </a:rPr>
              <a:t>helf solution – COTS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p:txBody>
      </p:sp>
      <p:pic>
        <p:nvPicPr>
          <p:cNvPr id="299" name="Google Shape;299;p15"/>
          <p:cNvPicPr preferRelativeResize="0"/>
          <p:nvPr/>
        </p:nvPicPr>
        <p:blipFill rotWithShape="1">
          <a:blip r:embed="rId3">
            <a:alphaModFix/>
          </a:blip>
          <a:srcRect b="0" l="0" r="0" t="0"/>
          <a:stretch/>
        </p:blipFill>
        <p:spPr>
          <a:xfrm>
            <a:off x="114355" y="4306827"/>
            <a:ext cx="11988317" cy="1920100"/>
          </a:xfrm>
          <a:prstGeom prst="rect">
            <a:avLst/>
          </a:prstGeom>
          <a:noFill/>
          <a:ln>
            <a:noFill/>
          </a:ln>
        </p:spPr>
      </p:pic>
      <p:pic>
        <p:nvPicPr>
          <p:cNvPr id="300" name="Google Shape;300;p15"/>
          <p:cNvPicPr preferRelativeResize="0"/>
          <p:nvPr/>
        </p:nvPicPr>
        <p:blipFill rotWithShape="1">
          <a:blip r:embed="rId4">
            <a:alphaModFix/>
          </a:blip>
          <a:srcRect b="0" l="0" r="0" t="0"/>
          <a:stretch/>
        </p:blipFill>
        <p:spPr>
          <a:xfrm>
            <a:off x="10540972" y="259075"/>
            <a:ext cx="1361475" cy="698024"/>
          </a:xfrm>
          <a:prstGeom prst="rect">
            <a:avLst/>
          </a:prstGeom>
          <a:noFill/>
          <a:ln>
            <a:noFill/>
          </a:ln>
        </p:spPr>
      </p:pic>
      <p:sp>
        <p:nvSpPr>
          <p:cNvPr id="301" name="Google Shape;301;p15"/>
          <p:cNvSpPr txBox="1"/>
          <p:nvPr/>
        </p:nvSpPr>
        <p:spPr>
          <a:xfrm>
            <a:off x="5661550" y="1615825"/>
            <a:ext cx="5994600" cy="24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solidFill>
                  <a:schemeClr val="accent6"/>
                </a:solidFill>
                <a:latin typeface="Calibri"/>
                <a:ea typeface="Calibri"/>
                <a:cs typeface="Calibri"/>
                <a:sym typeface="Calibri"/>
              </a:rPr>
              <a:t>COTS, or Commercial Off-The-Shelf, refers to ready-made software or hardware products that are readily available for purchase and use. These products are designed to be easily integrated into existing systems without the need for extensive customization.</a:t>
            </a:r>
            <a:endParaRPr sz="2200">
              <a:solidFill>
                <a:schemeClr val="accent6"/>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6"/>
          <p:cNvSpPr/>
          <p:nvPr/>
        </p:nvSpPr>
        <p:spPr>
          <a:xfrm>
            <a:off x="83128" y="646683"/>
            <a:ext cx="6869763" cy="45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Unified Modelling Language – UML</a:t>
            </a:r>
            <a:endParaRPr b="1" i="0" sz="2800" u="none" cap="none" strike="noStrike">
              <a:solidFill>
                <a:srgbClr val="C55A11"/>
              </a:solidFill>
              <a:latin typeface="Calibri"/>
              <a:ea typeface="Calibri"/>
              <a:cs typeface="Calibri"/>
              <a:sym typeface="Calibri"/>
            </a:endParaRPr>
          </a:p>
        </p:txBody>
      </p:sp>
      <p:cxnSp>
        <p:nvCxnSpPr>
          <p:cNvPr id="307" name="Google Shape;307;p16"/>
          <p:cNvCxnSpPr/>
          <p:nvPr/>
        </p:nvCxnSpPr>
        <p:spPr>
          <a:xfrm>
            <a:off x="83128" y="1230786"/>
            <a:ext cx="7356752" cy="0"/>
          </a:xfrm>
          <a:prstGeom prst="straightConnector1">
            <a:avLst/>
          </a:prstGeom>
          <a:noFill/>
          <a:ln cap="flat" cmpd="sng" w="38150">
            <a:solidFill>
              <a:srgbClr val="C55A11"/>
            </a:solidFill>
            <a:prstDash val="solid"/>
            <a:miter lim="8000"/>
            <a:headEnd len="sm" w="sm" type="none"/>
            <a:tailEnd len="sm" w="sm" type="none"/>
          </a:ln>
        </p:spPr>
      </p:cxnSp>
      <p:sp>
        <p:nvSpPr>
          <p:cNvPr id="308" name="Google Shape;308;p16"/>
          <p:cNvSpPr/>
          <p:nvPr/>
        </p:nvSpPr>
        <p:spPr>
          <a:xfrm>
            <a:off x="439387" y="252360"/>
            <a:ext cx="7000493" cy="4550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9" name="Google Shape;30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10" name="Google Shape;310;p16"/>
          <p:cNvSpPr/>
          <p:nvPr/>
        </p:nvSpPr>
        <p:spPr>
          <a:xfrm>
            <a:off x="83128" y="1360210"/>
            <a:ext cx="10932804"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What is UML?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UML (Unified Modeling Language) is a standard language for specifying, visualizing, constructing, and documenting the artifacts of complex software systems. Controlled by OMG consortium – Object Management Group.</a:t>
            </a:r>
            <a:endParaRPr b="0" i="0" sz="1800" u="none" cap="none" strike="noStrike">
              <a:solidFill>
                <a:schemeClr val="dk1"/>
              </a:solidFill>
              <a:latin typeface="Calibri"/>
              <a:ea typeface="Calibri"/>
              <a:cs typeface="Calibri"/>
              <a:sym typeface="Calibri"/>
            </a:endParaRPr>
          </a:p>
        </p:txBody>
      </p:sp>
      <p:sp>
        <p:nvSpPr>
          <p:cNvPr id="311" name="Google Shape;311;p16"/>
          <p:cNvSpPr/>
          <p:nvPr/>
        </p:nvSpPr>
        <p:spPr>
          <a:xfrm>
            <a:off x="83128" y="2420639"/>
            <a:ext cx="852747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UML plays an important role in defining different perspectives of a system</a:t>
            </a:r>
            <a:endParaRPr b="0" i="0" sz="1800" u="none" cap="none" strike="noStrike">
              <a:solidFill>
                <a:schemeClr val="dk1"/>
              </a:solidFill>
              <a:latin typeface="Calibri"/>
              <a:ea typeface="Calibri"/>
              <a:cs typeface="Calibri"/>
              <a:sym typeface="Calibri"/>
            </a:endParaRPr>
          </a:p>
        </p:txBody>
      </p:sp>
      <p:sp>
        <p:nvSpPr>
          <p:cNvPr id="312" name="Google Shape;312;p16"/>
          <p:cNvSpPr/>
          <p:nvPr/>
        </p:nvSpPr>
        <p:spPr>
          <a:xfrm>
            <a:off x="224287" y="2872596"/>
            <a:ext cx="1682151" cy="612476"/>
          </a:xfrm>
          <a:prstGeom prst="rect">
            <a:avLst/>
          </a:prstGeom>
          <a:solidFill>
            <a:srgbClr val="FBE4D4"/>
          </a:solidFill>
          <a:ln cap="flat" cmpd="sng" w="12700">
            <a:solidFill>
              <a:srgbClr val="FBE4D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Design</a:t>
            </a:r>
            <a:endParaRPr b="0" i="0" sz="1800" u="none" cap="none" strike="noStrike">
              <a:solidFill>
                <a:srgbClr val="000000"/>
              </a:solidFill>
              <a:latin typeface="Calibri"/>
              <a:ea typeface="Calibri"/>
              <a:cs typeface="Calibri"/>
              <a:sym typeface="Calibri"/>
            </a:endParaRPr>
          </a:p>
        </p:txBody>
      </p:sp>
      <p:sp>
        <p:nvSpPr>
          <p:cNvPr id="313" name="Google Shape;313;p16"/>
          <p:cNvSpPr/>
          <p:nvPr/>
        </p:nvSpPr>
        <p:spPr>
          <a:xfrm>
            <a:off x="7237564" y="2872596"/>
            <a:ext cx="1682151" cy="612476"/>
          </a:xfrm>
          <a:prstGeom prst="rect">
            <a:avLst/>
          </a:prstGeom>
          <a:solidFill>
            <a:srgbClr val="FBE4D4"/>
          </a:solidFill>
          <a:ln cap="flat" cmpd="sng" w="12700">
            <a:solidFill>
              <a:srgbClr val="FBE4D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Deployment</a:t>
            </a:r>
            <a:endParaRPr b="0" i="0" sz="1800" u="none" cap="none" strike="noStrike">
              <a:solidFill>
                <a:srgbClr val="000000"/>
              </a:solidFill>
              <a:latin typeface="Calibri"/>
              <a:ea typeface="Calibri"/>
              <a:cs typeface="Calibri"/>
              <a:sym typeface="Calibri"/>
            </a:endParaRPr>
          </a:p>
        </p:txBody>
      </p:sp>
      <p:sp>
        <p:nvSpPr>
          <p:cNvPr id="314" name="Google Shape;314;p16"/>
          <p:cNvSpPr/>
          <p:nvPr/>
        </p:nvSpPr>
        <p:spPr>
          <a:xfrm>
            <a:off x="4899805" y="2872596"/>
            <a:ext cx="1682151" cy="612476"/>
          </a:xfrm>
          <a:prstGeom prst="rect">
            <a:avLst/>
          </a:prstGeom>
          <a:solidFill>
            <a:srgbClr val="FBE4D4"/>
          </a:solidFill>
          <a:ln cap="flat" cmpd="sng" w="12700">
            <a:solidFill>
              <a:srgbClr val="FBE4D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Process</a:t>
            </a:r>
            <a:endParaRPr b="0" i="0" sz="1800" u="none" cap="none" strike="noStrike">
              <a:solidFill>
                <a:srgbClr val="000000"/>
              </a:solidFill>
              <a:latin typeface="Calibri"/>
              <a:ea typeface="Calibri"/>
              <a:cs typeface="Calibri"/>
              <a:sym typeface="Calibri"/>
            </a:endParaRPr>
          </a:p>
        </p:txBody>
      </p:sp>
      <p:sp>
        <p:nvSpPr>
          <p:cNvPr id="315" name="Google Shape;315;p16"/>
          <p:cNvSpPr/>
          <p:nvPr/>
        </p:nvSpPr>
        <p:spPr>
          <a:xfrm>
            <a:off x="2562046" y="2877538"/>
            <a:ext cx="1682151" cy="612476"/>
          </a:xfrm>
          <a:prstGeom prst="rect">
            <a:avLst/>
          </a:prstGeom>
          <a:solidFill>
            <a:srgbClr val="FBE4D4"/>
          </a:solidFill>
          <a:ln cap="flat" cmpd="sng" w="12700">
            <a:solidFill>
              <a:srgbClr val="FBE4D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Implementation</a:t>
            </a:r>
            <a:endParaRPr b="0" i="0" sz="1800" u="none" cap="none" strike="noStrike">
              <a:solidFill>
                <a:srgbClr val="000000"/>
              </a:solidFill>
              <a:latin typeface="Calibri"/>
              <a:ea typeface="Calibri"/>
              <a:cs typeface="Calibri"/>
              <a:sym typeface="Calibri"/>
            </a:endParaRPr>
          </a:p>
        </p:txBody>
      </p:sp>
      <p:sp>
        <p:nvSpPr>
          <p:cNvPr id="316" name="Google Shape;316;p16"/>
          <p:cNvSpPr/>
          <p:nvPr/>
        </p:nvSpPr>
        <p:spPr>
          <a:xfrm>
            <a:off x="738149" y="3671612"/>
            <a:ext cx="818156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Use Case view representing the functionality of the system connecting all of them</a:t>
            </a:r>
            <a:endParaRPr b="0" i="1" sz="1800" u="none" cap="none" strike="noStrike">
              <a:solidFill>
                <a:schemeClr val="dk1"/>
              </a:solidFill>
              <a:latin typeface="Calibri"/>
              <a:ea typeface="Calibri"/>
              <a:cs typeface="Calibri"/>
              <a:sym typeface="Calibri"/>
            </a:endParaRPr>
          </a:p>
        </p:txBody>
      </p:sp>
      <p:sp>
        <p:nvSpPr>
          <p:cNvPr id="317" name="Google Shape;317;p16"/>
          <p:cNvSpPr/>
          <p:nvPr/>
        </p:nvSpPr>
        <p:spPr>
          <a:xfrm>
            <a:off x="83128" y="4322420"/>
            <a:ext cx="10648132"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Why is UML used?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UML Use-case models are predominantly used with Modeling Systems, to discuss the dynamic behavior of the system when it is running/operating. Its often used to used to gather the requirements of a system including internal and external influences.</a:t>
            </a:r>
            <a:endParaRPr b="0" i="0" sz="1400" u="none" cap="none" strike="noStrike">
              <a:solidFill>
                <a:srgbClr val="000000"/>
              </a:solidFill>
              <a:latin typeface="Arial"/>
              <a:ea typeface="Arial"/>
              <a:cs typeface="Arial"/>
              <a:sym typeface="Arial"/>
            </a:endParaRPr>
          </a:p>
        </p:txBody>
      </p:sp>
      <p:pic>
        <p:nvPicPr>
          <p:cNvPr id="318" name="Google Shape;318;p16"/>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sp>
        <p:nvSpPr>
          <p:cNvPr id="319" name="Google Shape;319;p16"/>
          <p:cNvSpPr txBox="1"/>
          <p:nvPr/>
        </p:nvSpPr>
        <p:spPr>
          <a:xfrm>
            <a:off x="163275" y="5804225"/>
            <a:ext cx="10096500" cy="4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solidFill>
                  <a:schemeClr val="accent6"/>
                </a:solidFill>
                <a:latin typeface="Calibri"/>
                <a:ea typeface="Calibri"/>
                <a:cs typeface="Calibri"/>
                <a:sym typeface="Calibri"/>
              </a:rPr>
              <a:t>Link : </a:t>
            </a:r>
            <a:r>
              <a:rPr lang="en-US" sz="2200" u="sng">
                <a:solidFill>
                  <a:schemeClr val="accent6"/>
                </a:solidFill>
                <a:latin typeface="Calibri"/>
                <a:ea typeface="Calibri"/>
                <a:cs typeface="Calibri"/>
                <a:sym typeface="Calibri"/>
                <a:hlinkClick r:id="rId4">
                  <a:extLst>
                    <a:ext uri="{A12FA001-AC4F-418D-AE19-62706E023703}">
                      <ahyp:hlinkClr val="tx"/>
                    </a:ext>
                  </a:extLst>
                </a:hlinkClick>
              </a:rPr>
              <a:t>https://www.geeksforgeeks.org/unified-modeling-language-uml-class-diagrams/</a:t>
            </a:r>
            <a:r>
              <a:rPr lang="en-US" sz="2200">
                <a:solidFill>
                  <a:schemeClr val="accent6"/>
                </a:solidFill>
                <a:latin typeface="Calibri"/>
                <a:ea typeface="Calibri"/>
                <a:cs typeface="Calibri"/>
                <a:sym typeface="Calibri"/>
              </a:rPr>
              <a:t> </a:t>
            </a:r>
            <a:endParaRPr sz="2200">
              <a:solidFill>
                <a:schemeClr val="accent6"/>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7"/>
          <p:cNvSpPr/>
          <p:nvPr/>
        </p:nvSpPr>
        <p:spPr>
          <a:xfrm>
            <a:off x="83128" y="646683"/>
            <a:ext cx="6869763" cy="45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Unified Modelling Language – UML</a:t>
            </a:r>
            <a:endParaRPr b="1" i="0" sz="3600" u="none" cap="none" strike="noStrike">
              <a:solidFill>
                <a:srgbClr val="C55A1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C55A11"/>
              </a:solidFill>
              <a:latin typeface="Calibri"/>
              <a:ea typeface="Calibri"/>
              <a:cs typeface="Calibri"/>
              <a:sym typeface="Calibri"/>
            </a:endParaRPr>
          </a:p>
        </p:txBody>
      </p:sp>
      <p:cxnSp>
        <p:nvCxnSpPr>
          <p:cNvPr id="325" name="Google Shape;325;p17"/>
          <p:cNvCxnSpPr/>
          <p:nvPr/>
        </p:nvCxnSpPr>
        <p:spPr>
          <a:xfrm>
            <a:off x="83128" y="1230786"/>
            <a:ext cx="7356752" cy="0"/>
          </a:xfrm>
          <a:prstGeom prst="straightConnector1">
            <a:avLst/>
          </a:prstGeom>
          <a:noFill/>
          <a:ln cap="flat" cmpd="sng" w="38150">
            <a:solidFill>
              <a:srgbClr val="C55A11"/>
            </a:solidFill>
            <a:prstDash val="solid"/>
            <a:miter lim="8000"/>
            <a:headEnd len="sm" w="sm" type="none"/>
            <a:tailEnd len="sm" w="sm" type="none"/>
          </a:ln>
        </p:spPr>
      </p:cxnSp>
      <p:sp>
        <p:nvSpPr>
          <p:cNvPr id="326" name="Google Shape;326;p17"/>
          <p:cNvSpPr/>
          <p:nvPr/>
        </p:nvSpPr>
        <p:spPr>
          <a:xfrm>
            <a:off x="439387" y="252360"/>
            <a:ext cx="7000493" cy="4550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7" name="Google Shape;32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28" name="Google Shape;328;p17"/>
          <p:cNvPicPr preferRelativeResize="0"/>
          <p:nvPr/>
        </p:nvPicPr>
        <p:blipFill rotWithShape="1">
          <a:blip r:embed="rId3">
            <a:alphaModFix/>
          </a:blip>
          <a:srcRect b="10563" l="12310" r="19692" t="22641"/>
          <a:stretch/>
        </p:blipFill>
        <p:spPr>
          <a:xfrm>
            <a:off x="1148750" y="1624749"/>
            <a:ext cx="8924679" cy="4931326"/>
          </a:xfrm>
          <a:prstGeom prst="rect">
            <a:avLst/>
          </a:prstGeom>
          <a:noFill/>
          <a:ln>
            <a:noFill/>
          </a:ln>
        </p:spPr>
      </p:pic>
      <p:pic>
        <p:nvPicPr>
          <p:cNvPr id="329" name="Google Shape;329;p17"/>
          <p:cNvPicPr preferRelativeResize="0"/>
          <p:nvPr/>
        </p:nvPicPr>
        <p:blipFill rotWithShape="1">
          <a:blip r:embed="rId4">
            <a:alphaModFix/>
          </a:blip>
          <a:srcRect b="0" l="0" r="0" t="0"/>
          <a:stretch/>
        </p:blipFill>
        <p:spPr>
          <a:xfrm>
            <a:off x="10540972" y="259075"/>
            <a:ext cx="1361475" cy="6980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18"/>
          <p:cNvSpPr/>
          <p:nvPr/>
        </p:nvSpPr>
        <p:spPr>
          <a:xfrm>
            <a:off x="83128" y="646683"/>
            <a:ext cx="6869763" cy="45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Conceptual UML model</a:t>
            </a:r>
            <a:endParaRPr b="1" i="0" sz="3600" u="none" cap="none" strike="noStrike">
              <a:solidFill>
                <a:srgbClr val="C55A1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C55A11"/>
              </a:solidFill>
              <a:latin typeface="Calibri"/>
              <a:ea typeface="Calibri"/>
              <a:cs typeface="Calibri"/>
              <a:sym typeface="Calibri"/>
            </a:endParaRPr>
          </a:p>
        </p:txBody>
      </p:sp>
      <p:cxnSp>
        <p:nvCxnSpPr>
          <p:cNvPr id="335" name="Google Shape;335;p18"/>
          <p:cNvCxnSpPr/>
          <p:nvPr/>
        </p:nvCxnSpPr>
        <p:spPr>
          <a:xfrm>
            <a:off x="83128" y="1230786"/>
            <a:ext cx="7356752" cy="0"/>
          </a:xfrm>
          <a:prstGeom prst="straightConnector1">
            <a:avLst/>
          </a:prstGeom>
          <a:noFill/>
          <a:ln cap="flat" cmpd="sng" w="38150">
            <a:solidFill>
              <a:srgbClr val="C55A11"/>
            </a:solidFill>
            <a:prstDash val="solid"/>
            <a:miter lim="8000"/>
            <a:headEnd len="sm" w="sm" type="none"/>
            <a:tailEnd len="sm" w="sm" type="none"/>
          </a:ln>
        </p:spPr>
      </p:cxnSp>
      <p:sp>
        <p:nvSpPr>
          <p:cNvPr id="336" name="Google Shape;336;p18"/>
          <p:cNvSpPr/>
          <p:nvPr/>
        </p:nvSpPr>
        <p:spPr>
          <a:xfrm>
            <a:off x="439387" y="252360"/>
            <a:ext cx="7000493" cy="4550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7" name="Google Shape;33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38" name="Google Shape;338;p18"/>
          <p:cNvSpPr/>
          <p:nvPr/>
        </p:nvSpPr>
        <p:spPr>
          <a:xfrm>
            <a:off x="205032" y="3938956"/>
            <a:ext cx="4106100" cy="2297400"/>
          </a:xfrm>
          <a:prstGeom prst="rect">
            <a:avLst/>
          </a:prstGeom>
          <a:solidFill>
            <a:srgbClr val="DDEAF6"/>
          </a:solidFill>
          <a:ln cap="flat" cmpd="sng" w="12700">
            <a:solidFill>
              <a:srgbClr val="DDEAF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Use case is a description of set of sequences of actions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that a system performs that yields an observable result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of value to a particular actor</a:t>
            </a:r>
            <a:endParaRPr b="0" i="0" sz="1400" u="none" cap="none" strike="noStrike">
              <a:solidFill>
                <a:srgbClr val="000000"/>
              </a:solidFill>
              <a:latin typeface="Arial"/>
              <a:ea typeface="Arial"/>
              <a:cs typeface="Arial"/>
              <a:sym typeface="Arial"/>
            </a:endParaRPr>
          </a:p>
        </p:txBody>
      </p:sp>
      <p:pic>
        <p:nvPicPr>
          <p:cNvPr id="339" name="Google Shape;339;p18"/>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pic>
        <p:nvPicPr>
          <p:cNvPr id="340" name="Google Shape;340;p18"/>
          <p:cNvPicPr preferRelativeResize="0"/>
          <p:nvPr/>
        </p:nvPicPr>
        <p:blipFill rotWithShape="1">
          <a:blip r:embed="rId4">
            <a:alphaModFix/>
          </a:blip>
          <a:srcRect b="0" l="0" r="0" t="0"/>
          <a:stretch/>
        </p:blipFill>
        <p:spPr>
          <a:xfrm>
            <a:off x="4600756" y="1358563"/>
            <a:ext cx="7591242" cy="4518480"/>
          </a:xfrm>
          <a:prstGeom prst="rect">
            <a:avLst/>
          </a:prstGeom>
          <a:noFill/>
          <a:ln>
            <a:noFill/>
          </a:ln>
        </p:spPr>
      </p:pic>
      <p:sp>
        <p:nvSpPr>
          <p:cNvPr id="341" name="Google Shape;341;p18"/>
          <p:cNvSpPr txBox="1"/>
          <p:nvPr/>
        </p:nvSpPr>
        <p:spPr>
          <a:xfrm>
            <a:off x="1496700" y="6385850"/>
            <a:ext cx="9198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sng" cap="none" strike="noStrike">
                <a:solidFill>
                  <a:schemeClr val="hlink"/>
                </a:solidFill>
                <a:latin typeface="Arial"/>
                <a:ea typeface="Arial"/>
                <a:cs typeface="Arial"/>
                <a:sym typeface="Arial"/>
                <a:hlinkClick r:id="rId5"/>
              </a:rPr>
              <a:t>https://www.geeksforgeeks.org/conceptual-model-of-the-unified-modeling-language-uml/</a:t>
            </a:r>
            <a:endParaRPr b="0" i="0" sz="1400" u="none" cap="none" strike="noStrike">
              <a:solidFill>
                <a:srgbClr val="000000"/>
              </a:solidFill>
              <a:latin typeface="Arial"/>
              <a:ea typeface="Arial"/>
              <a:cs typeface="Arial"/>
              <a:sym typeface="Arial"/>
            </a:endParaRPr>
          </a:p>
        </p:txBody>
      </p:sp>
      <p:sp>
        <p:nvSpPr>
          <p:cNvPr id="342" name="Google Shape;342;p18"/>
          <p:cNvSpPr/>
          <p:nvPr/>
        </p:nvSpPr>
        <p:spPr>
          <a:xfrm>
            <a:off x="205032" y="1512358"/>
            <a:ext cx="4106100" cy="2297400"/>
          </a:xfrm>
          <a:prstGeom prst="rect">
            <a:avLst/>
          </a:prstGeom>
          <a:solidFill>
            <a:srgbClr val="DDEAF6"/>
          </a:solidFill>
          <a:ln cap="flat" cmpd="sng" w="12700">
            <a:solidFill>
              <a:srgbClr val="DDEAF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UML is made up of three conceptual elements. They are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Building blocks which make up the UML</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Rules that dictate how these building blocks can be put together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Common mechanisms that apply through out UML</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8"/>
                                        </p:tgtEl>
                                        <p:attrNameLst>
                                          <p:attrName>style.visibility</p:attrName>
                                        </p:attrNameLst>
                                      </p:cBhvr>
                                      <p:to>
                                        <p:strVal val="visible"/>
                                      </p:to>
                                    </p:set>
                                    <p:anim calcmode="lin" valueType="num">
                                      <p:cBhvr additive="base">
                                        <p:cTn dur="500"/>
                                        <p:tgtEl>
                                          <p:spTgt spid="33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
          <p:cNvSpPr/>
          <p:nvPr/>
        </p:nvSpPr>
        <p:spPr>
          <a:xfrm rot="5400000">
            <a:off x="2138160" y="6144840"/>
            <a:ext cx="43920" cy="798480"/>
          </a:xfrm>
          <a:prstGeom prst="rect">
            <a:avLst/>
          </a:prstGeom>
          <a:solidFill>
            <a:srgbClr val="F4B1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
          <p:cNvSpPr/>
          <p:nvPr/>
        </p:nvSpPr>
        <p:spPr>
          <a:xfrm rot="10800000">
            <a:off x="1760880" y="5491440"/>
            <a:ext cx="32760" cy="1065240"/>
          </a:xfrm>
          <a:prstGeom prst="rect">
            <a:avLst/>
          </a:prstGeom>
          <a:solidFill>
            <a:srgbClr val="F4B1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08" name="Google Shape;108;p2"/>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sp>
        <p:nvSpPr>
          <p:cNvPr id="109" name="Google Shape;109;p2"/>
          <p:cNvSpPr/>
          <p:nvPr/>
        </p:nvSpPr>
        <p:spPr>
          <a:xfrm>
            <a:off x="2655835" y="1586890"/>
            <a:ext cx="5620800" cy="1185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70C0"/>
                </a:solidFill>
                <a:latin typeface="Calibri"/>
                <a:ea typeface="Calibri"/>
                <a:cs typeface="Calibri"/>
                <a:sym typeface="Calibri"/>
              </a:rPr>
              <a:t>List of Contents</a:t>
            </a:r>
            <a:endParaRPr b="0" i="0" sz="3600" u="none" cap="none" strike="noStrike">
              <a:solidFill>
                <a:srgbClr val="000000"/>
              </a:solidFill>
              <a:latin typeface="Arial"/>
              <a:ea typeface="Arial"/>
              <a:cs typeface="Arial"/>
              <a:sym typeface="Arial"/>
            </a:endParaRPr>
          </a:p>
        </p:txBody>
      </p:sp>
      <p:sp>
        <p:nvSpPr>
          <p:cNvPr id="110" name="Google Shape;110;p2"/>
          <p:cNvSpPr/>
          <p:nvPr/>
        </p:nvSpPr>
        <p:spPr>
          <a:xfrm>
            <a:off x="2655825" y="2189175"/>
            <a:ext cx="7997700" cy="1185000"/>
          </a:xfrm>
          <a:prstGeom prst="rect">
            <a:avLst/>
          </a:prstGeom>
          <a:noFill/>
          <a:ln>
            <a:noFill/>
          </a:ln>
        </p:spPr>
        <p:txBody>
          <a:bodyPr anchorCtr="0" anchor="t" bIns="45000" lIns="90000" spcFirstLastPara="1" rIns="90000" wrap="square" tIns="45000">
            <a:noAutofit/>
          </a:bodyPr>
          <a:lstStyle/>
          <a:p>
            <a:pPr indent="-400050" lvl="0" marL="457200" marR="0" rtl="0" algn="l">
              <a:lnSpc>
                <a:spcPct val="100000"/>
              </a:lnSpc>
              <a:spcBef>
                <a:spcPts val="0"/>
              </a:spcBef>
              <a:spcAft>
                <a:spcPts val="0"/>
              </a:spcAft>
              <a:buClr>
                <a:srgbClr val="000000"/>
              </a:buClr>
              <a:buSzPts val="2700"/>
              <a:buFont typeface="Arial"/>
              <a:buChar char="-"/>
            </a:pPr>
            <a:r>
              <a:rPr b="1" i="0" lang="en-US" sz="2700" u="none" cap="none" strike="noStrike">
                <a:solidFill>
                  <a:srgbClr val="1E4E79"/>
                </a:solidFill>
                <a:latin typeface="Calibri"/>
                <a:ea typeface="Calibri"/>
                <a:cs typeface="Calibri"/>
                <a:sym typeface="Calibri"/>
              </a:rPr>
              <a:t>Process of Requirement Elicitation</a:t>
            </a:r>
            <a:endParaRPr b="1" i="0" sz="2700" u="none" cap="none" strike="noStrike">
              <a:solidFill>
                <a:srgbClr val="1E4E79"/>
              </a:solidFill>
              <a:latin typeface="Calibri"/>
              <a:ea typeface="Calibri"/>
              <a:cs typeface="Calibri"/>
              <a:sym typeface="Calibri"/>
            </a:endParaRPr>
          </a:p>
          <a:p>
            <a:pPr indent="-400050" lvl="0" marL="457200" marR="0" rtl="0" algn="l">
              <a:lnSpc>
                <a:spcPct val="100000"/>
              </a:lnSpc>
              <a:spcBef>
                <a:spcPts val="0"/>
              </a:spcBef>
              <a:spcAft>
                <a:spcPts val="0"/>
              </a:spcAft>
              <a:buClr>
                <a:srgbClr val="1E4E79"/>
              </a:buClr>
              <a:buSzPts val="2700"/>
              <a:buFont typeface="Calibri"/>
              <a:buChar char="-"/>
            </a:pPr>
            <a:r>
              <a:rPr b="1" i="0" lang="en-US" sz="2700" u="none" cap="none" strike="noStrike">
                <a:solidFill>
                  <a:srgbClr val="1E4E79"/>
                </a:solidFill>
                <a:latin typeface="Calibri"/>
                <a:ea typeface="Calibri"/>
                <a:cs typeface="Calibri"/>
                <a:sym typeface="Calibri"/>
              </a:rPr>
              <a:t>Elicitation Techniques</a:t>
            </a:r>
            <a:endParaRPr b="1" i="0" sz="2700" u="none" cap="none" strike="noStrike">
              <a:solidFill>
                <a:srgbClr val="1E4E79"/>
              </a:solidFill>
              <a:latin typeface="Calibri"/>
              <a:ea typeface="Calibri"/>
              <a:cs typeface="Calibri"/>
              <a:sym typeface="Calibri"/>
            </a:endParaRPr>
          </a:p>
          <a:p>
            <a:pPr indent="-400050" lvl="0" marL="457200" marR="0" rtl="0" algn="l">
              <a:lnSpc>
                <a:spcPct val="100000"/>
              </a:lnSpc>
              <a:spcBef>
                <a:spcPts val="0"/>
              </a:spcBef>
              <a:spcAft>
                <a:spcPts val="0"/>
              </a:spcAft>
              <a:buClr>
                <a:srgbClr val="1E4E79"/>
              </a:buClr>
              <a:buSzPts val="2700"/>
              <a:buFont typeface="Calibri"/>
              <a:buChar char="-"/>
            </a:pPr>
            <a:r>
              <a:rPr b="1" i="0" lang="en-US" sz="2700" u="none" cap="none" strike="noStrike">
                <a:solidFill>
                  <a:srgbClr val="1E4E79"/>
                </a:solidFill>
                <a:latin typeface="Calibri"/>
                <a:ea typeface="Calibri"/>
                <a:cs typeface="Calibri"/>
                <a:sym typeface="Calibri"/>
              </a:rPr>
              <a:t>Process of Requirement Analysis</a:t>
            </a:r>
            <a:endParaRPr b="1" i="0" sz="2700" u="none" cap="none" strike="noStrike">
              <a:solidFill>
                <a:srgbClr val="1E4E79"/>
              </a:solidFill>
              <a:latin typeface="Calibri"/>
              <a:ea typeface="Calibri"/>
              <a:cs typeface="Calibri"/>
              <a:sym typeface="Calibri"/>
            </a:endParaRPr>
          </a:p>
          <a:p>
            <a:pPr indent="-400050" lvl="0" marL="457200" marR="0" rtl="0" algn="l">
              <a:lnSpc>
                <a:spcPct val="100000"/>
              </a:lnSpc>
              <a:spcBef>
                <a:spcPts val="0"/>
              </a:spcBef>
              <a:spcAft>
                <a:spcPts val="0"/>
              </a:spcAft>
              <a:buClr>
                <a:srgbClr val="1E4E79"/>
              </a:buClr>
              <a:buSzPts val="2700"/>
              <a:buFont typeface="Calibri"/>
              <a:buChar char="-"/>
            </a:pPr>
            <a:r>
              <a:rPr b="1" i="0" lang="en-US" sz="2700" u="none" cap="none" strike="noStrike">
                <a:solidFill>
                  <a:srgbClr val="1E4E79"/>
                </a:solidFill>
                <a:latin typeface="Calibri"/>
                <a:ea typeface="Calibri"/>
                <a:cs typeface="Calibri"/>
                <a:sym typeface="Calibri"/>
              </a:rPr>
              <a:t>UML</a:t>
            </a:r>
            <a:endParaRPr b="1" i="0" sz="2700" u="none" cap="none" strike="noStrike">
              <a:solidFill>
                <a:srgbClr val="1E4E79"/>
              </a:solidFill>
              <a:latin typeface="Calibri"/>
              <a:ea typeface="Calibri"/>
              <a:cs typeface="Calibri"/>
              <a:sym typeface="Calibri"/>
            </a:endParaRPr>
          </a:p>
          <a:p>
            <a:pPr indent="-400050" lvl="0" marL="457200" marR="0" rtl="0" algn="l">
              <a:lnSpc>
                <a:spcPct val="100000"/>
              </a:lnSpc>
              <a:spcBef>
                <a:spcPts val="0"/>
              </a:spcBef>
              <a:spcAft>
                <a:spcPts val="0"/>
              </a:spcAft>
              <a:buClr>
                <a:srgbClr val="1E4E79"/>
              </a:buClr>
              <a:buSzPts val="2700"/>
              <a:buFont typeface="Calibri"/>
              <a:buChar char="-"/>
            </a:pPr>
            <a:r>
              <a:rPr b="1" i="0" lang="en-US" sz="2700" u="none" cap="none" strike="noStrike">
                <a:solidFill>
                  <a:srgbClr val="1E4E79"/>
                </a:solidFill>
                <a:latin typeface="Calibri"/>
                <a:ea typeface="Calibri"/>
                <a:cs typeface="Calibri"/>
                <a:sym typeface="Calibri"/>
              </a:rPr>
              <a:t>Conceptual UML Model</a:t>
            </a:r>
            <a:endParaRPr b="1" i="0" sz="2700" u="none" cap="none" strike="noStrike">
              <a:solidFill>
                <a:srgbClr val="1E4E79"/>
              </a:solidFill>
              <a:latin typeface="Calibri"/>
              <a:ea typeface="Calibri"/>
              <a:cs typeface="Calibri"/>
              <a:sym typeface="Calibri"/>
            </a:endParaRPr>
          </a:p>
          <a:p>
            <a:pPr indent="-400050" lvl="0" marL="457200" marR="0" rtl="0" algn="l">
              <a:lnSpc>
                <a:spcPct val="100000"/>
              </a:lnSpc>
              <a:spcBef>
                <a:spcPts val="0"/>
              </a:spcBef>
              <a:spcAft>
                <a:spcPts val="0"/>
              </a:spcAft>
              <a:buClr>
                <a:srgbClr val="1E4E79"/>
              </a:buClr>
              <a:buSzPts val="2700"/>
              <a:buFont typeface="Calibri"/>
              <a:buChar char="-"/>
            </a:pPr>
            <a:r>
              <a:rPr b="1" i="0" lang="en-US" sz="2700" u="none" cap="none" strike="noStrike">
                <a:solidFill>
                  <a:srgbClr val="1E4E79"/>
                </a:solidFill>
                <a:latin typeface="Calibri"/>
                <a:ea typeface="Calibri"/>
                <a:cs typeface="Calibri"/>
                <a:sym typeface="Calibri"/>
              </a:rPr>
              <a:t>Using a Use Case diagram</a:t>
            </a:r>
            <a:endParaRPr b="1" i="0" sz="2700" u="none" cap="none" strike="noStrike">
              <a:solidFill>
                <a:srgbClr val="1E4E79"/>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cxnSp>
        <p:nvCxnSpPr>
          <p:cNvPr id="111" name="Google Shape;111;p2"/>
          <p:cNvCxnSpPr/>
          <p:nvPr/>
        </p:nvCxnSpPr>
        <p:spPr>
          <a:xfrm flipH="1" rot="10800000">
            <a:off x="2483035" y="2179570"/>
            <a:ext cx="5794200" cy="9600"/>
          </a:xfrm>
          <a:prstGeom prst="straightConnector1">
            <a:avLst/>
          </a:prstGeom>
          <a:noFill/>
          <a:ln cap="flat" cmpd="sng" w="38150">
            <a:solidFill>
              <a:srgbClr val="DFA267"/>
            </a:solidFill>
            <a:prstDash val="solid"/>
            <a:miter lim="8000"/>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g2610088371e_1_16"/>
          <p:cNvSpPr/>
          <p:nvPr/>
        </p:nvSpPr>
        <p:spPr>
          <a:xfrm>
            <a:off x="83128" y="646683"/>
            <a:ext cx="6869700" cy="45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Conceptual UML model contd.</a:t>
            </a:r>
            <a:endParaRPr b="1" i="0" sz="3600" u="none" cap="none" strike="noStrike">
              <a:solidFill>
                <a:srgbClr val="C55A1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C55A11"/>
              </a:solidFill>
              <a:latin typeface="Calibri"/>
              <a:ea typeface="Calibri"/>
              <a:cs typeface="Calibri"/>
              <a:sym typeface="Calibri"/>
            </a:endParaRPr>
          </a:p>
        </p:txBody>
      </p:sp>
      <p:cxnSp>
        <p:nvCxnSpPr>
          <p:cNvPr id="348" name="Google Shape;348;g2610088371e_1_16"/>
          <p:cNvCxnSpPr/>
          <p:nvPr/>
        </p:nvCxnSpPr>
        <p:spPr>
          <a:xfrm>
            <a:off x="83128" y="1230786"/>
            <a:ext cx="7356900" cy="0"/>
          </a:xfrm>
          <a:prstGeom prst="straightConnector1">
            <a:avLst/>
          </a:prstGeom>
          <a:noFill/>
          <a:ln cap="flat" cmpd="sng" w="38150">
            <a:solidFill>
              <a:srgbClr val="C55A11"/>
            </a:solidFill>
            <a:prstDash val="solid"/>
            <a:miter lim="8000"/>
            <a:headEnd len="sm" w="sm" type="none"/>
            <a:tailEnd len="sm" w="sm" type="none"/>
          </a:ln>
        </p:spPr>
      </p:cxnSp>
      <p:sp>
        <p:nvSpPr>
          <p:cNvPr id="349" name="Google Shape;349;g2610088371e_1_16"/>
          <p:cNvSpPr/>
          <p:nvPr/>
        </p:nvSpPr>
        <p:spPr>
          <a:xfrm>
            <a:off x="439387" y="252360"/>
            <a:ext cx="7000500" cy="4551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0" name="Google Shape;350;g2610088371e_1_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51" name="Google Shape;351;g2610088371e_1_16"/>
          <p:cNvSpPr/>
          <p:nvPr/>
        </p:nvSpPr>
        <p:spPr>
          <a:xfrm>
            <a:off x="6148632" y="4135182"/>
            <a:ext cx="4106100" cy="2297400"/>
          </a:xfrm>
          <a:prstGeom prst="rect">
            <a:avLst/>
          </a:prstGeom>
          <a:solidFill>
            <a:srgbClr val="DDEAF6"/>
          </a:solidFill>
          <a:ln cap="flat" cmpd="sng" w="12700">
            <a:solidFill>
              <a:srgbClr val="DDEAF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Things are abstractions in the model.</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There are four kinds of things or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abstraction</a:t>
            </a:r>
            <a:endParaRPr b="0" i="0" sz="1400" u="none" cap="none" strike="noStrike">
              <a:solidFill>
                <a:srgbClr val="000000"/>
              </a:solidFill>
              <a:latin typeface="Arial"/>
              <a:ea typeface="Arial"/>
              <a:cs typeface="Arial"/>
              <a:sym typeface="Arial"/>
            </a:endParaRPr>
          </a:p>
        </p:txBody>
      </p:sp>
      <p:sp>
        <p:nvSpPr>
          <p:cNvPr id="352" name="Google Shape;352;g2610088371e_1_16"/>
          <p:cNvSpPr/>
          <p:nvPr/>
        </p:nvSpPr>
        <p:spPr>
          <a:xfrm>
            <a:off x="1698532" y="4180219"/>
            <a:ext cx="4106100" cy="2297400"/>
          </a:xfrm>
          <a:prstGeom prst="rect">
            <a:avLst/>
          </a:prstGeom>
          <a:solidFill>
            <a:srgbClr val="DDEAF6"/>
          </a:solidFill>
          <a:ln cap="flat" cmpd="sng" w="12700">
            <a:solidFill>
              <a:srgbClr val="DDEAF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Relationship ties together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the things or abstractions.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There are four different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kinds of relationships</a:t>
            </a:r>
            <a:endParaRPr b="0" i="0" sz="1400" u="none" cap="none" strike="noStrike">
              <a:solidFill>
                <a:srgbClr val="000000"/>
              </a:solidFill>
              <a:latin typeface="Arial"/>
              <a:ea typeface="Arial"/>
              <a:cs typeface="Arial"/>
              <a:sym typeface="Arial"/>
            </a:endParaRPr>
          </a:p>
        </p:txBody>
      </p:sp>
      <p:sp>
        <p:nvSpPr>
          <p:cNvPr id="353" name="Google Shape;353;g2610088371e_1_16"/>
          <p:cNvSpPr/>
          <p:nvPr/>
        </p:nvSpPr>
        <p:spPr>
          <a:xfrm>
            <a:off x="6148632" y="1507714"/>
            <a:ext cx="4106100" cy="2297400"/>
          </a:xfrm>
          <a:prstGeom prst="rect">
            <a:avLst/>
          </a:prstGeom>
          <a:solidFill>
            <a:srgbClr val="DDEAF6"/>
          </a:solidFill>
          <a:ln cap="flat" cmpd="sng" w="12700">
            <a:solidFill>
              <a:srgbClr val="DDEAF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Diagrams – Graphical</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representation of set of elements,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often rendered as a set of</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connected graph of vertices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(things) and arcs (relationships).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It’s a projection into the system</a:t>
            </a:r>
            <a:endParaRPr b="0" i="0" sz="1400" u="none" cap="none" strike="noStrike">
              <a:solidFill>
                <a:srgbClr val="000000"/>
              </a:solidFill>
              <a:latin typeface="Arial"/>
              <a:ea typeface="Arial"/>
              <a:cs typeface="Arial"/>
              <a:sym typeface="Arial"/>
            </a:endParaRPr>
          </a:p>
        </p:txBody>
      </p:sp>
      <p:pic>
        <p:nvPicPr>
          <p:cNvPr id="354" name="Google Shape;354;g2610088371e_1_16"/>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sp>
        <p:nvSpPr>
          <p:cNvPr id="355" name="Google Shape;355;g2610088371e_1_16"/>
          <p:cNvSpPr/>
          <p:nvPr/>
        </p:nvSpPr>
        <p:spPr>
          <a:xfrm>
            <a:off x="1698532" y="1530258"/>
            <a:ext cx="4106100" cy="2297400"/>
          </a:xfrm>
          <a:prstGeom prst="rect">
            <a:avLst/>
          </a:prstGeom>
          <a:solidFill>
            <a:srgbClr val="DDEAF6"/>
          </a:solidFill>
          <a:ln cap="flat" cmpd="sng" w="12700">
            <a:solidFill>
              <a:srgbClr val="DDEAF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Use Case Diagram</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shows actors, use cases,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and relationships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1"/>
                                        </p:tgtEl>
                                        <p:attrNameLst>
                                          <p:attrName>style.visibility</p:attrName>
                                        </p:attrNameLst>
                                      </p:cBhvr>
                                      <p:to>
                                        <p:strVal val="visible"/>
                                      </p:to>
                                    </p:set>
                                    <p:anim calcmode="lin" valueType="num">
                                      <p:cBhvr additive="base">
                                        <p:cTn dur="500"/>
                                        <p:tgtEl>
                                          <p:spTgt spid="35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2"/>
                                        </p:tgtEl>
                                        <p:attrNameLst>
                                          <p:attrName>style.visibility</p:attrName>
                                        </p:attrNameLst>
                                      </p:cBhvr>
                                      <p:to>
                                        <p:strVal val="visible"/>
                                      </p:to>
                                    </p:set>
                                    <p:anim calcmode="lin" valueType="num">
                                      <p:cBhvr additive="base">
                                        <p:cTn dur="500"/>
                                        <p:tgtEl>
                                          <p:spTgt spid="35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3"/>
                                        </p:tgtEl>
                                        <p:attrNameLst>
                                          <p:attrName>style.visibility</p:attrName>
                                        </p:attrNameLst>
                                      </p:cBhvr>
                                      <p:to>
                                        <p:strVal val="visible"/>
                                      </p:to>
                                    </p:set>
                                    <p:anim calcmode="lin" valueType="num">
                                      <p:cBhvr additive="base">
                                        <p:cTn dur="500"/>
                                        <p:tgtEl>
                                          <p:spTgt spid="35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19"/>
          <p:cNvSpPr/>
          <p:nvPr/>
        </p:nvSpPr>
        <p:spPr>
          <a:xfrm>
            <a:off x="83128" y="646683"/>
            <a:ext cx="6869763" cy="45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Using Use Case diagram</a:t>
            </a:r>
            <a:endParaRPr b="1" i="0" sz="3600" u="none" cap="none" strike="noStrike">
              <a:solidFill>
                <a:srgbClr val="C55A1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C55A11"/>
              </a:solidFill>
              <a:latin typeface="Calibri"/>
              <a:ea typeface="Calibri"/>
              <a:cs typeface="Calibri"/>
              <a:sym typeface="Calibri"/>
            </a:endParaRPr>
          </a:p>
        </p:txBody>
      </p:sp>
      <p:cxnSp>
        <p:nvCxnSpPr>
          <p:cNvPr id="361" name="Google Shape;361;p19"/>
          <p:cNvCxnSpPr/>
          <p:nvPr/>
        </p:nvCxnSpPr>
        <p:spPr>
          <a:xfrm>
            <a:off x="83128" y="1230786"/>
            <a:ext cx="7356752" cy="0"/>
          </a:xfrm>
          <a:prstGeom prst="straightConnector1">
            <a:avLst/>
          </a:prstGeom>
          <a:noFill/>
          <a:ln cap="flat" cmpd="sng" w="38150">
            <a:solidFill>
              <a:srgbClr val="C55A11"/>
            </a:solidFill>
            <a:prstDash val="solid"/>
            <a:miter lim="8000"/>
            <a:headEnd len="sm" w="sm" type="none"/>
            <a:tailEnd len="sm" w="sm" type="none"/>
          </a:ln>
        </p:spPr>
      </p:cxnSp>
      <p:sp>
        <p:nvSpPr>
          <p:cNvPr id="362" name="Google Shape;362;p19"/>
          <p:cNvSpPr/>
          <p:nvPr/>
        </p:nvSpPr>
        <p:spPr>
          <a:xfrm>
            <a:off x="439387" y="252360"/>
            <a:ext cx="7000493" cy="4550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3" name="Google Shape;36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64" name="Google Shape;364;p19"/>
          <p:cNvPicPr preferRelativeResize="0"/>
          <p:nvPr/>
        </p:nvPicPr>
        <p:blipFill rotWithShape="1">
          <a:blip r:embed="rId3">
            <a:alphaModFix/>
          </a:blip>
          <a:srcRect b="0" l="0" r="0" t="0"/>
          <a:stretch/>
        </p:blipFill>
        <p:spPr>
          <a:xfrm>
            <a:off x="7548486" y="1693742"/>
            <a:ext cx="4296378" cy="4481453"/>
          </a:xfrm>
          <a:prstGeom prst="rect">
            <a:avLst/>
          </a:prstGeom>
          <a:noFill/>
          <a:ln>
            <a:noFill/>
          </a:ln>
        </p:spPr>
      </p:pic>
      <p:sp>
        <p:nvSpPr>
          <p:cNvPr id="365" name="Google Shape;365;p19"/>
          <p:cNvSpPr/>
          <p:nvPr/>
        </p:nvSpPr>
        <p:spPr>
          <a:xfrm>
            <a:off x="326578" y="1540218"/>
            <a:ext cx="6096000" cy="341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Use case </a:t>
            </a:r>
            <a:r>
              <a:rPr b="0" i="0" lang="en-US" sz="1800" u="none" cap="none" strike="noStrike">
                <a:solidFill>
                  <a:schemeClr val="dk1"/>
                </a:solidFill>
                <a:latin typeface="Calibri"/>
                <a:ea typeface="Calibri"/>
                <a:cs typeface="Calibri"/>
                <a:sym typeface="Calibri"/>
              </a:rPr>
              <a:t>from a user’s point of view outlines how the proposed system will perform a task expected to be performed, while responding to a request or task of a role/actor/user.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Use case diagrams </a:t>
            </a:r>
            <a:r>
              <a:rPr b="0" i="0" lang="en-US" sz="1800" u="none" cap="none" strike="noStrike">
                <a:solidFill>
                  <a:schemeClr val="dk1"/>
                </a:solidFill>
                <a:latin typeface="Calibri"/>
                <a:ea typeface="Calibri"/>
                <a:cs typeface="Calibri"/>
                <a:sym typeface="Calibri"/>
              </a:rPr>
              <a:t>are used to visualize, specify, construct, and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document the (intended) behavior of the system, during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requirements capture and analysis. Used by developers, domain experts and end-users.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Actor</a:t>
            </a:r>
            <a:r>
              <a:rPr b="0" i="0" lang="en-US" sz="1800" u="none" cap="none" strike="noStrike">
                <a:solidFill>
                  <a:schemeClr val="dk1"/>
                </a:solidFill>
                <a:latin typeface="Calibri"/>
                <a:ea typeface="Calibri"/>
                <a:cs typeface="Calibri"/>
                <a:sym typeface="Calibri"/>
              </a:rPr>
              <a:t> is someone (can be a human or other external system)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interacting with the use case (system function), named by noun but is not part of the system.</a:t>
            </a:r>
            <a:endParaRPr b="0" i="0" sz="1400" u="none" cap="none" strike="noStrike">
              <a:solidFill>
                <a:srgbClr val="000000"/>
              </a:solidFill>
              <a:latin typeface="Arial"/>
              <a:ea typeface="Arial"/>
              <a:cs typeface="Arial"/>
              <a:sym typeface="Arial"/>
            </a:endParaRPr>
          </a:p>
        </p:txBody>
      </p:sp>
      <p:pic>
        <p:nvPicPr>
          <p:cNvPr id="366" name="Google Shape;366;p19"/>
          <p:cNvPicPr preferRelativeResize="0"/>
          <p:nvPr/>
        </p:nvPicPr>
        <p:blipFill rotWithShape="1">
          <a:blip r:embed="rId4">
            <a:alphaModFix/>
          </a:blip>
          <a:srcRect b="0" l="0" r="0" t="0"/>
          <a:stretch/>
        </p:blipFill>
        <p:spPr>
          <a:xfrm>
            <a:off x="10540972" y="259075"/>
            <a:ext cx="1361475" cy="698024"/>
          </a:xfrm>
          <a:prstGeom prst="rect">
            <a:avLst/>
          </a:prstGeom>
          <a:noFill/>
          <a:ln>
            <a:noFill/>
          </a:ln>
        </p:spPr>
      </p:pic>
      <p:sp>
        <p:nvSpPr>
          <p:cNvPr id="367" name="Google Shape;367;p19"/>
          <p:cNvSpPr txBox="1"/>
          <p:nvPr/>
        </p:nvSpPr>
        <p:spPr>
          <a:xfrm>
            <a:off x="326575" y="5265975"/>
            <a:ext cx="7960200" cy="8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300">
                <a:solidFill>
                  <a:schemeClr val="accent6"/>
                </a:solidFill>
              </a:rPr>
              <a:t>Link : </a:t>
            </a:r>
            <a:r>
              <a:rPr lang="en-US" sz="2300" u="sng">
                <a:solidFill>
                  <a:schemeClr val="accent6"/>
                </a:solidFill>
                <a:latin typeface="Calibri"/>
                <a:ea typeface="Calibri"/>
                <a:cs typeface="Calibri"/>
                <a:sym typeface="Calibri"/>
                <a:hlinkClick r:id="rId5">
                  <a:extLst>
                    <a:ext uri="{A12FA001-AC4F-418D-AE19-62706E023703}">
                      <ahyp:hlinkClr val="tx"/>
                    </a:ext>
                  </a:extLst>
                </a:hlinkClick>
              </a:rPr>
              <a:t>https://www.geeksforgeeks.org/use-case-diagram/?ref=lbp</a:t>
            </a:r>
            <a:r>
              <a:rPr lang="en-US" sz="2300">
                <a:solidFill>
                  <a:schemeClr val="accent6"/>
                </a:solidFill>
                <a:latin typeface="Calibri"/>
                <a:ea typeface="Calibri"/>
                <a:cs typeface="Calibri"/>
                <a:sym typeface="Calibri"/>
              </a:rPr>
              <a:t> </a:t>
            </a:r>
            <a:endParaRPr sz="2300">
              <a:solidFill>
                <a:schemeClr val="accent6"/>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0"/>
          <p:cNvSpPr/>
          <p:nvPr/>
        </p:nvSpPr>
        <p:spPr>
          <a:xfrm>
            <a:off x="83128" y="646683"/>
            <a:ext cx="7094049" cy="45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Use Case Diagram – In-Class Exercise</a:t>
            </a:r>
            <a:endParaRPr b="1" i="0" sz="3600" u="none" cap="none" strike="noStrike">
              <a:solidFill>
                <a:srgbClr val="C55A1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C55A11"/>
              </a:solidFill>
              <a:latin typeface="Calibri"/>
              <a:ea typeface="Calibri"/>
              <a:cs typeface="Calibri"/>
              <a:sym typeface="Calibri"/>
            </a:endParaRPr>
          </a:p>
        </p:txBody>
      </p:sp>
      <p:cxnSp>
        <p:nvCxnSpPr>
          <p:cNvPr id="373" name="Google Shape;373;p20"/>
          <p:cNvCxnSpPr/>
          <p:nvPr/>
        </p:nvCxnSpPr>
        <p:spPr>
          <a:xfrm>
            <a:off x="83128" y="1230786"/>
            <a:ext cx="7356752" cy="0"/>
          </a:xfrm>
          <a:prstGeom prst="straightConnector1">
            <a:avLst/>
          </a:prstGeom>
          <a:noFill/>
          <a:ln cap="flat" cmpd="sng" w="38150">
            <a:solidFill>
              <a:srgbClr val="C55A11"/>
            </a:solidFill>
            <a:prstDash val="solid"/>
            <a:miter lim="8000"/>
            <a:headEnd len="sm" w="sm" type="none"/>
            <a:tailEnd len="sm" w="sm" type="none"/>
          </a:ln>
        </p:spPr>
      </p:cxnSp>
      <p:sp>
        <p:nvSpPr>
          <p:cNvPr id="374" name="Google Shape;374;p20"/>
          <p:cNvSpPr/>
          <p:nvPr/>
        </p:nvSpPr>
        <p:spPr>
          <a:xfrm>
            <a:off x="439387" y="252360"/>
            <a:ext cx="7000493" cy="4550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5" name="Google Shape;375;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76" name="Google Shape;376;p20"/>
          <p:cNvSpPr txBox="1"/>
          <p:nvPr/>
        </p:nvSpPr>
        <p:spPr>
          <a:xfrm>
            <a:off x="207034" y="1440611"/>
            <a:ext cx="10903789"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Using Use Case diagram, to depict the job of a hospital receptionist. Include scheduling appointments, admissions, bed allotment, filing insurance and filing medical reports as some of the use cases. </a:t>
            </a:r>
            <a:endParaRPr b="0" i="0" sz="2400" u="none" cap="none" strike="noStrike">
              <a:solidFill>
                <a:schemeClr val="dk1"/>
              </a:solidFill>
              <a:latin typeface="Calibri"/>
              <a:ea typeface="Calibri"/>
              <a:cs typeface="Calibri"/>
              <a:sym typeface="Calibri"/>
            </a:endParaRPr>
          </a:p>
        </p:txBody>
      </p:sp>
      <p:pic>
        <p:nvPicPr>
          <p:cNvPr id="377" name="Google Shape;377;p20"/>
          <p:cNvPicPr preferRelativeResize="0"/>
          <p:nvPr/>
        </p:nvPicPr>
        <p:blipFill rotWithShape="1">
          <a:blip r:embed="rId3">
            <a:alphaModFix/>
          </a:blip>
          <a:srcRect b="1062" l="0" r="4927" t="1323"/>
          <a:stretch/>
        </p:blipFill>
        <p:spPr>
          <a:xfrm>
            <a:off x="2797744" y="2596551"/>
            <a:ext cx="5656143" cy="4114800"/>
          </a:xfrm>
          <a:prstGeom prst="rect">
            <a:avLst/>
          </a:prstGeom>
          <a:noFill/>
          <a:ln>
            <a:noFill/>
          </a:ln>
        </p:spPr>
      </p:pic>
      <p:pic>
        <p:nvPicPr>
          <p:cNvPr id="378" name="Google Shape;378;p20"/>
          <p:cNvPicPr preferRelativeResize="0"/>
          <p:nvPr/>
        </p:nvPicPr>
        <p:blipFill rotWithShape="1">
          <a:blip r:embed="rId4">
            <a:alphaModFix/>
          </a:blip>
          <a:srcRect b="0" l="0" r="0" t="0"/>
          <a:stretch/>
        </p:blipFill>
        <p:spPr>
          <a:xfrm>
            <a:off x="10540972" y="259075"/>
            <a:ext cx="1361475" cy="6980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7"/>
                                        </p:tgtEl>
                                        <p:attrNameLst>
                                          <p:attrName>style.visibility</p:attrName>
                                        </p:attrNameLst>
                                      </p:cBhvr>
                                      <p:to>
                                        <p:strVal val="visible"/>
                                      </p:to>
                                    </p:set>
                                    <p:anim calcmode="lin" valueType="num">
                                      <p:cBhvr additive="base">
                                        <p:cTn dur="500"/>
                                        <p:tgtEl>
                                          <p:spTgt spid="37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4"/>
          <p:cNvSpPr/>
          <p:nvPr/>
        </p:nvSpPr>
        <p:spPr>
          <a:xfrm>
            <a:off x="83128" y="646683"/>
            <a:ext cx="7094049" cy="45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Use Case Diagram- Banking System</a:t>
            </a:r>
            <a:endParaRPr b="1" i="0" sz="2800" u="none" cap="none" strike="noStrike">
              <a:solidFill>
                <a:srgbClr val="C55A11"/>
              </a:solidFill>
              <a:latin typeface="Calibri"/>
              <a:ea typeface="Calibri"/>
              <a:cs typeface="Calibri"/>
              <a:sym typeface="Calibri"/>
            </a:endParaRPr>
          </a:p>
        </p:txBody>
      </p:sp>
      <p:cxnSp>
        <p:nvCxnSpPr>
          <p:cNvPr id="384" name="Google Shape;384;p34"/>
          <p:cNvCxnSpPr/>
          <p:nvPr/>
        </p:nvCxnSpPr>
        <p:spPr>
          <a:xfrm>
            <a:off x="83128" y="1230786"/>
            <a:ext cx="7356752" cy="0"/>
          </a:xfrm>
          <a:prstGeom prst="straightConnector1">
            <a:avLst/>
          </a:prstGeom>
          <a:noFill/>
          <a:ln cap="flat" cmpd="sng" w="38150">
            <a:solidFill>
              <a:srgbClr val="C55A11"/>
            </a:solidFill>
            <a:prstDash val="solid"/>
            <a:miter lim="8000"/>
            <a:headEnd len="sm" w="sm" type="none"/>
            <a:tailEnd len="sm" w="sm" type="none"/>
          </a:ln>
        </p:spPr>
      </p:cxnSp>
      <p:sp>
        <p:nvSpPr>
          <p:cNvPr id="385" name="Google Shape;385;p34"/>
          <p:cNvSpPr/>
          <p:nvPr/>
        </p:nvSpPr>
        <p:spPr>
          <a:xfrm>
            <a:off x="439387" y="252360"/>
            <a:ext cx="7000493" cy="4550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6" name="Google Shape;386;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87" name="Google Shape;387;p34"/>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pic>
        <p:nvPicPr>
          <p:cNvPr id="388" name="Google Shape;388;p34"/>
          <p:cNvPicPr preferRelativeResize="0"/>
          <p:nvPr/>
        </p:nvPicPr>
        <p:blipFill rotWithShape="1">
          <a:blip r:embed="rId4">
            <a:alphaModFix/>
          </a:blip>
          <a:srcRect b="0" l="0" r="0" t="0"/>
          <a:stretch/>
        </p:blipFill>
        <p:spPr>
          <a:xfrm>
            <a:off x="2240692" y="1301578"/>
            <a:ext cx="7142205" cy="555642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5"/>
          <p:cNvSpPr/>
          <p:nvPr/>
        </p:nvSpPr>
        <p:spPr>
          <a:xfrm>
            <a:off x="83128" y="646683"/>
            <a:ext cx="10457844" cy="45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Class Diagram- Banking System(part of the system)</a:t>
            </a:r>
            <a:endParaRPr b="1" i="0" sz="2800" u="none" cap="none" strike="noStrike">
              <a:solidFill>
                <a:srgbClr val="C55A11"/>
              </a:solidFill>
              <a:latin typeface="Calibri"/>
              <a:ea typeface="Calibri"/>
              <a:cs typeface="Calibri"/>
              <a:sym typeface="Calibri"/>
            </a:endParaRPr>
          </a:p>
        </p:txBody>
      </p:sp>
      <p:cxnSp>
        <p:nvCxnSpPr>
          <p:cNvPr id="394" name="Google Shape;394;p35"/>
          <p:cNvCxnSpPr/>
          <p:nvPr/>
        </p:nvCxnSpPr>
        <p:spPr>
          <a:xfrm>
            <a:off x="83128" y="1230786"/>
            <a:ext cx="7356752" cy="0"/>
          </a:xfrm>
          <a:prstGeom prst="straightConnector1">
            <a:avLst/>
          </a:prstGeom>
          <a:noFill/>
          <a:ln cap="flat" cmpd="sng" w="38150">
            <a:solidFill>
              <a:srgbClr val="C55A11"/>
            </a:solidFill>
            <a:prstDash val="solid"/>
            <a:miter lim="8000"/>
            <a:headEnd len="sm" w="sm" type="none"/>
            <a:tailEnd len="sm" w="sm" type="none"/>
          </a:ln>
        </p:spPr>
      </p:cxnSp>
      <p:sp>
        <p:nvSpPr>
          <p:cNvPr id="395" name="Google Shape;395;p35"/>
          <p:cNvSpPr/>
          <p:nvPr/>
        </p:nvSpPr>
        <p:spPr>
          <a:xfrm>
            <a:off x="439387" y="252360"/>
            <a:ext cx="7000493" cy="4550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6" name="Google Shape;396;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97" name="Google Shape;397;p35"/>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pic>
        <p:nvPicPr>
          <p:cNvPr id="398" name="Google Shape;398;p35"/>
          <p:cNvPicPr preferRelativeResize="0"/>
          <p:nvPr/>
        </p:nvPicPr>
        <p:blipFill rotWithShape="1">
          <a:blip r:embed="rId4">
            <a:alphaModFix/>
          </a:blip>
          <a:srcRect b="0" l="0" r="0" t="0"/>
          <a:stretch/>
        </p:blipFill>
        <p:spPr>
          <a:xfrm>
            <a:off x="1985318" y="1812324"/>
            <a:ext cx="7957751" cy="50456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6"/>
          <p:cNvSpPr/>
          <p:nvPr/>
        </p:nvSpPr>
        <p:spPr>
          <a:xfrm>
            <a:off x="83128" y="646683"/>
            <a:ext cx="10457844" cy="45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Use Case Diagram- ATM</a:t>
            </a:r>
            <a:endParaRPr b="1" i="0" sz="2800" u="none" cap="none" strike="noStrike">
              <a:solidFill>
                <a:srgbClr val="C55A11"/>
              </a:solidFill>
              <a:latin typeface="Calibri"/>
              <a:ea typeface="Calibri"/>
              <a:cs typeface="Calibri"/>
              <a:sym typeface="Calibri"/>
            </a:endParaRPr>
          </a:p>
        </p:txBody>
      </p:sp>
      <p:cxnSp>
        <p:nvCxnSpPr>
          <p:cNvPr id="404" name="Google Shape;404;p36"/>
          <p:cNvCxnSpPr/>
          <p:nvPr/>
        </p:nvCxnSpPr>
        <p:spPr>
          <a:xfrm>
            <a:off x="83128" y="1230786"/>
            <a:ext cx="7356752" cy="0"/>
          </a:xfrm>
          <a:prstGeom prst="straightConnector1">
            <a:avLst/>
          </a:prstGeom>
          <a:noFill/>
          <a:ln cap="flat" cmpd="sng" w="38150">
            <a:solidFill>
              <a:srgbClr val="C55A11"/>
            </a:solidFill>
            <a:prstDash val="solid"/>
            <a:miter lim="8000"/>
            <a:headEnd len="sm" w="sm" type="none"/>
            <a:tailEnd len="sm" w="sm" type="none"/>
          </a:ln>
        </p:spPr>
      </p:cxnSp>
      <p:sp>
        <p:nvSpPr>
          <p:cNvPr id="405" name="Google Shape;405;p36"/>
          <p:cNvSpPr/>
          <p:nvPr/>
        </p:nvSpPr>
        <p:spPr>
          <a:xfrm>
            <a:off x="439387" y="252360"/>
            <a:ext cx="7000493" cy="4550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6" name="Google Shape;406;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07" name="Google Shape;407;p36"/>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pic>
        <p:nvPicPr>
          <p:cNvPr id="408" name="Google Shape;408;p36"/>
          <p:cNvPicPr preferRelativeResize="0"/>
          <p:nvPr/>
        </p:nvPicPr>
        <p:blipFill rotWithShape="1">
          <a:blip r:embed="rId4">
            <a:alphaModFix/>
          </a:blip>
          <a:srcRect b="0" l="0" r="0" t="0"/>
          <a:stretch/>
        </p:blipFill>
        <p:spPr>
          <a:xfrm>
            <a:off x="2660822" y="1495686"/>
            <a:ext cx="6285470" cy="536231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cxnSp>
        <p:nvCxnSpPr>
          <p:cNvPr id="414" name="Google Shape;414;p21"/>
          <p:cNvCxnSpPr/>
          <p:nvPr/>
        </p:nvCxnSpPr>
        <p:spPr>
          <a:xfrm flipH="1" rot="10800000">
            <a:off x="5448168" y="2887307"/>
            <a:ext cx="4581449" cy="1"/>
          </a:xfrm>
          <a:prstGeom prst="straightConnector1">
            <a:avLst/>
          </a:prstGeom>
          <a:noFill/>
          <a:ln cap="flat" cmpd="sng" w="38100">
            <a:solidFill>
              <a:srgbClr val="C55A11"/>
            </a:solidFill>
            <a:prstDash val="solid"/>
            <a:miter lim="800000"/>
            <a:headEnd len="sm" w="sm" type="none"/>
            <a:tailEnd len="sm" w="sm" type="none"/>
          </a:ln>
        </p:spPr>
      </p:cxnSp>
      <p:sp>
        <p:nvSpPr>
          <p:cNvPr id="415" name="Google Shape;415;p21"/>
          <p:cNvSpPr/>
          <p:nvPr/>
        </p:nvSpPr>
        <p:spPr>
          <a:xfrm>
            <a:off x="5448168" y="2049518"/>
            <a:ext cx="4603806" cy="66524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THANK YOU</a:t>
            </a:r>
            <a:endParaRPr b="0" i="0" sz="1400" u="none" cap="none" strike="noStrike">
              <a:solidFill>
                <a:srgbClr val="000000"/>
              </a:solidFill>
              <a:latin typeface="Arial"/>
              <a:ea typeface="Arial"/>
              <a:cs typeface="Arial"/>
              <a:sym typeface="Arial"/>
            </a:endParaRPr>
          </a:p>
        </p:txBody>
      </p:sp>
      <p:sp>
        <p:nvSpPr>
          <p:cNvPr id="416" name="Google Shape;416;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17" name="Google Shape;417;p21"/>
          <p:cNvPicPr preferRelativeResize="0"/>
          <p:nvPr/>
        </p:nvPicPr>
        <p:blipFill rotWithShape="1">
          <a:blip r:embed="rId3">
            <a:alphaModFix/>
          </a:blip>
          <a:srcRect b="0" l="0" r="0" t="0"/>
          <a:stretch/>
        </p:blipFill>
        <p:spPr>
          <a:xfrm rot="2">
            <a:off x="1961622" y="1064481"/>
            <a:ext cx="2389421" cy="442424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p:nvPr/>
        </p:nvSpPr>
        <p:spPr>
          <a:xfrm>
            <a:off x="83128" y="646683"/>
            <a:ext cx="6869763" cy="45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Process of Requirement Elicitation</a:t>
            </a:r>
            <a:endParaRPr b="1" i="0" sz="3600" u="none" cap="none" strike="noStrike">
              <a:solidFill>
                <a:srgbClr val="C55A1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C55A11"/>
              </a:solidFill>
              <a:latin typeface="Calibri"/>
              <a:ea typeface="Calibri"/>
              <a:cs typeface="Calibri"/>
              <a:sym typeface="Calibri"/>
            </a:endParaRPr>
          </a:p>
        </p:txBody>
      </p:sp>
      <p:cxnSp>
        <p:nvCxnSpPr>
          <p:cNvPr id="117" name="Google Shape;117;p3"/>
          <p:cNvCxnSpPr/>
          <p:nvPr/>
        </p:nvCxnSpPr>
        <p:spPr>
          <a:xfrm>
            <a:off x="83128" y="1230786"/>
            <a:ext cx="7356752" cy="0"/>
          </a:xfrm>
          <a:prstGeom prst="straightConnector1">
            <a:avLst/>
          </a:prstGeom>
          <a:noFill/>
          <a:ln cap="flat" cmpd="sng" w="38150">
            <a:solidFill>
              <a:srgbClr val="C55A11"/>
            </a:solidFill>
            <a:prstDash val="solid"/>
            <a:miter lim="8000"/>
            <a:headEnd len="sm" w="sm" type="none"/>
            <a:tailEnd len="sm" w="sm" type="none"/>
          </a:ln>
        </p:spPr>
      </p:cxnSp>
      <p:sp>
        <p:nvSpPr>
          <p:cNvPr id="118" name="Google Shape;118;p3"/>
          <p:cNvSpPr/>
          <p:nvPr/>
        </p:nvSpPr>
        <p:spPr>
          <a:xfrm>
            <a:off x="439387" y="252360"/>
            <a:ext cx="7000493" cy="4550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9" name="Google Shape;11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0" name="Google Shape;120;p3"/>
          <p:cNvSpPr txBox="1"/>
          <p:nvPr/>
        </p:nvSpPr>
        <p:spPr>
          <a:xfrm>
            <a:off x="172528" y="1544128"/>
            <a:ext cx="9894498" cy="313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It is the process of working proactively with all stakeholders gathering their needs, articulating their problem, identify and negotiate potential conflicts thereby establishing a clear scope and boundary for a project.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It involves: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Understanding the problem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Understanding the domain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Identifying clear objectives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Understanding the needs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Understanding constraints of the system stake holders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Writing business objectives for the project</a:t>
            </a:r>
            <a:endParaRPr b="0" i="0" sz="1400" u="none" cap="none" strike="noStrike">
              <a:solidFill>
                <a:srgbClr val="000000"/>
              </a:solidFill>
              <a:latin typeface="Arial"/>
              <a:ea typeface="Arial"/>
              <a:cs typeface="Arial"/>
              <a:sym typeface="Arial"/>
            </a:endParaRPr>
          </a:p>
        </p:txBody>
      </p:sp>
      <p:pic>
        <p:nvPicPr>
          <p:cNvPr id="121" name="Google Shape;121;p3"/>
          <p:cNvPicPr preferRelativeResize="0"/>
          <p:nvPr/>
        </p:nvPicPr>
        <p:blipFill rotWithShape="1">
          <a:blip r:embed="rId3">
            <a:alphaModFix/>
          </a:blip>
          <a:srcRect b="0" l="0" r="0" t="0"/>
          <a:stretch/>
        </p:blipFill>
        <p:spPr>
          <a:xfrm>
            <a:off x="439387" y="4924964"/>
            <a:ext cx="7366160" cy="1596606"/>
          </a:xfrm>
          <a:prstGeom prst="rect">
            <a:avLst/>
          </a:prstGeom>
          <a:noFill/>
          <a:ln>
            <a:noFill/>
          </a:ln>
        </p:spPr>
      </p:pic>
      <p:pic>
        <p:nvPicPr>
          <p:cNvPr id="122" name="Google Shape;122;p3"/>
          <p:cNvPicPr preferRelativeResize="0"/>
          <p:nvPr/>
        </p:nvPicPr>
        <p:blipFill rotWithShape="1">
          <a:blip r:embed="rId4">
            <a:alphaModFix/>
          </a:blip>
          <a:srcRect b="0" l="0" r="0" t="0"/>
          <a:stretch/>
        </p:blipFill>
        <p:spPr>
          <a:xfrm>
            <a:off x="10540972" y="259075"/>
            <a:ext cx="1361475" cy="6980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4"/>
          <p:cNvSpPr/>
          <p:nvPr/>
        </p:nvSpPr>
        <p:spPr>
          <a:xfrm>
            <a:off x="83128" y="646683"/>
            <a:ext cx="8229600" cy="45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Elicitation Techniques</a:t>
            </a:r>
            <a:endParaRPr b="0" i="0" sz="3600" u="none" cap="none" strike="noStrike">
              <a:solidFill>
                <a:schemeClr val="dk1"/>
              </a:solidFill>
              <a:latin typeface="Calibri"/>
              <a:ea typeface="Calibri"/>
              <a:cs typeface="Calibri"/>
              <a:sym typeface="Calibri"/>
            </a:endParaRPr>
          </a:p>
        </p:txBody>
      </p:sp>
      <p:cxnSp>
        <p:nvCxnSpPr>
          <p:cNvPr id="128" name="Google Shape;128;p4"/>
          <p:cNvCxnSpPr/>
          <p:nvPr/>
        </p:nvCxnSpPr>
        <p:spPr>
          <a:xfrm>
            <a:off x="83128" y="1230786"/>
            <a:ext cx="8229600" cy="0"/>
          </a:xfrm>
          <a:prstGeom prst="straightConnector1">
            <a:avLst/>
          </a:prstGeom>
          <a:noFill/>
          <a:ln cap="flat" cmpd="sng" w="38150">
            <a:solidFill>
              <a:srgbClr val="C55A11"/>
            </a:solidFill>
            <a:prstDash val="solid"/>
            <a:miter lim="8000"/>
            <a:headEnd len="sm" w="sm" type="none"/>
            <a:tailEnd len="sm" w="sm" type="none"/>
          </a:ln>
        </p:spPr>
      </p:cxnSp>
      <p:sp>
        <p:nvSpPr>
          <p:cNvPr id="129" name="Google Shape;129;p4"/>
          <p:cNvSpPr/>
          <p:nvPr/>
        </p:nvSpPr>
        <p:spPr>
          <a:xfrm>
            <a:off x="439387" y="252360"/>
            <a:ext cx="7000493" cy="4550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0" name="Google Shape;1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31" name="Google Shape;131;p4"/>
          <p:cNvSpPr txBox="1"/>
          <p:nvPr/>
        </p:nvSpPr>
        <p:spPr>
          <a:xfrm>
            <a:off x="4321834" y="1509623"/>
            <a:ext cx="226874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Approach is based on</a:t>
            </a:r>
            <a:endParaRPr b="0" i="0" sz="1800" u="none" cap="none" strike="noStrike">
              <a:solidFill>
                <a:schemeClr val="dk1"/>
              </a:solidFill>
              <a:latin typeface="Calibri"/>
              <a:ea typeface="Calibri"/>
              <a:cs typeface="Calibri"/>
              <a:sym typeface="Calibri"/>
            </a:endParaRPr>
          </a:p>
        </p:txBody>
      </p:sp>
      <p:cxnSp>
        <p:nvCxnSpPr>
          <p:cNvPr id="132" name="Google Shape;132;p4"/>
          <p:cNvCxnSpPr/>
          <p:nvPr/>
        </p:nvCxnSpPr>
        <p:spPr>
          <a:xfrm flipH="1">
            <a:off x="3209026" y="1878955"/>
            <a:ext cx="862642" cy="536441"/>
          </a:xfrm>
          <a:prstGeom prst="straightConnector1">
            <a:avLst/>
          </a:prstGeom>
          <a:noFill/>
          <a:ln cap="flat" cmpd="sng" w="9525">
            <a:solidFill>
              <a:schemeClr val="dk1"/>
            </a:solidFill>
            <a:prstDash val="solid"/>
            <a:miter lim="800000"/>
            <a:headEnd len="sm" w="sm" type="none"/>
            <a:tailEnd len="med" w="med" type="triangle"/>
          </a:ln>
        </p:spPr>
      </p:cxnSp>
      <p:cxnSp>
        <p:nvCxnSpPr>
          <p:cNvPr id="133" name="Google Shape;133;p4"/>
          <p:cNvCxnSpPr/>
          <p:nvPr/>
        </p:nvCxnSpPr>
        <p:spPr>
          <a:xfrm>
            <a:off x="6734869" y="1878955"/>
            <a:ext cx="862641" cy="527815"/>
          </a:xfrm>
          <a:prstGeom prst="straightConnector1">
            <a:avLst/>
          </a:prstGeom>
          <a:noFill/>
          <a:ln cap="flat" cmpd="sng" w="9525">
            <a:solidFill>
              <a:schemeClr val="dk1"/>
            </a:solidFill>
            <a:prstDash val="solid"/>
            <a:miter lim="800000"/>
            <a:headEnd len="sm" w="sm" type="none"/>
            <a:tailEnd len="med" w="med" type="triangle"/>
          </a:ln>
        </p:spPr>
      </p:cxnSp>
      <p:sp>
        <p:nvSpPr>
          <p:cNvPr id="134" name="Google Shape;134;p4"/>
          <p:cNvSpPr/>
          <p:nvPr/>
        </p:nvSpPr>
        <p:spPr>
          <a:xfrm>
            <a:off x="1203517" y="2415396"/>
            <a:ext cx="376192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B050"/>
                </a:solidFill>
                <a:latin typeface="Calibri"/>
                <a:ea typeface="Calibri"/>
                <a:cs typeface="Calibri"/>
                <a:sym typeface="Calibri"/>
              </a:rPr>
              <a:t>Nature of the system being developed</a:t>
            </a:r>
            <a:endParaRPr b="0" i="0" sz="1800" u="none" cap="none" strike="noStrike">
              <a:solidFill>
                <a:srgbClr val="00B050"/>
              </a:solidFill>
              <a:latin typeface="Calibri"/>
              <a:ea typeface="Calibri"/>
              <a:cs typeface="Calibri"/>
              <a:sym typeface="Calibri"/>
            </a:endParaRPr>
          </a:p>
        </p:txBody>
      </p:sp>
      <p:sp>
        <p:nvSpPr>
          <p:cNvPr id="135" name="Google Shape;135;p4"/>
          <p:cNvSpPr/>
          <p:nvPr/>
        </p:nvSpPr>
        <p:spPr>
          <a:xfrm>
            <a:off x="6178137" y="2415396"/>
            <a:ext cx="42691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B050"/>
                </a:solidFill>
                <a:latin typeface="Calibri"/>
                <a:ea typeface="Calibri"/>
                <a:cs typeface="Calibri"/>
                <a:sym typeface="Calibri"/>
              </a:rPr>
              <a:t>Background</a:t>
            </a:r>
            <a:r>
              <a:rPr b="0" i="0" lang="en-US" sz="1800" u="none" cap="none" strike="noStrike">
                <a:solidFill>
                  <a:schemeClr val="dk1"/>
                </a:solidFill>
                <a:latin typeface="Calibri"/>
                <a:ea typeface="Calibri"/>
                <a:cs typeface="Calibri"/>
                <a:sym typeface="Calibri"/>
              </a:rPr>
              <a:t> </a:t>
            </a:r>
            <a:r>
              <a:rPr b="0" i="0" lang="en-US" sz="1800" u="none" cap="none" strike="noStrike">
                <a:solidFill>
                  <a:srgbClr val="00B050"/>
                </a:solidFill>
                <a:latin typeface="Calibri"/>
                <a:ea typeface="Calibri"/>
                <a:cs typeface="Calibri"/>
                <a:sym typeface="Calibri"/>
              </a:rPr>
              <a:t>and</a:t>
            </a:r>
            <a:r>
              <a:rPr b="0" i="0" lang="en-US" sz="1800" u="none" cap="none" strike="noStrike">
                <a:solidFill>
                  <a:schemeClr val="dk1"/>
                </a:solidFill>
                <a:latin typeface="Calibri"/>
                <a:ea typeface="Calibri"/>
                <a:cs typeface="Calibri"/>
                <a:sym typeface="Calibri"/>
              </a:rPr>
              <a:t> </a:t>
            </a:r>
            <a:r>
              <a:rPr b="0" i="0" lang="en-US" sz="1800" u="none" cap="none" strike="noStrike">
                <a:solidFill>
                  <a:srgbClr val="00B050"/>
                </a:solidFill>
                <a:latin typeface="Calibri"/>
                <a:ea typeface="Calibri"/>
                <a:cs typeface="Calibri"/>
                <a:sym typeface="Calibri"/>
              </a:rPr>
              <a:t>experience of stakeholders</a:t>
            </a:r>
            <a:endParaRPr b="0" i="0" sz="1400" u="none" cap="none" strike="noStrike">
              <a:solidFill>
                <a:srgbClr val="000000"/>
              </a:solidFill>
              <a:latin typeface="Arial"/>
              <a:ea typeface="Arial"/>
              <a:cs typeface="Arial"/>
              <a:sym typeface="Arial"/>
            </a:endParaRPr>
          </a:p>
        </p:txBody>
      </p:sp>
      <p:sp>
        <p:nvSpPr>
          <p:cNvPr id="136" name="Google Shape;136;p4"/>
          <p:cNvSpPr/>
          <p:nvPr/>
        </p:nvSpPr>
        <p:spPr>
          <a:xfrm>
            <a:off x="4376336" y="3103454"/>
            <a:ext cx="2214245" cy="431320"/>
          </a:xfrm>
          <a:prstGeom prst="rect">
            <a:avLst/>
          </a:prstGeom>
          <a:solidFill>
            <a:srgbClr val="FFF2CC"/>
          </a:solidFill>
          <a:ln cap="flat" cmpd="sng" w="12700">
            <a:solidFill>
              <a:srgbClr val="FFF2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Elicitation techniques</a:t>
            </a:r>
            <a:endParaRPr b="0" i="0" sz="1800" u="none" cap="none" strike="noStrike">
              <a:solidFill>
                <a:srgbClr val="000000"/>
              </a:solidFill>
              <a:latin typeface="Calibri"/>
              <a:ea typeface="Calibri"/>
              <a:cs typeface="Calibri"/>
              <a:sym typeface="Calibri"/>
            </a:endParaRPr>
          </a:p>
        </p:txBody>
      </p:sp>
      <p:sp>
        <p:nvSpPr>
          <p:cNvPr id="137" name="Google Shape;137;p4"/>
          <p:cNvSpPr/>
          <p:nvPr/>
        </p:nvSpPr>
        <p:spPr>
          <a:xfrm>
            <a:off x="483955" y="3577905"/>
            <a:ext cx="2142487" cy="431320"/>
          </a:xfrm>
          <a:prstGeom prst="rect">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Active</a:t>
            </a:r>
            <a:endParaRPr b="0" i="0" sz="1800" u="none" cap="none" strike="noStrike">
              <a:solidFill>
                <a:srgbClr val="000000"/>
              </a:solidFill>
              <a:latin typeface="Calibri"/>
              <a:ea typeface="Calibri"/>
              <a:cs typeface="Calibri"/>
              <a:sym typeface="Calibri"/>
            </a:endParaRPr>
          </a:p>
        </p:txBody>
      </p:sp>
      <p:sp>
        <p:nvSpPr>
          <p:cNvPr id="138" name="Google Shape;138;p4"/>
          <p:cNvSpPr/>
          <p:nvPr/>
        </p:nvSpPr>
        <p:spPr>
          <a:xfrm>
            <a:off x="8399121" y="3569280"/>
            <a:ext cx="2142487" cy="431320"/>
          </a:xfrm>
          <a:prstGeom prst="rect">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Passive</a:t>
            </a:r>
            <a:endParaRPr b="0" i="0" sz="1800" u="none" cap="none" strike="noStrike">
              <a:solidFill>
                <a:srgbClr val="000000"/>
              </a:solidFill>
              <a:latin typeface="Calibri"/>
              <a:ea typeface="Calibri"/>
              <a:cs typeface="Calibri"/>
              <a:sym typeface="Calibri"/>
            </a:endParaRPr>
          </a:p>
        </p:txBody>
      </p:sp>
      <p:sp>
        <p:nvSpPr>
          <p:cNvPr id="139" name="Google Shape;139;p4"/>
          <p:cNvSpPr/>
          <p:nvPr/>
        </p:nvSpPr>
        <p:spPr>
          <a:xfrm>
            <a:off x="422823" y="4088079"/>
            <a:ext cx="2699939"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Ongoing interaction between the stake holders and users.</a:t>
            </a:r>
            <a:endParaRPr b="0" i="0" sz="1400" u="none" cap="none" strike="noStrike">
              <a:solidFill>
                <a:srgbClr val="000000"/>
              </a:solidFill>
              <a:latin typeface="Arial"/>
              <a:ea typeface="Arial"/>
              <a:cs typeface="Arial"/>
              <a:sym typeface="Arial"/>
            </a:endParaRPr>
          </a:p>
        </p:txBody>
      </p:sp>
      <p:sp>
        <p:nvSpPr>
          <p:cNvPr id="140" name="Google Shape;140;p4"/>
          <p:cNvSpPr/>
          <p:nvPr/>
        </p:nvSpPr>
        <p:spPr>
          <a:xfrm>
            <a:off x="8305800" y="4120529"/>
            <a:ext cx="3426125"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Infrequent interaction between the stake holders and users.</a:t>
            </a:r>
            <a:endParaRPr b="0" i="0" sz="1400" u="none" cap="none" strike="noStrike">
              <a:solidFill>
                <a:srgbClr val="000000"/>
              </a:solidFill>
              <a:latin typeface="Arial"/>
              <a:ea typeface="Arial"/>
              <a:cs typeface="Arial"/>
              <a:sym typeface="Arial"/>
            </a:endParaRPr>
          </a:p>
        </p:txBody>
      </p:sp>
      <p:sp>
        <p:nvSpPr>
          <p:cNvPr id="141" name="Google Shape;141;p4"/>
          <p:cNvSpPr/>
          <p:nvPr/>
        </p:nvSpPr>
        <p:spPr>
          <a:xfrm>
            <a:off x="399687" y="5011409"/>
            <a:ext cx="2412524" cy="17543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Interviews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Facilitated meetings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Role-playing</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Prototypes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Ethnography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Scenarios</a:t>
            </a:r>
            <a:endParaRPr b="0" i="0" sz="1400" u="none" cap="none" strike="noStrike">
              <a:solidFill>
                <a:srgbClr val="000000"/>
              </a:solidFill>
              <a:latin typeface="Arial"/>
              <a:ea typeface="Arial"/>
              <a:cs typeface="Arial"/>
              <a:sym typeface="Arial"/>
            </a:endParaRPr>
          </a:p>
        </p:txBody>
      </p:sp>
      <p:sp>
        <p:nvSpPr>
          <p:cNvPr id="142" name="Google Shape;142;p4"/>
          <p:cNvSpPr/>
          <p:nvPr/>
        </p:nvSpPr>
        <p:spPr>
          <a:xfrm>
            <a:off x="8305800" y="4886789"/>
            <a:ext cx="3886200" cy="17543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Use cases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Business process analysis &amp; modelling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Workflows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Questionnaires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Checklists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Documentation</a:t>
            </a:r>
            <a:endParaRPr b="0" i="0" sz="1800" u="none" cap="none" strike="noStrike">
              <a:solidFill>
                <a:schemeClr val="dk1"/>
              </a:solidFill>
              <a:latin typeface="Calibri"/>
              <a:ea typeface="Calibri"/>
              <a:cs typeface="Calibri"/>
              <a:sym typeface="Calibri"/>
            </a:endParaRPr>
          </a:p>
        </p:txBody>
      </p:sp>
      <p:cxnSp>
        <p:nvCxnSpPr>
          <p:cNvPr id="143" name="Google Shape;143;p4"/>
          <p:cNvCxnSpPr/>
          <p:nvPr/>
        </p:nvCxnSpPr>
        <p:spPr>
          <a:xfrm flipH="1">
            <a:off x="3209026" y="3301059"/>
            <a:ext cx="988902" cy="276846"/>
          </a:xfrm>
          <a:prstGeom prst="straightConnector1">
            <a:avLst/>
          </a:prstGeom>
          <a:noFill/>
          <a:ln cap="flat" cmpd="sng" w="9525">
            <a:solidFill>
              <a:schemeClr val="dk1"/>
            </a:solidFill>
            <a:prstDash val="solid"/>
            <a:miter lim="800000"/>
            <a:headEnd len="sm" w="sm" type="none"/>
            <a:tailEnd len="med" w="med" type="triangle"/>
          </a:ln>
        </p:spPr>
      </p:cxnSp>
      <p:cxnSp>
        <p:nvCxnSpPr>
          <p:cNvPr id="144" name="Google Shape;144;p4"/>
          <p:cNvCxnSpPr/>
          <p:nvPr/>
        </p:nvCxnSpPr>
        <p:spPr>
          <a:xfrm>
            <a:off x="6768989" y="3301059"/>
            <a:ext cx="1175939" cy="290320"/>
          </a:xfrm>
          <a:prstGeom prst="straightConnector1">
            <a:avLst/>
          </a:prstGeom>
          <a:noFill/>
          <a:ln cap="flat" cmpd="sng" w="9525">
            <a:solidFill>
              <a:schemeClr val="dk1"/>
            </a:solidFill>
            <a:prstDash val="solid"/>
            <a:miter lim="800000"/>
            <a:headEnd len="sm" w="sm" type="none"/>
            <a:tailEnd len="med" w="med" type="triangle"/>
          </a:ln>
        </p:spPr>
      </p:cxnSp>
      <p:pic>
        <p:nvPicPr>
          <p:cNvPr id="145" name="Google Shape;145;p4"/>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5"/>
          <p:cNvSpPr/>
          <p:nvPr/>
        </p:nvSpPr>
        <p:spPr>
          <a:xfrm>
            <a:off x="83128" y="646683"/>
            <a:ext cx="6869763" cy="45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Process of Requirement Analysis</a:t>
            </a:r>
            <a:endParaRPr b="1" i="0" sz="3600" u="none" cap="none" strike="noStrike">
              <a:solidFill>
                <a:srgbClr val="C55A1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C55A11"/>
              </a:solidFill>
              <a:latin typeface="Calibri"/>
              <a:ea typeface="Calibri"/>
              <a:cs typeface="Calibri"/>
              <a:sym typeface="Calibri"/>
            </a:endParaRPr>
          </a:p>
        </p:txBody>
      </p:sp>
      <p:cxnSp>
        <p:nvCxnSpPr>
          <p:cNvPr id="151" name="Google Shape;151;p5"/>
          <p:cNvCxnSpPr/>
          <p:nvPr/>
        </p:nvCxnSpPr>
        <p:spPr>
          <a:xfrm>
            <a:off x="83128" y="1230786"/>
            <a:ext cx="7356752" cy="0"/>
          </a:xfrm>
          <a:prstGeom prst="straightConnector1">
            <a:avLst/>
          </a:prstGeom>
          <a:noFill/>
          <a:ln cap="flat" cmpd="sng" w="38150">
            <a:solidFill>
              <a:srgbClr val="C55A11"/>
            </a:solidFill>
            <a:prstDash val="solid"/>
            <a:miter lim="8000"/>
            <a:headEnd len="sm" w="sm" type="none"/>
            <a:tailEnd len="sm" w="sm" type="none"/>
          </a:ln>
        </p:spPr>
      </p:cxnSp>
      <p:sp>
        <p:nvSpPr>
          <p:cNvPr id="152" name="Google Shape;152;p5"/>
          <p:cNvSpPr/>
          <p:nvPr/>
        </p:nvSpPr>
        <p:spPr>
          <a:xfrm>
            <a:off x="439387" y="252360"/>
            <a:ext cx="7000493" cy="4550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3" name="Google Shape;153;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4" name="Google Shape;154;p5"/>
          <p:cNvSpPr/>
          <p:nvPr/>
        </p:nvSpPr>
        <p:spPr>
          <a:xfrm>
            <a:off x="1255696" y="3077308"/>
            <a:ext cx="5011615" cy="1125415"/>
          </a:xfrm>
          <a:prstGeom prst="rect">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rgbClr val="000000"/>
                </a:solidFill>
                <a:latin typeface="Calibri"/>
                <a:ea typeface="Calibri"/>
                <a:cs typeface="Calibri"/>
                <a:sym typeface="Calibri"/>
              </a:rPr>
              <a:t>Requirements represent compromise</a:t>
            </a:r>
            <a:endParaRPr b="0" i="1" sz="1800" u="none" cap="none" strike="noStrike">
              <a:solidFill>
                <a:srgbClr val="000000"/>
              </a:solidFill>
              <a:latin typeface="Calibri"/>
              <a:ea typeface="Calibri"/>
              <a:cs typeface="Calibri"/>
              <a:sym typeface="Calibri"/>
            </a:endParaRPr>
          </a:p>
        </p:txBody>
      </p:sp>
      <p:pic>
        <p:nvPicPr>
          <p:cNvPr id="155" name="Google Shape;155;p5"/>
          <p:cNvPicPr preferRelativeResize="0"/>
          <p:nvPr/>
        </p:nvPicPr>
        <p:blipFill rotWithShape="1">
          <a:blip r:embed="rId3">
            <a:alphaModFix/>
          </a:blip>
          <a:srcRect b="0" l="3396" r="19268" t="26541"/>
          <a:stretch/>
        </p:blipFill>
        <p:spPr>
          <a:xfrm>
            <a:off x="83128" y="1501086"/>
            <a:ext cx="9428672" cy="5037826"/>
          </a:xfrm>
          <a:prstGeom prst="rect">
            <a:avLst/>
          </a:prstGeom>
          <a:noFill/>
          <a:ln>
            <a:noFill/>
          </a:ln>
        </p:spPr>
      </p:pic>
      <p:pic>
        <p:nvPicPr>
          <p:cNvPr id="156" name="Google Shape;156;p5"/>
          <p:cNvPicPr preferRelativeResize="0"/>
          <p:nvPr/>
        </p:nvPicPr>
        <p:blipFill rotWithShape="1">
          <a:blip r:embed="rId4">
            <a:alphaModFix/>
          </a:blip>
          <a:srcRect b="0" l="0" r="0" t="0"/>
          <a:stretch/>
        </p:blipFill>
        <p:spPr>
          <a:xfrm>
            <a:off x="10540972" y="259075"/>
            <a:ext cx="1361475" cy="6980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4"/>
                                        </p:tgtEl>
                                        <p:attrNameLst>
                                          <p:attrName>style.visibility</p:attrName>
                                        </p:attrNameLst>
                                      </p:cBhvr>
                                      <p:to>
                                        <p:strVal val="visible"/>
                                      </p:to>
                                    </p:set>
                                    <p:anim calcmode="lin" valueType="num">
                                      <p:cBhvr additive="base">
                                        <p:cTn dur="500"/>
                                        <p:tgtEl>
                                          <p:spTgt spid="15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5"/>
                                        </p:tgtEl>
                                        <p:attrNameLst>
                                          <p:attrName>style.visibility</p:attrName>
                                        </p:attrNameLst>
                                      </p:cBhvr>
                                      <p:to>
                                        <p:strVal val="visible"/>
                                      </p:to>
                                    </p:set>
                                    <p:anim calcmode="lin" valueType="num">
                                      <p:cBhvr additive="base">
                                        <p:cTn dur="500"/>
                                        <p:tgtEl>
                                          <p:spTgt spid="15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6"/>
          <p:cNvSpPr/>
          <p:nvPr/>
        </p:nvSpPr>
        <p:spPr>
          <a:xfrm>
            <a:off x="83128" y="646683"/>
            <a:ext cx="6869763" cy="45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Process of Requirement Analysis</a:t>
            </a:r>
            <a:endParaRPr b="1" i="0" sz="3600" u="none" cap="none" strike="noStrike">
              <a:solidFill>
                <a:srgbClr val="C55A1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C55A11"/>
              </a:solidFill>
              <a:latin typeface="Calibri"/>
              <a:ea typeface="Calibri"/>
              <a:cs typeface="Calibri"/>
              <a:sym typeface="Calibri"/>
            </a:endParaRPr>
          </a:p>
        </p:txBody>
      </p:sp>
      <p:cxnSp>
        <p:nvCxnSpPr>
          <p:cNvPr id="162" name="Google Shape;162;p6"/>
          <p:cNvCxnSpPr/>
          <p:nvPr/>
        </p:nvCxnSpPr>
        <p:spPr>
          <a:xfrm>
            <a:off x="83128" y="1230786"/>
            <a:ext cx="7356752" cy="0"/>
          </a:xfrm>
          <a:prstGeom prst="straightConnector1">
            <a:avLst/>
          </a:prstGeom>
          <a:noFill/>
          <a:ln cap="flat" cmpd="sng" w="38150">
            <a:solidFill>
              <a:srgbClr val="C55A11"/>
            </a:solidFill>
            <a:prstDash val="solid"/>
            <a:miter lim="8000"/>
            <a:headEnd len="sm" w="sm" type="none"/>
            <a:tailEnd len="sm" w="sm" type="none"/>
          </a:ln>
        </p:spPr>
      </p:cxnSp>
      <p:sp>
        <p:nvSpPr>
          <p:cNvPr id="163" name="Google Shape;163;p6"/>
          <p:cNvSpPr/>
          <p:nvPr/>
        </p:nvSpPr>
        <p:spPr>
          <a:xfrm>
            <a:off x="439387" y="252360"/>
            <a:ext cx="7000493" cy="4550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4" name="Google Shape;16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65" name="Google Shape;165;p6"/>
          <p:cNvSpPr/>
          <p:nvPr/>
        </p:nvSpPr>
        <p:spPr>
          <a:xfrm>
            <a:off x="198408" y="1449238"/>
            <a:ext cx="2130724" cy="854015"/>
          </a:xfrm>
          <a:prstGeom prst="rect">
            <a:avLst/>
          </a:prstGeom>
          <a:solidFill>
            <a:srgbClr val="FFF2CC"/>
          </a:solidFill>
          <a:ln cap="flat" cmpd="sng" w="12700">
            <a:solidFill>
              <a:srgbClr val="FFF2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1. Understand requirements in depth</a:t>
            </a:r>
            <a:endParaRPr b="0" i="0" sz="1800" u="none" cap="none" strike="noStrike">
              <a:solidFill>
                <a:srgbClr val="000000"/>
              </a:solidFill>
              <a:latin typeface="Calibri"/>
              <a:ea typeface="Calibri"/>
              <a:cs typeface="Calibri"/>
              <a:sym typeface="Calibri"/>
            </a:endParaRPr>
          </a:p>
        </p:txBody>
      </p:sp>
      <p:sp>
        <p:nvSpPr>
          <p:cNvPr id="166" name="Google Shape;166;p6"/>
          <p:cNvSpPr/>
          <p:nvPr/>
        </p:nvSpPr>
        <p:spPr>
          <a:xfrm>
            <a:off x="198408" y="3174520"/>
            <a:ext cx="2130724" cy="854015"/>
          </a:xfrm>
          <a:prstGeom prst="rect">
            <a:avLst/>
          </a:prstGeom>
          <a:solidFill>
            <a:srgbClr val="FFF2CC"/>
          </a:solidFill>
          <a:ln cap="flat" cmpd="sng" w="12700">
            <a:solidFill>
              <a:srgbClr val="FFF2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4. Analyze requirements using fish bone diagram</a:t>
            </a:r>
            <a:endParaRPr b="0" i="0" sz="1800" u="none" cap="none" strike="noStrike">
              <a:solidFill>
                <a:srgbClr val="000000"/>
              </a:solidFill>
              <a:latin typeface="Calibri"/>
              <a:ea typeface="Calibri"/>
              <a:cs typeface="Calibri"/>
              <a:sym typeface="Calibri"/>
            </a:endParaRPr>
          </a:p>
        </p:txBody>
      </p:sp>
      <p:sp>
        <p:nvSpPr>
          <p:cNvPr id="167" name="Google Shape;167;p6"/>
          <p:cNvSpPr/>
          <p:nvPr/>
        </p:nvSpPr>
        <p:spPr>
          <a:xfrm>
            <a:off x="198408" y="4899804"/>
            <a:ext cx="2130724" cy="854015"/>
          </a:xfrm>
          <a:prstGeom prst="rect">
            <a:avLst/>
          </a:prstGeom>
          <a:solidFill>
            <a:srgbClr val="FFF2CC"/>
          </a:solidFill>
          <a:ln cap="flat" cmpd="sng" w="12700">
            <a:solidFill>
              <a:srgbClr val="FFF2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7. Prioritize requirements - </a:t>
            </a:r>
            <a:r>
              <a:rPr b="0" i="0" lang="en-US" sz="1800" u="sng" cap="none" strike="noStrike">
                <a:solidFill>
                  <a:srgbClr val="000000"/>
                </a:solidFill>
                <a:latin typeface="Calibri"/>
                <a:ea typeface="Calibri"/>
                <a:cs typeface="Calibri"/>
                <a:sym typeface="Calibri"/>
              </a:rPr>
              <a:t>M</a:t>
            </a:r>
            <a:r>
              <a:rPr b="0" i="0" lang="en-US" sz="1800" u="none" cap="none" strike="noStrike">
                <a:solidFill>
                  <a:srgbClr val="000000"/>
                </a:solidFill>
                <a:latin typeface="Calibri"/>
                <a:ea typeface="Calibri"/>
                <a:cs typeface="Calibri"/>
                <a:sym typeface="Calibri"/>
              </a:rPr>
              <a:t>o</a:t>
            </a:r>
            <a:r>
              <a:rPr b="0" i="0" lang="en-US" sz="1800" u="sng" cap="none" strike="noStrike">
                <a:solidFill>
                  <a:srgbClr val="000000"/>
                </a:solidFill>
                <a:latin typeface="Calibri"/>
                <a:ea typeface="Calibri"/>
                <a:cs typeface="Calibri"/>
                <a:sym typeface="Calibri"/>
              </a:rPr>
              <a:t>SC</a:t>
            </a:r>
            <a:r>
              <a:rPr b="0" i="0" lang="en-US" sz="1800" u="none" cap="none" strike="noStrike">
                <a:solidFill>
                  <a:srgbClr val="000000"/>
                </a:solidFill>
                <a:latin typeface="Calibri"/>
                <a:ea typeface="Calibri"/>
                <a:cs typeface="Calibri"/>
                <a:sym typeface="Calibri"/>
              </a:rPr>
              <a:t>o</a:t>
            </a:r>
            <a:r>
              <a:rPr b="0" i="0" lang="en-US" sz="1800" u="sng" cap="none" strike="noStrike">
                <a:solidFill>
                  <a:srgbClr val="000000"/>
                </a:solidFill>
                <a:latin typeface="Calibri"/>
                <a:ea typeface="Calibri"/>
                <a:cs typeface="Calibri"/>
                <a:sym typeface="Calibri"/>
              </a:rPr>
              <a:t>W</a:t>
            </a:r>
            <a:endParaRPr b="0" i="0" sz="1800" u="sng" cap="none" strike="noStrike">
              <a:solidFill>
                <a:srgbClr val="000000"/>
              </a:solidFill>
              <a:latin typeface="Calibri"/>
              <a:ea typeface="Calibri"/>
              <a:cs typeface="Calibri"/>
              <a:sym typeface="Calibri"/>
            </a:endParaRPr>
          </a:p>
        </p:txBody>
      </p:sp>
      <p:sp>
        <p:nvSpPr>
          <p:cNvPr id="168" name="Google Shape;168;p6"/>
          <p:cNvSpPr/>
          <p:nvPr/>
        </p:nvSpPr>
        <p:spPr>
          <a:xfrm>
            <a:off x="9854242" y="4899805"/>
            <a:ext cx="2130724" cy="854015"/>
          </a:xfrm>
          <a:prstGeom prst="rect">
            <a:avLst/>
          </a:prstGeom>
          <a:solidFill>
            <a:srgbClr val="FFF2CC"/>
          </a:solidFill>
          <a:ln cap="flat" cmpd="sng" w="12700">
            <a:solidFill>
              <a:srgbClr val="FFF2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9. Decide on build or buy – COTS solution</a:t>
            </a:r>
            <a:endParaRPr b="0" i="0" sz="1800" u="none" cap="none" strike="noStrike">
              <a:solidFill>
                <a:srgbClr val="000000"/>
              </a:solidFill>
              <a:latin typeface="Calibri"/>
              <a:ea typeface="Calibri"/>
              <a:cs typeface="Calibri"/>
              <a:sym typeface="Calibri"/>
            </a:endParaRPr>
          </a:p>
        </p:txBody>
      </p:sp>
      <p:sp>
        <p:nvSpPr>
          <p:cNvPr id="169" name="Google Shape;169;p6"/>
          <p:cNvSpPr/>
          <p:nvPr/>
        </p:nvSpPr>
        <p:spPr>
          <a:xfrm>
            <a:off x="9854242" y="3174521"/>
            <a:ext cx="2130724" cy="854015"/>
          </a:xfrm>
          <a:prstGeom prst="rect">
            <a:avLst/>
          </a:prstGeom>
          <a:solidFill>
            <a:srgbClr val="FFF2CC"/>
          </a:solidFill>
          <a:ln cap="flat" cmpd="sng" w="12700">
            <a:solidFill>
              <a:srgbClr val="FFF2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6. Negotiate requirements</a:t>
            </a:r>
            <a:endParaRPr b="0" i="0" sz="1800" u="none" cap="none" strike="noStrike">
              <a:solidFill>
                <a:srgbClr val="000000"/>
              </a:solidFill>
              <a:latin typeface="Calibri"/>
              <a:ea typeface="Calibri"/>
              <a:cs typeface="Calibri"/>
              <a:sym typeface="Calibri"/>
            </a:endParaRPr>
          </a:p>
        </p:txBody>
      </p:sp>
      <p:sp>
        <p:nvSpPr>
          <p:cNvPr id="170" name="Google Shape;170;p6"/>
          <p:cNvSpPr/>
          <p:nvPr/>
        </p:nvSpPr>
        <p:spPr>
          <a:xfrm>
            <a:off x="5026325" y="4918495"/>
            <a:ext cx="2130724" cy="854015"/>
          </a:xfrm>
          <a:prstGeom prst="rect">
            <a:avLst/>
          </a:prstGeom>
          <a:solidFill>
            <a:srgbClr val="FFF2CC"/>
          </a:solidFill>
          <a:ln cap="flat" cmpd="sng" w="12700">
            <a:solidFill>
              <a:srgbClr val="FFF2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8. Identify risks</a:t>
            </a:r>
            <a:endParaRPr b="0" i="0" sz="1800" u="none" cap="none" strike="noStrike">
              <a:solidFill>
                <a:srgbClr val="000000"/>
              </a:solidFill>
              <a:latin typeface="Calibri"/>
              <a:ea typeface="Calibri"/>
              <a:cs typeface="Calibri"/>
              <a:sym typeface="Calibri"/>
            </a:endParaRPr>
          </a:p>
        </p:txBody>
      </p:sp>
      <p:sp>
        <p:nvSpPr>
          <p:cNvPr id="171" name="Google Shape;171;p6"/>
          <p:cNvSpPr/>
          <p:nvPr/>
        </p:nvSpPr>
        <p:spPr>
          <a:xfrm>
            <a:off x="5026325" y="3174521"/>
            <a:ext cx="2130724" cy="854015"/>
          </a:xfrm>
          <a:prstGeom prst="rect">
            <a:avLst/>
          </a:prstGeom>
          <a:solidFill>
            <a:srgbClr val="FFF2CC"/>
          </a:solidFill>
          <a:ln cap="flat" cmpd="sng" w="12700">
            <a:solidFill>
              <a:srgbClr val="FFF2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5. Recognize and resolve conflicts</a:t>
            </a:r>
            <a:endParaRPr b="0" i="0" sz="1800" u="none" cap="none" strike="noStrike">
              <a:solidFill>
                <a:srgbClr val="000000"/>
              </a:solidFill>
              <a:latin typeface="Calibri"/>
              <a:ea typeface="Calibri"/>
              <a:cs typeface="Calibri"/>
              <a:sym typeface="Calibri"/>
            </a:endParaRPr>
          </a:p>
        </p:txBody>
      </p:sp>
      <p:sp>
        <p:nvSpPr>
          <p:cNvPr id="172" name="Google Shape;172;p6"/>
          <p:cNvSpPr/>
          <p:nvPr/>
        </p:nvSpPr>
        <p:spPr>
          <a:xfrm>
            <a:off x="5026325" y="1430547"/>
            <a:ext cx="2130724" cy="854015"/>
          </a:xfrm>
          <a:prstGeom prst="rect">
            <a:avLst/>
          </a:prstGeom>
          <a:solidFill>
            <a:srgbClr val="FFF2CC"/>
          </a:solidFill>
          <a:ln cap="flat" cmpd="sng" w="12700">
            <a:solidFill>
              <a:srgbClr val="FFF2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2. Classify requirements into coherent clusters</a:t>
            </a:r>
            <a:endParaRPr b="0" i="0" sz="1800" u="none" cap="none" strike="noStrike">
              <a:solidFill>
                <a:srgbClr val="000000"/>
              </a:solidFill>
              <a:latin typeface="Calibri"/>
              <a:ea typeface="Calibri"/>
              <a:cs typeface="Calibri"/>
              <a:sym typeface="Calibri"/>
            </a:endParaRPr>
          </a:p>
        </p:txBody>
      </p:sp>
      <p:sp>
        <p:nvSpPr>
          <p:cNvPr id="173" name="Google Shape;173;p6"/>
          <p:cNvSpPr/>
          <p:nvPr/>
        </p:nvSpPr>
        <p:spPr>
          <a:xfrm>
            <a:off x="9854242" y="1449237"/>
            <a:ext cx="2130724" cy="854015"/>
          </a:xfrm>
          <a:prstGeom prst="rect">
            <a:avLst/>
          </a:prstGeom>
          <a:solidFill>
            <a:srgbClr val="FFF2CC"/>
          </a:solidFill>
          <a:ln cap="flat" cmpd="sng" w="12700">
            <a:solidFill>
              <a:srgbClr val="FFF2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3. Model the requirements</a:t>
            </a:r>
            <a:endParaRPr b="0" i="0" sz="1800" u="none" cap="none" strike="noStrike">
              <a:solidFill>
                <a:srgbClr val="000000"/>
              </a:solidFill>
              <a:latin typeface="Calibri"/>
              <a:ea typeface="Calibri"/>
              <a:cs typeface="Calibri"/>
              <a:sym typeface="Calibri"/>
            </a:endParaRPr>
          </a:p>
        </p:txBody>
      </p:sp>
      <p:pic>
        <p:nvPicPr>
          <p:cNvPr id="174" name="Google Shape;174;p6"/>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5"/>
                                        </p:tgtEl>
                                        <p:attrNameLst>
                                          <p:attrName>style.visibility</p:attrName>
                                        </p:attrNameLst>
                                      </p:cBhvr>
                                      <p:to>
                                        <p:strVal val="visible"/>
                                      </p:to>
                                    </p:set>
                                    <p:anim calcmode="lin" valueType="num">
                                      <p:cBhvr additive="base">
                                        <p:cTn dur="500"/>
                                        <p:tgtEl>
                                          <p:spTgt spid="16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72"/>
                                        </p:tgtEl>
                                        <p:attrNameLst>
                                          <p:attrName>style.visibility</p:attrName>
                                        </p:attrNameLst>
                                      </p:cBhvr>
                                      <p:to>
                                        <p:strVal val="visible"/>
                                      </p:to>
                                    </p:set>
                                    <p:anim calcmode="lin" valueType="num">
                                      <p:cBhvr additive="base">
                                        <p:cTn dur="500"/>
                                        <p:tgtEl>
                                          <p:spTgt spid="17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73"/>
                                        </p:tgtEl>
                                        <p:attrNameLst>
                                          <p:attrName>style.visibility</p:attrName>
                                        </p:attrNameLst>
                                      </p:cBhvr>
                                      <p:to>
                                        <p:strVal val="visible"/>
                                      </p:to>
                                    </p:set>
                                    <p:anim calcmode="lin" valueType="num">
                                      <p:cBhvr additive="base">
                                        <p:cTn dur="500"/>
                                        <p:tgtEl>
                                          <p:spTgt spid="17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66"/>
                                        </p:tgtEl>
                                        <p:attrNameLst>
                                          <p:attrName>style.visibility</p:attrName>
                                        </p:attrNameLst>
                                      </p:cBhvr>
                                      <p:to>
                                        <p:strVal val="visible"/>
                                      </p:to>
                                    </p:set>
                                    <p:anim calcmode="lin" valueType="num">
                                      <p:cBhvr additive="base">
                                        <p:cTn dur="500"/>
                                        <p:tgtEl>
                                          <p:spTgt spid="16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71"/>
                                        </p:tgtEl>
                                        <p:attrNameLst>
                                          <p:attrName>style.visibility</p:attrName>
                                        </p:attrNameLst>
                                      </p:cBhvr>
                                      <p:to>
                                        <p:strVal val="visible"/>
                                      </p:to>
                                    </p:set>
                                    <p:anim calcmode="lin" valueType="num">
                                      <p:cBhvr additive="base">
                                        <p:cTn dur="500"/>
                                        <p:tgtEl>
                                          <p:spTgt spid="17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69"/>
                                        </p:tgtEl>
                                        <p:attrNameLst>
                                          <p:attrName>style.visibility</p:attrName>
                                        </p:attrNameLst>
                                      </p:cBhvr>
                                      <p:to>
                                        <p:strVal val="visible"/>
                                      </p:to>
                                    </p:set>
                                    <p:anim calcmode="lin" valueType="num">
                                      <p:cBhvr additive="base">
                                        <p:cTn dur="500"/>
                                        <p:tgtEl>
                                          <p:spTgt spid="16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67"/>
                                        </p:tgtEl>
                                        <p:attrNameLst>
                                          <p:attrName>style.visibility</p:attrName>
                                        </p:attrNameLst>
                                      </p:cBhvr>
                                      <p:to>
                                        <p:strVal val="visible"/>
                                      </p:to>
                                    </p:set>
                                    <p:anim calcmode="lin" valueType="num">
                                      <p:cBhvr additive="base">
                                        <p:cTn dur="500"/>
                                        <p:tgtEl>
                                          <p:spTgt spid="16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70"/>
                                        </p:tgtEl>
                                        <p:attrNameLst>
                                          <p:attrName>style.visibility</p:attrName>
                                        </p:attrNameLst>
                                      </p:cBhvr>
                                      <p:to>
                                        <p:strVal val="visible"/>
                                      </p:to>
                                    </p:set>
                                    <p:anim calcmode="lin" valueType="num">
                                      <p:cBhvr additive="base">
                                        <p:cTn dur="500"/>
                                        <p:tgtEl>
                                          <p:spTgt spid="17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68"/>
                                        </p:tgtEl>
                                        <p:attrNameLst>
                                          <p:attrName>style.visibility</p:attrName>
                                        </p:attrNameLst>
                                      </p:cBhvr>
                                      <p:to>
                                        <p:strVal val="visible"/>
                                      </p:to>
                                    </p:set>
                                    <p:anim calcmode="lin" valueType="num">
                                      <p:cBhvr additive="base">
                                        <p:cTn dur="500"/>
                                        <p:tgtEl>
                                          <p:spTgt spid="16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7"/>
          <p:cNvSpPr/>
          <p:nvPr/>
        </p:nvSpPr>
        <p:spPr>
          <a:xfrm>
            <a:off x="83128" y="646683"/>
            <a:ext cx="6869763" cy="45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Process of Requirement Analysis</a:t>
            </a:r>
            <a:endParaRPr b="1" i="0" sz="3600" u="none" cap="none" strike="noStrike">
              <a:solidFill>
                <a:srgbClr val="C55A1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C55A11"/>
              </a:solidFill>
              <a:latin typeface="Calibri"/>
              <a:ea typeface="Calibri"/>
              <a:cs typeface="Calibri"/>
              <a:sym typeface="Calibri"/>
            </a:endParaRPr>
          </a:p>
        </p:txBody>
      </p:sp>
      <p:cxnSp>
        <p:nvCxnSpPr>
          <p:cNvPr id="180" name="Google Shape;180;p7"/>
          <p:cNvCxnSpPr/>
          <p:nvPr/>
        </p:nvCxnSpPr>
        <p:spPr>
          <a:xfrm>
            <a:off x="83128" y="1230786"/>
            <a:ext cx="7356752" cy="0"/>
          </a:xfrm>
          <a:prstGeom prst="straightConnector1">
            <a:avLst/>
          </a:prstGeom>
          <a:noFill/>
          <a:ln cap="flat" cmpd="sng" w="38150">
            <a:solidFill>
              <a:srgbClr val="C55A11"/>
            </a:solidFill>
            <a:prstDash val="solid"/>
            <a:miter lim="8000"/>
            <a:headEnd len="sm" w="sm" type="none"/>
            <a:tailEnd len="sm" w="sm" type="none"/>
          </a:ln>
        </p:spPr>
      </p:cxnSp>
      <p:sp>
        <p:nvSpPr>
          <p:cNvPr id="181" name="Google Shape;181;p7"/>
          <p:cNvSpPr/>
          <p:nvPr/>
        </p:nvSpPr>
        <p:spPr>
          <a:xfrm>
            <a:off x="439387" y="252360"/>
            <a:ext cx="7000493" cy="4550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2" name="Google Shape;18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83" name="Google Shape;183;p7"/>
          <p:cNvPicPr preferRelativeResize="0"/>
          <p:nvPr/>
        </p:nvPicPr>
        <p:blipFill rotWithShape="1">
          <a:blip r:embed="rId3">
            <a:alphaModFix/>
          </a:blip>
          <a:srcRect b="0" l="0" r="0" t="0"/>
          <a:stretch/>
        </p:blipFill>
        <p:spPr>
          <a:xfrm>
            <a:off x="160766" y="3002634"/>
            <a:ext cx="5238750" cy="3600450"/>
          </a:xfrm>
          <a:prstGeom prst="rect">
            <a:avLst/>
          </a:prstGeom>
          <a:noFill/>
          <a:ln>
            <a:noFill/>
          </a:ln>
        </p:spPr>
      </p:pic>
      <p:sp>
        <p:nvSpPr>
          <p:cNvPr id="184" name="Google Shape;184;p7"/>
          <p:cNvSpPr/>
          <p:nvPr/>
        </p:nvSpPr>
        <p:spPr>
          <a:xfrm>
            <a:off x="160766" y="1495686"/>
            <a:ext cx="5956695"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Understand requirements in depth</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This has to be done from a product and a process perspective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Requirement or Problem needs to be correctly internalized</a:t>
            </a:r>
            <a:endParaRPr b="0" i="0" sz="1800" u="none" cap="none" strike="noStrike">
              <a:solidFill>
                <a:srgbClr val="000000"/>
              </a:solidFill>
              <a:latin typeface="Calibri"/>
              <a:ea typeface="Calibri"/>
              <a:cs typeface="Calibri"/>
              <a:sym typeface="Calibri"/>
            </a:endParaRPr>
          </a:p>
        </p:txBody>
      </p:sp>
      <p:pic>
        <p:nvPicPr>
          <p:cNvPr id="185" name="Google Shape;185;p7"/>
          <p:cNvPicPr preferRelativeResize="0"/>
          <p:nvPr/>
        </p:nvPicPr>
        <p:blipFill rotWithShape="1">
          <a:blip r:embed="rId4">
            <a:alphaModFix/>
          </a:blip>
          <a:srcRect b="0" l="0" r="0" t="0"/>
          <a:stretch/>
        </p:blipFill>
        <p:spPr>
          <a:xfrm>
            <a:off x="10540972" y="259075"/>
            <a:ext cx="1361475" cy="6980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8"/>
          <p:cNvSpPr/>
          <p:nvPr/>
        </p:nvSpPr>
        <p:spPr>
          <a:xfrm>
            <a:off x="83128" y="646683"/>
            <a:ext cx="6869763" cy="45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Process of Requirement Analysis</a:t>
            </a:r>
            <a:endParaRPr b="1" i="0" sz="3600" u="none" cap="none" strike="noStrike">
              <a:solidFill>
                <a:srgbClr val="C55A1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C55A11"/>
              </a:solidFill>
              <a:latin typeface="Calibri"/>
              <a:ea typeface="Calibri"/>
              <a:cs typeface="Calibri"/>
              <a:sym typeface="Calibri"/>
            </a:endParaRPr>
          </a:p>
        </p:txBody>
      </p:sp>
      <p:cxnSp>
        <p:nvCxnSpPr>
          <p:cNvPr id="191" name="Google Shape;191;p8"/>
          <p:cNvCxnSpPr/>
          <p:nvPr/>
        </p:nvCxnSpPr>
        <p:spPr>
          <a:xfrm>
            <a:off x="83128" y="1230786"/>
            <a:ext cx="7356752" cy="0"/>
          </a:xfrm>
          <a:prstGeom prst="straightConnector1">
            <a:avLst/>
          </a:prstGeom>
          <a:noFill/>
          <a:ln cap="flat" cmpd="sng" w="38150">
            <a:solidFill>
              <a:srgbClr val="C55A11"/>
            </a:solidFill>
            <a:prstDash val="solid"/>
            <a:miter lim="8000"/>
            <a:headEnd len="sm" w="sm" type="none"/>
            <a:tailEnd len="sm" w="sm" type="none"/>
          </a:ln>
        </p:spPr>
      </p:cxnSp>
      <p:sp>
        <p:nvSpPr>
          <p:cNvPr id="192" name="Google Shape;192;p8"/>
          <p:cNvSpPr/>
          <p:nvPr/>
        </p:nvSpPr>
        <p:spPr>
          <a:xfrm>
            <a:off x="439387" y="252360"/>
            <a:ext cx="7000493" cy="4550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3" name="Google Shape;19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94" name="Google Shape;194;p8"/>
          <p:cNvSpPr/>
          <p:nvPr/>
        </p:nvSpPr>
        <p:spPr>
          <a:xfrm>
            <a:off x="3307128" y="1381629"/>
            <a:ext cx="5771708" cy="461665"/>
          </a:xfrm>
          <a:prstGeom prst="rect">
            <a:avLst/>
          </a:prstGeom>
          <a:solidFill>
            <a:srgbClr val="DDEAF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Classify requirements into coherent clusters</a:t>
            </a:r>
            <a:endParaRPr b="1" i="0" sz="2400" u="none" cap="none" strike="noStrike">
              <a:solidFill>
                <a:srgbClr val="000000"/>
              </a:solidFill>
              <a:latin typeface="Calibri"/>
              <a:ea typeface="Calibri"/>
              <a:cs typeface="Calibri"/>
              <a:sym typeface="Calibri"/>
            </a:endParaRPr>
          </a:p>
        </p:txBody>
      </p:sp>
      <p:cxnSp>
        <p:nvCxnSpPr>
          <p:cNvPr id="195" name="Google Shape;195;p8"/>
          <p:cNvCxnSpPr/>
          <p:nvPr/>
        </p:nvCxnSpPr>
        <p:spPr>
          <a:xfrm flipH="1">
            <a:off x="2590299" y="1599671"/>
            <a:ext cx="705798" cy="143667"/>
          </a:xfrm>
          <a:prstGeom prst="straightConnector1">
            <a:avLst/>
          </a:prstGeom>
          <a:noFill/>
          <a:ln cap="flat" cmpd="sng" w="9525">
            <a:solidFill>
              <a:schemeClr val="dk1"/>
            </a:solidFill>
            <a:prstDash val="solid"/>
            <a:miter lim="800000"/>
            <a:headEnd len="sm" w="sm" type="none"/>
            <a:tailEnd len="med" w="med" type="triangle"/>
          </a:ln>
        </p:spPr>
      </p:cxnSp>
      <p:cxnSp>
        <p:nvCxnSpPr>
          <p:cNvPr id="196" name="Google Shape;196;p8"/>
          <p:cNvCxnSpPr/>
          <p:nvPr/>
        </p:nvCxnSpPr>
        <p:spPr>
          <a:xfrm flipH="1">
            <a:off x="3218342" y="1843294"/>
            <a:ext cx="382938" cy="1964939"/>
          </a:xfrm>
          <a:prstGeom prst="straightConnector1">
            <a:avLst/>
          </a:prstGeom>
          <a:noFill/>
          <a:ln cap="flat" cmpd="sng" w="9525">
            <a:solidFill>
              <a:schemeClr val="dk1"/>
            </a:solidFill>
            <a:prstDash val="solid"/>
            <a:miter lim="800000"/>
            <a:headEnd len="sm" w="sm" type="none"/>
            <a:tailEnd len="med" w="med" type="triangle"/>
          </a:ln>
        </p:spPr>
      </p:cxnSp>
      <p:cxnSp>
        <p:nvCxnSpPr>
          <p:cNvPr id="197" name="Google Shape;197;p8"/>
          <p:cNvCxnSpPr/>
          <p:nvPr/>
        </p:nvCxnSpPr>
        <p:spPr>
          <a:xfrm>
            <a:off x="6007048" y="1872345"/>
            <a:ext cx="0" cy="686516"/>
          </a:xfrm>
          <a:prstGeom prst="straightConnector1">
            <a:avLst/>
          </a:prstGeom>
          <a:noFill/>
          <a:ln cap="flat" cmpd="sng" w="9525">
            <a:solidFill>
              <a:schemeClr val="dk1"/>
            </a:solidFill>
            <a:prstDash val="solid"/>
            <a:miter lim="800000"/>
            <a:headEnd len="sm" w="sm" type="none"/>
            <a:tailEnd len="med" w="med" type="triangle"/>
          </a:ln>
        </p:spPr>
      </p:cxnSp>
      <p:cxnSp>
        <p:nvCxnSpPr>
          <p:cNvPr id="198" name="Google Shape;198;p8"/>
          <p:cNvCxnSpPr>
            <a:endCxn id="199" idx="0"/>
          </p:cNvCxnSpPr>
          <p:nvPr/>
        </p:nvCxnSpPr>
        <p:spPr>
          <a:xfrm>
            <a:off x="8412864" y="1843240"/>
            <a:ext cx="636600" cy="897900"/>
          </a:xfrm>
          <a:prstGeom prst="straightConnector1">
            <a:avLst/>
          </a:prstGeom>
          <a:noFill/>
          <a:ln cap="flat" cmpd="sng" w="9525">
            <a:solidFill>
              <a:schemeClr val="dk1"/>
            </a:solidFill>
            <a:prstDash val="solid"/>
            <a:miter lim="800000"/>
            <a:headEnd len="sm" w="sm" type="none"/>
            <a:tailEnd len="med" w="med" type="triangle"/>
          </a:ln>
        </p:spPr>
      </p:cxnSp>
      <p:cxnSp>
        <p:nvCxnSpPr>
          <p:cNvPr id="200" name="Google Shape;200;p8"/>
          <p:cNvCxnSpPr>
            <a:stCxn id="194" idx="3"/>
          </p:cNvCxnSpPr>
          <p:nvPr/>
        </p:nvCxnSpPr>
        <p:spPr>
          <a:xfrm>
            <a:off x="9078836" y="1612461"/>
            <a:ext cx="712200" cy="153300"/>
          </a:xfrm>
          <a:prstGeom prst="straightConnector1">
            <a:avLst/>
          </a:prstGeom>
          <a:noFill/>
          <a:ln cap="flat" cmpd="sng" w="9525">
            <a:solidFill>
              <a:schemeClr val="dk1"/>
            </a:solidFill>
            <a:prstDash val="solid"/>
            <a:miter lim="800000"/>
            <a:headEnd len="sm" w="sm" type="none"/>
            <a:tailEnd len="med" w="med" type="triangle"/>
          </a:ln>
        </p:spPr>
      </p:cxnSp>
      <p:sp>
        <p:nvSpPr>
          <p:cNvPr id="201" name="Google Shape;201;p8"/>
          <p:cNvSpPr txBox="1"/>
          <p:nvPr/>
        </p:nvSpPr>
        <p:spPr>
          <a:xfrm>
            <a:off x="83128" y="1349067"/>
            <a:ext cx="2511855" cy="2308324"/>
          </a:xfrm>
          <a:prstGeom prst="rect">
            <a:avLst/>
          </a:prstGeom>
          <a:solidFill>
            <a:srgbClr val="FBE4D4"/>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sng" cap="none" strike="noStrike">
                <a:solidFill>
                  <a:schemeClr val="dk1"/>
                </a:solidFill>
                <a:latin typeface="Calibri"/>
                <a:ea typeface="Calibri"/>
                <a:cs typeface="Calibri"/>
                <a:sym typeface="Calibri"/>
              </a:rPr>
              <a:t>Functional Requirements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Functionality or services, the system should provide with different inputs, and expression on how the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system should behave in particular situations</a:t>
            </a:r>
            <a:endParaRPr b="0" i="0" sz="1400" u="none" cap="none" strike="noStrike">
              <a:solidFill>
                <a:srgbClr val="000000"/>
              </a:solidFill>
              <a:latin typeface="Arial"/>
              <a:ea typeface="Arial"/>
              <a:cs typeface="Arial"/>
              <a:sym typeface="Arial"/>
            </a:endParaRPr>
          </a:p>
        </p:txBody>
      </p:sp>
      <p:sp>
        <p:nvSpPr>
          <p:cNvPr id="202" name="Google Shape;202;p8"/>
          <p:cNvSpPr/>
          <p:nvPr/>
        </p:nvSpPr>
        <p:spPr>
          <a:xfrm>
            <a:off x="2141726" y="3808233"/>
            <a:ext cx="3048783" cy="2031325"/>
          </a:xfrm>
          <a:prstGeom prst="rect">
            <a:avLst/>
          </a:prstGeom>
          <a:solidFill>
            <a:srgbClr val="FFF2CC"/>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sng" cap="none" strike="noStrike">
                <a:solidFill>
                  <a:schemeClr val="dk1"/>
                </a:solidFill>
                <a:latin typeface="Calibri"/>
                <a:ea typeface="Calibri"/>
                <a:cs typeface="Calibri"/>
                <a:sym typeface="Calibri"/>
              </a:rPr>
              <a:t>Non-Functional Requirements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Constraints on the services or functions offered by the system such as timing constraints, constraints 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development process, standards</a:t>
            </a:r>
            <a:endParaRPr b="0" i="0" sz="1400" u="none" cap="none" strike="noStrike">
              <a:solidFill>
                <a:srgbClr val="000000"/>
              </a:solidFill>
              <a:latin typeface="Arial"/>
              <a:ea typeface="Arial"/>
              <a:cs typeface="Arial"/>
              <a:sym typeface="Arial"/>
            </a:endParaRPr>
          </a:p>
        </p:txBody>
      </p:sp>
      <p:sp>
        <p:nvSpPr>
          <p:cNvPr id="199" name="Google Shape;199;p8"/>
          <p:cNvSpPr/>
          <p:nvPr/>
        </p:nvSpPr>
        <p:spPr>
          <a:xfrm>
            <a:off x="7750313" y="2741140"/>
            <a:ext cx="2598302" cy="3970318"/>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sng" cap="none" strike="noStrike">
                <a:solidFill>
                  <a:schemeClr val="dk1"/>
                </a:solidFill>
                <a:latin typeface="Calibri"/>
                <a:ea typeface="Calibri"/>
                <a:cs typeface="Calibri"/>
                <a:sym typeface="Calibri"/>
              </a:rPr>
              <a:t>System Requirements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 structured document setting out detailed descriptions of the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system’s functions, services and operational constraints. Defines what should be implemented so may be part of 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contract between client and contractor.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Also called Software requirements or Functional specifications</a:t>
            </a:r>
            <a:endParaRPr b="0" i="0" sz="1400" u="none" cap="none" strike="noStrike">
              <a:solidFill>
                <a:srgbClr val="000000"/>
              </a:solidFill>
              <a:latin typeface="Arial"/>
              <a:ea typeface="Arial"/>
              <a:cs typeface="Arial"/>
              <a:sym typeface="Arial"/>
            </a:endParaRPr>
          </a:p>
        </p:txBody>
      </p:sp>
      <p:sp>
        <p:nvSpPr>
          <p:cNvPr id="203" name="Google Shape;203;p8"/>
          <p:cNvSpPr/>
          <p:nvPr/>
        </p:nvSpPr>
        <p:spPr>
          <a:xfrm>
            <a:off x="9790982" y="1394622"/>
            <a:ext cx="2286794" cy="1200329"/>
          </a:xfrm>
          <a:prstGeom prst="rect">
            <a:avLst/>
          </a:prstGeom>
          <a:solidFill>
            <a:srgbClr val="D5DBE5"/>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sng" cap="none" strike="noStrike">
                <a:solidFill>
                  <a:schemeClr val="dk1"/>
                </a:solidFill>
                <a:latin typeface="Calibri"/>
                <a:ea typeface="Calibri"/>
                <a:cs typeface="Calibri"/>
                <a:sym typeface="Calibri"/>
              </a:rPr>
              <a:t>Domain Requirements </a:t>
            </a:r>
            <a:r>
              <a:rPr b="0" i="0" lang="en-US" sz="1800" u="none" cap="none" strike="noStrike">
                <a:solidFill>
                  <a:schemeClr val="dk1"/>
                </a:solidFill>
                <a:latin typeface="Calibri"/>
                <a:ea typeface="Calibri"/>
                <a:cs typeface="Calibri"/>
                <a:sym typeface="Calibri"/>
              </a:rPr>
              <a:t>Constraints on the system from the domain of operation</a:t>
            </a:r>
            <a:endParaRPr b="0" i="0" sz="1400" u="none" cap="none" strike="noStrike">
              <a:solidFill>
                <a:srgbClr val="000000"/>
              </a:solidFill>
              <a:latin typeface="Arial"/>
              <a:ea typeface="Arial"/>
              <a:cs typeface="Arial"/>
              <a:sym typeface="Arial"/>
            </a:endParaRPr>
          </a:p>
        </p:txBody>
      </p:sp>
      <p:sp>
        <p:nvSpPr>
          <p:cNvPr id="204" name="Google Shape;204;p8"/>
          <p:cNvSpPr/>
          <p:nvPr/>
        </p:nvSpPr>
        <p:spPr>
          <a:xfrm>
            <a:off x="5391844" y="2558861"/>
            <a:ext cx="2104245" cy="3139321"/>
          </a:xfrm>
          <a:prstGeom prst="rect">
            <a:avLst/>
          </a:prstGeom>
          <a:solidFill>
            <a:srgbClr val="E1EF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sng" cap="none" strike="noStrike">
                <a:solidFill>
                  <a:schemeClr val="dk1"/>
                </a:solidFill>
                <a:latin typeface="Calibri"/>
                <a:ea typeface="Calibri"/>
                <a:cs typeface="Calibri"/>
                <a:sym typeface="Calibri"/>
              </a:rPr>
              <a:t>User Requirements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Statements in natural language plus informal context diagrams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system/sub-system and their interconnections and operational constraints. Written for/by customers.</a:t>
            </a:r>
            <a:endParaRPr b="0" i="0" sz="1400" u="none" cap="none" strike="noStrike">
              <a:solidFill>
                <a:srgbClr val="000000"/>
              </a:solidFill>
              <a:latin typeface="Arial"/>
              <a:ea typeface="Arial"/>
              <a:cs typeface="Arial"/>
              <a:sym typeface="Arial"/>
            </a:endParaRPr>
          </a:p>
        </p:txBody>
      </p:sp>
      <p:pic>
        <p:nvPicPr>
          <p:cNvPr id="205" name="Google Shape;205;p8"/>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2ed60f1bc6a_0_0"/>
          <p:cNvSpPr/>
          <p:nvPr/>
        </p:nvSpPr>
        <p:spPr>
          <a:xfrm>
            <a:off x="83128" y="646683"/>
            <a:ext cx="8229600" cy="45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lang="en-US" sz="3400">
                <a:solidFill>
                  <a:srgbClr val="70AD47"/>
                </a:solidFill>
                <a:latin typeface="Calibri"/>
                <a:ea typeface="Calibri"/>
                <a:cs typeface="Calibri"/>
                <a:sym typeface="Calibri"/>
              </a:rPr>
              <a:t>Functional &amp; Non-Functional Requirements</a:t>
            </a:r>
            <a:endParaRPr b="0" i="0" sz="3400" u="none" cap="none" strike="noStrike">
              <a:solidFill>
                <a:srgbClr val="70AD47"/>
              </a:solidFill>
              <a:latin typeface="Calibri"/>
              <a:ea typeface="Calibri"/>
              <a:cs typeface="Calibri"/>
              <a:sym typeface="Calibri"/>
            </a:endParaRPr>
          </a:p>
        </p:txBody>
      </p:sp>
      <p:cxnSp>
        <p:nvCxnSpPr>
          <p:cNvPr id="211" name="Google Shape;211;g2ed60f1bc6a_0_0"/>
          <p:cNvCxnSpPr/>
          <p:nvPr/>
        </p:nvCxnSpPr>
        <p:spPr>
          <a:xfrm>
            <a:off x="83128" y="1230786"/>
            <a:ext cx="8229600" cy="0"/>
          </a:xfrm>
          <a:prstGeom prst="straightConnector1">
            <a:avLst/>
          </a:prstGeom>
          <a:noFill/>
          <a:ln cap="flat" cmpd="sng" w="38150">
            <a:solidFill>
              <a:srgbClr val="C55A11"/>
            </a:solidFill>
            <a:prstDash val="solid"/>
            <a:miter lim="8000"/>
            <a:headEnd len="sm" w="sm" type="none"/>
            <a:tailEnd len="sm" w="sm" type="none"/>
          </a:ln>
        </p:spPr>
      </p:cxnSp>
      <p:sp>
        <p:nvSpPr>
          <p:cNvPr id="212" name="Google Shape;212;g2ed60f1bc6a_0_0"/>
          <p:cNvSpPr txBox="1"/>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pic>
        <p:nvPicPr>
          <p:cNvPr id="213" name="Google Shape;213;g2ed60f1bc6a_0_0"/>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pic>
        <p:nvPicPr>
          <p:cNvPr id="214" name="Google Shape;214;g2ed60f1bc6a_0_0"/>
          <p:cNvPicPr preferRelativeResize="0"/>
          <p:nvPr/>
        </p:nvPicPr>
        <p:blipFill rotWithShape="1">
          <a:blip r:embed="rId4">
            <a:alphaModFix/>
          </a:blip>
          <a:srcRect b="0" l="0" r="0" t="6410"/>
          <a:stretch/>
        </p:blipFill>
        <p:spPr>
          <a:xfrm>
            <a:off x="162900" y="1995400"/>
            <a:ext cx="6021051" cy="4113900"/>
          </a:xfrm>
          <a:prstGeom prst="rect">
            <a:avLst/>
          </a:prstGeom>
          <a:noFill/>
          <a:ln>
            <a:noFill/>
          </a:ln>
        </p:spPr>
      </p:pic>
      <p:pic>
        <p:nvPicPr>
          <p:cNvPr id="215" name="Google Shape;215;g2ed60f1bc6a_0_0"/>
          <p:cNvPicPr preferRelativeResize="0"/>
          <p:nvPr/>
        </p:nvPicPr>
        <p:blipFill>
          <a:blip r:embed="rId5">
            <a:alphaModFix/>
          </a:blip>
          <a:stretch>
            <a:fillRect/>
          </a:stretch>
        </p:blipFill>
        <p:spPr>
          <a:xfrm>
            <a:off x="6183951" y="2699833"/>
            <a:ext cx="5718497" cy="300444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2020-06-17T06:02:30Z</dcterms:created>
  <dc:creator>Dell</dc:creator>
</cp:coreProperties>
</file>