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OKydTtJ/RhDpoDcBcf06Zd7TV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d8fc911d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ed8fc911d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d6031e0a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ed6031e0a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b9d1695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3b9d1695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1081462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261081462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hyperlink" Target="https://analysttool.com/requirements-management-vs-requirements-enginee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hyperlink" Target="https://www.geeksforgeeks.org/requirement-traceability-matrix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4781916" y="2195624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0" name="Google Shape;90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2" name="Google Shape;92;p1"/>
          <p:cNvCxnSpPr/>
          <p:nvPr/>
        </p:nvCxnSpPr>
        <p:spPr>
          <a:xfrm flipH="1" rot="10800000">
            <a:off x="4781916" y="4112436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3" name="Google Shape;93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2084248" y="6260060"/>
            <a:ext cx="8023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Acknowledgement: Authors of the prescribed textbooks and materials sourced online.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781916" y="2782579"/>
            <a:ext cx="74100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Introduction to Software Engineering</a:t>
            </a:r>
            <a:endParaRPr b="1" i="0" sz="36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d8fc911df_0_0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 Validation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g2ed8fc911df_0_0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01" name="Google Shape;201;g2ed8fc911df_0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ed8fc911df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2ed8fc911df_0_0"/>
          <p:cNvSpPr txBox="1"/>
          <p:nvPr/>
        </p:nvSpPr>
        <p:spPr>
          <a:xfrm>
            <a:off x="232913" y="1475117"/>
            <a:ext cx="44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Reviews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2ed8fc911d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375" y="2181125"/>
            <a:ext cx="8225843" cy="413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2ed8fc911d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 Validation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0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12" name="Google Shape;212;p10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0"/>
          <p:cNvSpPr txBox="1"/>
          <p:nvPr/>
        </p:nvSpPr>
        <p:spPr>
          <a:xfrm>
            <a:off x="198407" y="1414732"/>
            <a:ext cx="9558067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Prototype facilitates user involvement during requirements engineering phase and ensures engineers and users have the same interpretation of the requirements.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 is most beneficial in systems – With many user interactions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 Design of online billing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198407" y="3125417"/>
            <a:ext cx="95580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with little or no user interaction may not benefit as much from prototyping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Example: Batch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198407" y="3956414"/>
            <a:ext cx="9126747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the models represent all essential 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Demonstrating that each model is consistent in itself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 of the Fish Bone Analysis technique for validation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Acceptance Criteria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check if there are requirements matching with that the Acceptance criteria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"/>
          <p:cNvSpPr/>
          <p:nvPr/>
        </p:nvSpPr>
        <p:spPr>
          <a:xfrm>
            <a:off x="83128" y="646683"/>
            <a:ext cx="9728137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Requirement Management</a:t>
            </a:r>
            <a:endParaRPr b="1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24" name="Google Shape;22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5" name="Google Shape;2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6649" y="1483425"/>
            <a:ext cx="4778050" cy="45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"/>
          <p:cNvSpPr txBox="1"/>
          <p:nvPr/>
        </p:nvSpPr>
        <p:spPr>
          <a:xfrm>
            <a:off x="277500" y="6014350"/>
            <a:ext cx="110763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3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https://analysttool.com/requirements-management-vs-requirements-engineering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Management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11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34" name="Google Shape;234;p11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11"/>
          <p:cNvSpPr/>
          <p:nvPr/>
        </p:nvSpPr>
        <p:spPr>
          <a:xfrm>
            <a:off x="83127" y="1360210"/>
            <a:ext cx="1104494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specification is the baseline on which the future lifecycle phases will need to build upon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you think of reasons why requirements might change?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250166" y="2501659"/>
            <a:ext cx="4399472" cy="802258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Better understanding of the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250166" y="4421037"/>
            <a:ext cx="4399472" cy="80225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Evolving environment and technology landscape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250166" y="3456317"/>
            <a:ext cx="4399472" cy="80225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D8E2F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internalizing the problem and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 txBox="1"/>
          <p:nvPr/>
        </p:nvSpPr>
        <p:spPr>
          <a:xfrm>
            <a:off x="250166" y="5900468"/>
            <a:ext cx="10515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Facets of Requirements Management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11"/>
          <p:cNvCxnSpPr/>
          <p:nvPr/>
        </p:nvCxnSpPr>
        <p:spPr>
          <a:xfrm flipH="1" rot="10800000">
            <a:off x="4037162" y="5451894"/>
            <a:ext cx="1095555" cy="63324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2" name="Google Shape;242;p11"/>
          <p:cNvCxnSpPr/>
          <p:nvPr/>
        </p:nvCxnSpPr>
        <p:spPr>
          <a:xfrm>
            <a:off x="4037162" y="6167887"/>
            <a:ext cx="1138687" cy="371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11"/>
          <p:cNvSpPr/>
          <p:nvPr/>
        </p:nvSpPr>
        <p:spPr>
          <a:xfrm>
            <a:off x="5175849" y="5122183"/>
            <a:ext cx="68062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the requirements are all addressed in each phases of the lifecycle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5175849" y="6167887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Ensuring that the changes in the requirements are handled appropriately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/>
          <p:nvPr/>
        </p:nvSpPr>
        <p:spPr>
          <a:xfrm>
            <a:off x="83128" y="646683"/>
            <a:ext cx="8189604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Traceability Matrix – RTM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12"/>
          <p:cNvCxnSpPr/>
          <p:nvPr/>
        </p:nvCxnSpPr>
        <p:spPr>
          <a:xfrm>
            <a:off x="83127" y="1230786"/>
            <a:ext cx="8077461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52" name="Google Shape;252;p12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27" y="1495686"/>
            <a:ext cx="11846762" cy="257598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/>
          <p:nvPr/>
        </p:nvSpPr>
        <p:spPr>
          <a:xfrm>
            <a:off x="83126" y="4260343"/>
            <a:ext cx="859504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are traced across the SDLC using the requirement traceability matrix (RTM)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Forward Tracing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▪ Backward Tracing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phase of the SDLC progressively fills the RTM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"/>
          <p:cNvSpPr txBox="1"/>
          <p:nvPr/>
        </p:nvSpPr>
        <p:spPr>
          <a:xfrm>
            <a:off x="244925" y="5905500"/>
            <a:ext cx="8708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Link : </a:t>
            </a:r>
            <a:r>
              <a:rPr lang="en-US" sz="2300" u="sng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https://www.geeksforgeeks.org/requirement-traceability-matrix/</a:t>
            </a:r>
            <a:r>
              <a:rPr lang="en-US" sz="23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3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 Change Management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64" name="Google Shape;264;p1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83128" y="1360210"/>
            <a:ext cx="102340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in the requirements have impacts on plans, work products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Uncontrolled changes can have a huge adverse impact on project in terms of cost, schedule, quality and expectations/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perspective of managing the changes, change requests go through a formal change management process.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 CHANGE PROCESS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3"/>
          <p:cNvSpPr/>
          <p:nvPr/>
        </p:nvSpPr>
        <p:spPr>
          <a:xfrm>
            <a:off x="181155" y="3668534"/>
            <a:ext cx="3234905" cy="13434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the request for change and assign a change request Identifier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3"/>
          <p:cNvSpPr/>
          <p:nvPr/>
        </p:nvSpPr>
        <p:spPr>
          <a:xfrm>
            <a:off x="7246191" y="5196652"/>
            <a:ext cx="3234905" cy="13434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Solicit Formal Approval as part of the approval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3"/>
          <p:cNvSpPr/>
          <p:nvPr/>
        </p:nvSpPr>
        <p:spPr>
          <a:xfrm>
            <a:off x="3717986" y="3668534"/>
            <a:ext cx="3234905" cy="13434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Who is requesting the change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Why is the request coming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What is being requested to change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3"/>
          <p:cNvSpPr/>
          <p:nvPr/>
        </p:nvSpPr>
        <p:spPr>
          <a:xfrm>
            <a:off x="3713673" y="5196652"/>
            <a:ext cx="3234905" cy="13434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Rework the work products/items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"/>
          <p:cNvSpPr/>
          <p:nvPr/>
        </p:nvSpPr>
        <p:spPr>
          <a:xfrm>
            <a:off x="7254817" y="3668534"/>
            <a:ext cx="3234905" cy="13434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impact</a:t>
            </a: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analysis &amp; estimate impact.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Review impact with stakeholders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181155" y="5196652"/>
            <a:ext cx="3234905" cy="1343413"/>
          </a:xfrm>
          <a:prstGeom prst="rect">
            <a:avLst/>
          </a:prstGeom>
          <a:solidFill>
            <a:srgbClr val="FFF2CC"/>
          </a:solidFill>
          <a:ln cap="flat" cmpd="sng" w="12700">
            <a:solidFill>
              <a:srgbClr val="FFF2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 the following post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When was it changed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Who all made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Who reviewed the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Who tested the changes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Which release stream is the change going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be part of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3"/>
          <p:cNvCxnSpPr>
            <a:stCxn id="267" idx="3"/>
            <a:endCxn id="269" idx="1"/>
          </p:cNvCxnSpPr>
          <p:nvPr/>
        </p:nvCxnSpPr>
        <p:spPr>
          <a:xfrm>
            <a:off x="3416060" y="4340241"/>
            <a:ext cx="30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4" name="Google Shape;274;p13"/>
          <p:cNvCxnSpPr/>
          <p:nvPr/>
        </p:nvCxnSpPr>
        <p:spPr>
          <a:xfrm>
            <a:off x="6952891" y="4347145"/>
            <a:ext cx="30192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13"/>
          <p:cNvCxnSpPr>
            <a:stCxn id="271" idx="2"/>
            <a:endCxn id="268" idx="0"/>
          </p:cNvCxnSpPr>
          <p:nvPr/>
        </p:nvCxnSpPr>
        <p:spPr>
          <a:xfrm flipH="1">
            <a:off x="8863570" y="5011947"/>
            <a:ext cx="8700" cy="18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6" name="Google Shape;276;p13"/>
          <p:cNvCxnSpPr>
            <a:stCxn id="268" idx="1"/>
            <a:endCxn id="270" idx="3"/>
          </p:cNvCxnSpPr>
          <p:nvPr/>
        </p:nvCxnSpPr>
        <p:spPr>
          <a:xfrm rot="10800000">
            <a:off x="6948591" y="5868359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7" name="Google Shape;277;p13"/>
          <p:cNvCxnSpPr>
            <a:stCxn id="270" idx="1"/>
            <a:endCxn id="272" idx="3"/>
          </p:cNvCxnSpPr>
          <p:nvPr/>
        </p:nvCxnSpPr>
        <p:spPr>
          <a:xfrm rot="10800000">
            <a:off x="3416073" y="5868359"/>
            <a:ext cx="29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78" name="Google Shape;2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 Change Management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1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85" name="Google Shape;285;p1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18" y="1495686"/>
            <a:ext cx="6458585" cy="413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495" y="2933790"/>
            <a:ext cx="5622176" cy="887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d6031e0ab_0_3"/>
          <p:cNvSpPr/>
          <p:nvPr/>
        </p:nvSpPr>
        <p:spPr>
          <a:xfrm>
            <a:off x="83128" y="646683"/>
            <a:ext cx="97281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Requirement  Engneering and  Management</a:t>
            </a:r>
            <a:endParaRPr b="1" i="0" sz="36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2ed6031e0ab_0_3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296" name="Google Shape;296;g2ed6031e0ab_0_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7" name="Google Shape;297;g2ed6031e0ab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ed6031e0ab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28" y="1316680"/>
            <a:ext cx="11589886" cy="5404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15"/>
          <p:cNvCxnSpPr/>
          <p:nvPr/>
        </p:nvCxnSpPr>
        <p:spPr>
          <a:xfrm flipH="1" rot="10800000">
            <a:off x="5448168" y="2887307"/>
            <a:ext cx="4581449" cy="1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5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7" name="Google Shape;3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b9d1695a3_0_0"/>
          <p:cNvSpPr/>
          <p:nvPr/>
        </p:nvSpPr>
        <p:spPr>
          <a:xfrm rot="5400000">
            <a:off x="2138160" y="6144720"/>
            <a:ext cx="43800" cy="7986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3b9d1695a3_0_0"/>
          <p:cNvSpPr/>
          <p:nvPr/>
        </p:nvSpPr>
        <p:spPr>
          <a:xfrm rot="10800000">
            <a:off x="17609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23b9d1695a3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7" name="Google Shape;107;g23b9d1695a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3b9d1695a3_0_0"/>
          <p:cNvSpPr/>
          <p:nvPr/>
        </p:nvSpPr>
        <p:spPr>
          <a:xfrm>
            <a:off x="2655835" y="1586890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3b9d1695a3_0_0"/>
          <p:cNvSpPr/>
          <p:nvPr/>
        </p:nvSpPr>
        <p:spPr>
          <a:xfrm>
            <a:off x="2655825" y="2189175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 Specification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Documentation Characteristics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SRS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 Validation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 Management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RTM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b="1" i="0" lang="en-US" sz="27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Requirement Change Management</a:t>
            </a:r>
            <a:endParaRPr b="1" i="0" sz="2700" u="none" cap="none" strike="noStrik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g23b9d1695a3_0_0"/>
          <p:cNvCxnSpPr/>
          <p:nvPr/>
        </p:nvCxnSpPr>
        <p:spPr>
          <a:xfrm flipH="1" rot="10800000">
            <a:off x="2483035" y="2179570"/>
            <a:ext cx="5794200" cy="96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Requirements Specification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17" name="Google Shape;117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302793" y="1754149"/>
            <a:ext cx="10912800" cy="56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Once requirements are elicited,  analyzed, we then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specify those requirements</a:t>
            </a:r>
            <a:r>
              <a:rPr b="1" i="1" lang="en-US" sz="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Requirements specification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 the documentation of a set of requirements that is reviewed and approved by the customer and provides direction for the software construction activities in the next stage of the life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 requirements specification (SRS)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document is the basis for customers and contractors/suppliers agreeing on what the product will and will not do. It describes both the functional and nonfunctional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08080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10814628d_0_0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Documentation Characteristics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2610814628d_0_0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26" name="Google Shape;126;g2610814628d_0_0"/>
          <p:cNvSpPr/>
          <p:nvPr/>
        </p:nvSpPr>
        <p:spPr>
          <a:xfrm>
            <a:off x="439387" y="252360"/>
            <a:ext cx="70005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2610814628d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610814628d_0_0"/>
          <p:cNvSpPr txBox="1"/>
          <p:nvPr/>
        </p:nvSpPr>
        <p:spPr>
          <a:xfrm>
            <a:off x="198408" y="1526875"/>
            <a:ext cx="451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for documentation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610814628d_0_0"/>
          <p:cNvSpPr/>
          <p:nvPr/>
        </p:nvSpPr>
        <p:spPr>
          <a:xfrm>
            <a:off x="310551" y="2027208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610814628d_0_0"/>
          <p:cNvSpPr/>
          <p:nvPr/>
        </p:nvSpPr>
        <p:spPr>
          <a:xfrm>
            <a:off x="310551" y="2953065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Formalization leads to better clarity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610814628d_0_0"/>
          <p:cNvSpPr/>
          <p:nvPr/>
        </p:nvSpPr>
        <p:spPr>
          <a:xfrm>
            <a:off x="310551" y="3878922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610814628d_0_0"/>
          <p:cNvSpPr/>
          <p:nvPr/>
        </p:nvSpPr>
        <p:spPr>
          <a:xfrm>
            <a:off x="310551" y="4804779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Team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610814628d_0_0"/>
          <p:cNvSpPr/>
          <p:nvPr/>
        </p:nvSpPr>
        <p:spPr>
          <a:xfrm>
            <a:off x="310551" y="5730636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Maintenance and evolution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610814628d_0_0"/>
          <p:cNvSpPr txBox="1"/>
          <p:nvPr/>
        </p:nvSpPr>
        <p:spPr>
          <a:xfrm>
            <a:off x="5952226" y="1526875"/>
            <a:ext cx="517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Characteristics of documentation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610814628d_0_0"/>
          <p:cNvSpPr/>
          <p:nvPr/>
        </p:nvSpPr>
        <p:spPr>
          <a:xfrm>
            <a:off x="6044242" y="2024311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Accurate and kept current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610814628d_0_0"/>
          <p:cNvSpPr/>
          <p:nvPr/>
        </p:nvSpPr>
        <p:spPr>
          <a:xfrm>
            <a:off x="6044242" y="2953065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Appropriate for audience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610814628d_0_0"/>
          <p:cNvSpPr/>
          <p:nvPr/>
        </p:nvSpPr>
        <p:spPr>
          <a:xfrm>
            <a:off x="6044242" y="3878922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Maintained online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610814628d_0_0"/>
          <p:cNvSpPr/>
          <p:nvPr/>
        </p:nvSpPr>
        <p:spPr>
          <a:xfrm>
            <a:off x="6044242" y="4804779"/>
            <a:ext cx="3321300" cy="716100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but professional in style and appearance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2610814628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Requirement Specification</a:t>
            </a:r>
            <a:endParaRPr b="1" i="0" sz="36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46" name="Google Shape;146;p5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04" y="1754173"/>
            <a:ext cx="662940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6204" y="1863011"/>
            <a:ext cx="4810997" cy="400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83128" y="646683"/>
            <a:ext cx="8267242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Requirement Specification (SRS)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6"/>
          <p:cNvCxnSpPr/>
          <p:nvPr/>
        </p:nvCxnSpPr>
        <p:spPr>
          <a:xfrm>
            <a:off x="83128" y="1230786"/>
            <a:ext cx="826724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7" name="Google Shape;157;p6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6"/>
          <p:cNvSpPr/>
          <p:nvPr/>
        </p:nvSpPr>
        <p:spPr>
          <a:xfrm>
            <a:off x="232913" y="1552755"/>
            <a:ext cx="8453887" cy="871268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Functionality: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 is the software supposed to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32913" y="2631892"/>
            <a:ext cx="8453887" cy="871268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External interfaces: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does the software interact with people, the system’s hardware,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hardware, and other software?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32912" y="3711029"/>
            <a:ext cx="8453887" cy="871268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 Functionality: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includes all of the Quality criteria which drive the functionality.  Example: Performance, Availability, Portability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232911" y="4790165"/>
            <a:ext cx="8453887" cy="2007449"/>
          </a:xfrm>
          <a:prstGeom prst="rect">
            <a:avLst/>
          </a:prstGeom>
          <a:solidFill>
            <a:srgbClr val="FBE4D4"/>
          </a:solidFill>
          <a:ln cap="flat" cmpd="sng" w="12700">
            <a:solidFill>
              <a:srgbClr val="FBE4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constraints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imposed on an implementation: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Required standards in effect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Implementation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Policies for database integrity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Resource limits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Security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▪ Operating environment(s) etc.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83128" y="646683"/>
            <a:ext cx="10967310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 example of Software Requirement Specification (SRS)</a:t>
            </a:r>
            <a:endParaRPr b="1" i="0" sz="36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7"/>
          <p:cNvCxnSpPr/>
          <p:nvPr/>
        </p:nvCxnSpPr>
        <p:spPr>
          <a:xfrm>
            <a:off x="83127" y="1230786"/>
            <a:ext cx="10967311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0" name="Google Shape;17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149523" y="1293378"/>
            <a:ext cx="9468929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ToC recommended by IEEE for SRS (IEEE Std. 830-1998)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Purpose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 Definitions, acronyms, and abbreviations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 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1.5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Overall description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Product perspective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Product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User characteristics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2.5 Assumptions and dependencies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Specific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External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Non-Functional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3.4 Design Constraints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722" y="7312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Requirement Validation</a:t>
            </a:r>
            <a:endParaRPr b="1" i="0" sz="2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8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9" name="Google Shape;179;p8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83128" y="1360210"/>
            <a:ext cx="111484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purpose of requirements is to help ensure that the requirements does what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customer wants. This is an important phase because repairing requirement errors in downstream phases can be expensive.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&amp; VERIFICATION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83128" y="2837538"/>
            <a:ext cx="1127067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Validation determines whether the software requirements if implemented, will solve the right problem and satisfy the intended user needs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Verification determines whether the requirements have been specified correctly</a:t>
            </a:r>
            <a:endParaRPr b="0" i="0" sz="18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(Reviews are used for both validation and verification)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59" y="4621232"/>
            <a:ext cx="11151025" cy="173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Verification VS </a:t>
            </a:r>
            <a:r>
              <a:rPr b="1" lang="en-US" sz="36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Validation</a:t>
            </a:r>
            <a:endParaRPr b="1" i="0" sz="28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9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91" name="Google Shape;191;p9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1555175"/>
            <a:ext cx="95250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2020-06-17T06:02:30Z</dcterms:created>
  <dc:creator>Dell</dc:creator>
</cp:coreProperties>
</file>